
<file path=[Content_Types].xml><?xml version="1.0" encoding="utf-8"?>
<Types xmlns="http://schemas.openxmlformats.org/package/2006/content-types">
  <Default Extension="xml" ContentType="application/xml"/>
  <Default Extension="vml" ContentType="application/vnd.openxmlformats-officedocument.vmlDrawing"/>
  <Default Extension="bin" ContentType="application/vnd.openxmlformats-officedocument.oleObject"/>
  <Default Extension="jpeg" ContentType="image/jpeg"/>
  <Default Extension="JPG" ContentType="image/.jpg"/>
  <Default Extension="gif" ContentType="image/gif"/>
  <Default Extension="png" ContentType="image/png"/>
  <Default Extension="wmf" ContentType="image/x-wmf"/>
  <Default Extension="rels" ContentType="application/vnd.openxmlformats-package.relationship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activeX/activeX2.bin" ContentType="application/vnd.ms-office.activeX"/>
  <Override PartName="/ppt/activeX/activeX2.xml" ContentType="application/vnd.ms-office.activeX+xml"/>
  <Override PartName="/ppt/activeX/activeX3.bin" ContentType="application/vnd.ms-office.activeX"/>
  <Override PartName="/ppt/activeX/activeX3.xml" ContentType="application/vnd.ms-office.activeX+xml"/>
  <Override PartName="/ppt/activeX/activeX4.bin" ContentType="application/vnd.ms-office.activeX"/>
  <Override PartName="/ppt/activeX/activeX4.xml" ContentType="application/vnd.ms-office.activeX+xml"/>
  <Override PartName="/ppt/activeX/activeX5.bin" ContentType="application/vnd.ms-office.activeX"/>
  <Override PartName="/ppt/activeX/activeX5.xml" ContentType="application/vnd.ms-office.activeX+xml"/>
  <Override PartName="/ppt/activeX/activeX6.bin" ContentType="application/vnd.ms-office.activeX"/>
  <Override PartName="/ppt/activeX/activeX6.xml" ContentType="application/vnd.ms-office.activeX+xml"/>
  <Override PartName="/ppt/commentAuthors.xml" ContentType="application/vnd.openxmlformats-officedocument.presentationml.commentAuthors+xml"/>
  <Override PartName="/ppt/comments/comment1.xml" ContentType="application/vnd.openxmlformats-officedocument.presentationml.comments+xml"/>
  <Override PartName="/ppt/handoutMasters/handoutMaster1.xml" ContentType="application/vnd.openxmlformats-officedocument.presentationml.handoutMaster+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68"/>
  </p:handoutMasterIdLst>
  <p:sldIdLst>
    <p:sldId id="256" r:id="rId3"/>
    <p:sldId id="284" r:id="rId5"/>
    <p:sldId id="303" r:id="rId6"/>
    <p:sldId id="302" r:id="rId7"/>
    <p:sldId id="306" r:id="rId8"/>
    <p:sldId id="309" r:id="rId9"/>
    <p:sldId id="344" r:id="rId10"/>
    <p:sldId id="343" r:id="rId11"/>
    <p:sldId id="345" r:id="rId12"/>
    <p:sldId id="346" r:id="rId13"/>
    <p:sldId id="311" r:id="rId14"/>
    <p:sldId id="351" r:id="rId15"/>
    <p:sldId id="352" r:id="rId16"/>
    <p:sldId id="312" r:id="rId17"/>
    <p:sldId id="315" r:id="rId18"/>
    <p:sldId id="412" r:id="rId19"/>
    <p:sldId id="329" r:id="rId20"/>
    <p:sldId id="359" r:id="rId21"/>
    <p:sldId id="360" r:id="rId22"/>
    <p:sldId id="361" r:id="rId23"/>
    <p:sldId id="331" r:id="rId24"/>
    <p:sldId id="333" r:id="rId25"/>
    <p:sldId id="332" r:id="rId26"/>
    <p:sldId id="362" r:id="rId27"/>
    <p:sldId id="364" r:id="rId28"/>
    <p:sldId id="367" r:id="rId29"/>
    <p:sldId id="368" r:id="rId30"/>
    <p:sldId id="369" r:id="rId31"/>
    <p:sldId id="370" r:id="rId32"/>
    <p:sldId id="371" r:id="rId33"/>
    <p:sldId id="372" r:id="rId34"/>
    <p:sldId id="373" r:id="rId35"/>
    <p:sldId id="374" r:id="rId36"/>
    <p:sldId id="375" r:id="rId37"/>
    <p:sldId id="376" r:id="rId38"/>
    <p:sldId id="377" r:id="rId39"/>
    <p:sldId id="366" r:id="rId40"/>
    <p:sldId id="383" r:id="rId41"/>
    <p:sldId id="384" r:id="rId42"/>
    <p:sldId id="385" r:id="rId43"/>
    <p:sldId id="386" r:id="rId44"/>
    <p:sldId id="387" r:id="rId45"/>
    <p:sldId id="388" r:id="rId46"/>
    <p:sldId id="389" r:id="rId47"/>
    <p:sldId id="390"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11" r:id="rId62"/>
    <p:sldId id="405" r:id="rId63"/>
    <p:sldId id="406" r:id="rId64"/>
    <p:sldId id="407" r:id="rId65"/>
    <p:sldId id="408" r:id="rId66"/>
    <p:sldId id="410" r:id="rId67"/>
  </p:sldIdLst>
  <p:sldSz cx="12192000" cy="6858000"/>
  <p:notesSz cx="6858000" cy="9144000"/>
  <p:custDataLst>
    <p:tags r:id="rId76"/>
  </p:custDataLst>
  <p:defaultTextStyle>
    <a:defPPr rtl="0">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75" userDrawn="1">
          <p15:clr>
            <a:srgbClr val="A4A3A4"/>
          </p15:clr>
        </p15:guide>
        <p15:guide id="3" pos="483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2"/>
  <p:cmAuthor id="4" name="yyy" initials="y" lastIdx="2" clrIdx="3"/>
  <p:cmAuthor id="1" name="m" initials="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B7472A"/>
    <a:srgbClr val="F5F5F5"/>
    <a:srgbClr val="D24726"/>
    <a:srgbClr val="9FCDB3"/>
    <a:srgbClr val="217346"/>
    <a:srgbClr val="D9D9D9"/>
    <a:srgbClr val="F3F2F1"/>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41" autoAdjust="0"/>
  </p:normalViewPr>
  <p:slideViewPr>
    <p:cSldViewPr snapToGrid="0" showGuides="1">
      <p:cViewPr varScale="1">
        <p:scale>
          <a:sx n="80" d="100"/>
          <a:sy n="80" d="100"/>
        </p:scale>
        <p:origin x="62" y="77"/>
      </p:cViewPr>
      <p:guideLst>
        <p:guide orient="horz" pos="2875"/>
        <p:guide pos="4838"/>
      </p:guideLst>
    </p:cSldViewPr>
  </p:slideViewPr>
  <p:outlineViewPr>
    <p:cViewPr>
      <p:scale>
        <a:sx n="33" d="100"/>
        <a:sy n="33" d="100"/>
      </p:scale>
      <p:origin x="0" y="0"/>
    </p:cViewPr>
  </p:outlineViewPr>
  <p:notesTextViewPr>
    <p:cViewPr>
      <p:scale>
        <a:sx n="1" d="1"/>
        <a:sy n="1" d="1"/>
      </p:scale>
      <p:origin x="0" y="0"/>
    </p:cViewPr>
  </p:notesTextViewPr>
  <p:sorterViewPr>
    <p:cViewPr>
      <p:scale>
        <a:sx n="137" d="100"/>
        <a:sy n="137" d="100"/>
      </p:scale>
      <p:origin x="0" y="0"/>
    </p:cViewPr>
  </p:sorterViewPr>
  <p:notesViewPr>
    <p:cSldViewPr snapToGrid="0">
      <p:cViewPr varScale="1">
        <p:scale>
          <a:sx n="79" d="100"/>
          <a:sy n="79" d="100"/>
        </p:scale>
        <p:origin x="3930" y="8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gs" Target="tags/tag129.xml"/><Relationship Id="rId75" Type="http://schemas.openxmlformats.org/officeDocument/2006/relationships/customXml" Target="../customXml/item3.xml"/><Relationship Id="rId74" Type="http://schemas.openxmlformats.org/officeDocument/2006/relationships/customXml" Target="../customXml/item2.xml"/><Relationship Id="rId73" Type="http://schemas.openxmlformats.org/officeDocument/2006/relationships/customXml" Target="../customXml/item1.xml"/><Relationship Id="rId72" Type="http://schemas.openxmlformats.org/officeDocument/2006/relationships/commentAuthors" Target="commentAuthors.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comments/comment1.xml><?xml version="1.0" encoding="utf-8"?>
<p:cmLst xmlns:a="http://schemas.openxmlformats.org/drawingml/2006/main" xmlns:r="http://schemas.openxmlformats.org/officeDocument/2006/relationships" xmlns:p="http://schemas.openxmlformats.org/presentationml/2006/main">
  <p:cm authorId="4" dt="2023-10-04T09:26:56.307" idx="2">
    <p:pos x="5641" y="2160"/>
    <p:text>图片替换成各自项目涉及的主题图片</p:text>
  </p:cm>
</p:cmLst>
</file>

<file path=ppt/drawings/_rels/vmlDrawing1.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image" Target="../media/image80.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8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0.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9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3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zh-CN" sz="1200"/>
            </a:lvl1pPr>
          </a:lstStyle>
          <a:p>
            <a:pPr rtl="0"/>
            <a:endParaRPr lang="zh-CN" dirty="0"/>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zh-CN" sz="1200"/>
            </a:lvl1pPr>
          </a:lstStyle>
          <a:p>
            <a:pPr rtl="0"/>
            <a:fld id="{20FE245C-7214-4B77-BF88-D7F8F7E6A262}" type="datetime1">
              <a:rPr lang="zh-CN" altLang="en-US" smtClean="0"/>
            </a:fld>
            <a:endParaRPr lang="zh-CN" dirty="0"/>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zh-CN" sz="1200"/>
            </a:lvl1pPr>
          </a:lstStyle>
          <a:p>
            <a:pPr rtl="0"/>
            <a:endParaRPr lang="zh-CN" dirty="0"/>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zh-CN" sz="1200"/>
            </a:lvl1pPr>
          </a:lstStyle>
          <a:p>
            <a:pPr rtl="0"/>
            <a:fld id="{9C679768-A2FC-4D08-91F6-8DCE6C566B36}" type="slidenum">
              <a:rPr lang="zh-CN" smtClean="0"/>
            </a:fld>
            <a:endParaRPr lang="zh-CN"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zh-CN" sz="1200"/>
            </a:lvl1pPr>
          </a:lstStyle>
          <a:p>
            <a:pPr rtl="0"/>
            <a:endParaRPr lang="zh-CN"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zh-CN" sz="1200"/>
            </a:lvl1pPr>
          </a:lstStyle>
          <a:p>
            <a:pPr rtl="0"/>
            <a:fld id="{25BD0E77-5995-4A79-A5A3-4F362802CFE1}" type="datetime1">
              <a:rPr lang="zh-CN" altLang="en-US" smtClean="0"/>
            </a:fld>
            <a:endParaRPr lang="zh-CN"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zh-CN"/>
            </a:defPPr>
          </a:lstStyle>
          <a:p>
            <a:pPr rtl="0"/>
            <a:endParaRPr lang="zh-CN"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zh-CN"/>
            </a:def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zh-CN" sz="1200"/>
            </a:lvl1pPr>
          </a:lstStyle>
          <a:p>
            <a:pPr rtl="0"/>
            <a:endParaRPr lang="zh-CN"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zh-CN" sz="1200"/>
            </a:lvl1pPr>
          </a:lstStyle>
          <a:p>
            <a:pPr rtl="0"/>
            <a:fld id="{DF61EA0F-A667-4B49-8422-0062BC55E249}" type="slidenum">
              <a:rPr lang="zh-CN" smtClean="0"/>
            </a:fld>
            <a:endParaRPr lang="zh-CN" dirty="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lang="zh-CN" sz="1200" kern="1200">
        <a:solidFill>
          <a:schemeClr val="tx1"/>
        </a:solidFill>
        <a:latin typeface="+mn-ea"/>
        <a:ea typeface="+mn-ea"/>
        <a:cs typeface="+mn-cs"/>
      </a:defRPr>
    </a:lvl1pPr>
    <a:lvl2pPr marL="457200" algn="l" defTabSz="914400" rtl="0" eaLnBrk="1" latinLnBrk="0" hangingPunct="1">
      <a:defRPr lang="zh-CN" sz="1200" kern="1200">
        <a:solidFill>
          <a:schemeClr val="tx1"/>
        </a:solidFill>
        <a:latin typeface="+mn-ea"/>
        <a:ea typeface="+mn-ea"/>
        <a:cs typeface="+mn-cs"/>
      </a:defRPr>
    </a:lvl2pPr>
    <a:lvl3pPr marL="914400" algn="l" defTabSz="914400" rtl="0" eaLnBrk="1" latinLnBrk="0" hangingPunct="1">
      <a:defRPr lang="zh-CN" sz="1200" kern="1200">
        <a:solidFill>
          <a:schemeClr val="tx1"/>
        </a:solidFill>
        <a:latin typeface="+mn-ea"/>
        <a:ea typeface="+mn-ea"/>
        <a:cs typeface="+mn-cs"/>
      </a:defRPr>
    </a:lvl3pPr>
    <a:lvl4pPr marL="1371600" algn="l" defTabSz="914400" rtl="0" eaLnBrk="1" latinLnBrk="0" hangingPunct="1">
      <a:defRPr lang="zh-CN" sz="1200" kern="1200">
        <a:solidFill>
          <a:schemeClr val="tx1"/>
        </a:solidFill>
        <a:latin typeface="+mn-ea"/>
        <a:ea typeface="+mn-ea"/>
        <a:cs typeface="+mn-cs"/>
      </a:defRPr>
    </a:lvl4pPr>
    <a:lvl5pPr marL="1828800" algn="l" defTabSz="914400" rtl="0" eaLnBrk="1" latinLnBrk="0" hangingPunct="1">
      <a:defRPr lang="zh-CN" sz="1200" kern="1200">
        <a:solidFill>
          <a:schemeClr val="tx1"/>
        </a:solidFill>
        <a:latin typeface="+mn-ea"/>
        <a:ea typeface="+mn-ea"/>
        <a:cs typeface="+mn-cs"/>
      </a:defRPr>
    </a:lvl5pPr>
    <a:lvl6pPr marL="2286000" algn="l" defTabSz="914400" rtl="0" eaLnBrk="1" latinLnBrk="0" hangingPunct="1">
      <a:defRPr lang="zh-CN" sz="1200" kern="1200">
        <a:solidFill>
          <a:schemeClr val="tx1"/>
        </a:solidFill>
        <a:latin typeface="+mn-ea"/>
        <a:ea typeface="+mn-ea"/>
        <a:cs typeface="+mn-cs"/>
      </a:defRPr>
    </a:lvl6pPr>
    <a:lvl7pPr marL="2743200" algn="l" defTabSz="914400" rtl="0" eaLnBrk="1" latinLnBrk="0" hangingPunct="1">
      <a:defRPr lang="zh-CN" sz="1200" kern="1200">
        <a:solidFill>
          <a:schemeClr val="tx1"/>
        </a:solidFill>
        <a:latin typeface="+mn-ea"/>
        <a:ea typeface="+mn-ea"/>
        <a:cs typeface="+mn-cs"/>
      </a:defRPr>
    </a:lvl7pPr>
    <a:lvl8pPr marL="3200400" algn="l" defTabSz="914400" rtl="0" eaLnBrk="1" latinLnBrk="0" hangingPunct="1">
      <a:defRPr lang="zh-CN" sz="1200" kern="1200">
        <a:solidFill>
          <a:schemeClr val="tx1"/>
        </a:solidFill>
        <a:latin typeface="+mn-ea"/>
        <a:ea typeface="+mn-ea"/>
        <a:cs typeface="+mn-cs"/>
      </a:defRPr>
    </a:lvl8pPr>
    <a:lvl9pPr marL="3657600" algn="l" defTabSz="914400" rtl="0" eaLnBrk="1" latinLnBrk="0" hangingPunct="1">
      <a:defRPr lang="zh-CN" sz="1200" kern="1200">
        <a:solidFill>
          <a:schemeClr val="tx1"/>
        </a:solidFill>
        <a:latin typeface="+mn-ea"/>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10"/>
          </p:nvPr>
        </p:nvSpPr>
        <p:spPr/>
        <p:txBody>
          <a:bodyPr rtlCol="0"/>
          <a:lstStyle>
            <a:defPPr>
              <a:defRPr lang="zh-CN"/>
            </a:defPPr>
          </a:lstStyle>
          <a:p>
            <a:pPr rtl="0"/>
            <a:fld id="{DF61EA0F-A667-4B49-8422-0062BC55E249}" type="slidenum">
              <a:rPr lang="zh-CN" smtClean="0"/>
            </a:fld>
            <a:endParaRPr 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404310" y="2484470"/>
            <a:ext cx="5463090" cy="2130561"/>
          </a:xfrm>
        </p:spPr>
        <p:txBody>
          <a:bodyPr rtlCol="0"/>
          <a:lstStyle>
            <a:lvl1pPr>
              <a:defRPr lang="zh-CN" sz="5400" b="0">
                <a:solidFill>
                  <a:schemeClr val="tx1"/>
                </a:solidFill>
              </a:defRPr>
            </a:lvl1pPr>
          </a:lstStyle>
          <a:p>
            <a:pPr rtl="0"/>
            <a:r>
              <a:rPr lang="zh-CN" altLang="en-US"/>
              <a:t>单击此处编辑母版标题样式</a:t>
            </a:r>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3">
    <p:spTree>
      <p:nvGrpSpPr>
        <p:cNvPr id="1" name=""/>
        <p:cNvGrpSpPr/>
        <p:nvPr/>
      </p:nvGrpSpPr>
      <p:grpSpPr>
        <a:xfrm>
          <a:off x="0" y="0"/>
          <a:ext cx="0" cy="0"/>
          <a:chOff x="0" y="0"/>
          <a:chExt cx="0" cy="0"/>
        </a:xfrm>
      </p:grpSpPr>
      <p:sp>
        <p:nvSpPr>
          <p:cNvPr id="3" name="箭头: 五边形 2"/>
          <p:cNvSpPr/>
          <p:nvPr userDrawn="1"/>
        </p:nvSpPr>
        <p:spPr>
          <a:xfrm>
            <a:off x="0" y="4441826"/>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8371605" y="706273"/>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5" name="箭头: 五边形 14"/>
          <p:cNvSpPr/>
          <p:nvPr userDrawn="1"/>
        </p:nvSpPr>
        <p:spPr>
          <a:xfrm>
            <a:off x="0" y="3119755"/>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1" name="箭头: 五边形 10"/>
          <p:cNvSpPr/>
          <p:nvPr userDrawn="1"/>
        </p:nvSpPr>
        <p:spPr>
          <a:xfrm>
            <a:off x="0" y="378079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3">
    <p:spTree>
      <p:nvGrpSpPr>
        <p:cNvPr id="1" name=""/>
        <p:cNvGrpSpPr/>
        <p:nvPr/>
      </p:nvGrpSpPr>
      <p:grpSpPr>
        <a:xfrm>
          <a:off x="0" y="0"/>
          <a:ext cx="0" cy="0"/>
          <a:chOff x="0" y="0"/>
          <a:chExt cx="0" cy="0"/>
        </a:xfrm>
      </p:grpSpPr>
      <p:sp>
        <p:nvSpPr>
          <p:cNvPr id="3" name="箭头: 五边形 2"/>
          <p:cNvSpPr/>
          <p:nvPr userDrawn="1"/>
        </p:nvSpPr>
        <p:spPr>
          <a:xfrm>
            <a:off x="0" y="3882074"/>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817602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5" name="箭头: 五边形 14"/>
          <p:cNvSpPr/>
          <p:nvPr userDrawn="1"/>
        </p:nvSpPr>
        <p:spPr>
          <a:xfrm>
            <a:off x="0" y="321183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7" name="箭头: 五边形 16"/>
          <p:cNvSpPr/>
          <p:nvPr userDrawn="1"/>
        </p:nvSpPr>
        <p:spPr>
          <a:xfrm>
            <a:off x="-6383" y="453390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3">
    <p:spTree>
      <p:nvGrpSpPr>
        <p:cNvPr id="1" name=""/>
        <p:cNvGrpSpPr/>
        <p:nvPr/>
      </p:nvGrpSpPr>
      <p:grpSpPr>
        <a:xfrm>
          <a:off x="0" y="0"/>
          <a:ext cx="0" cy="0"/>
          <a:chOff x="0" y="0"/>
          <a:chExt cx="0" cy="0"/>
        </a:xfrm>
      </p:grpSpPr>
      <p:sp>
        <p:nvSpPr>
          <p:cNvPr id="3" name="箭头: 五边形 2"/>
          <p:cNvSpPr/>
          <p:nvPr userDrawn="1"/>
        </p:nvSpPr>
        <p:spPr>
          <a:xfrm>
            <a:off x="0" y="3789999"/>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5" name="箭头: 五边形 14"/>
          <p:cNvSpPr/>
          <p:nvPr userDrawn="1"/>
        </p:nvSpPr>
        <p:spPr>
          <a:xfrm>
            <a:off x="0" y="3119755"/>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7" name="箭头: 五边形 16"/>
          <p:cNvSpPr/>
          <p:nvPr userDrawn="1"/>
        </p:nvSpPr>
        <p:spPr>
          <a:xfrm>
            <a:off x="-6383" y="444182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1" name="文本框 10"/>
          <p:cNvSpPr txBox="1"/>
          <p:nvPr userDrawn="1">
            <p:custDataLst>
              <p:tags r:id="rId2"/>
            </p:custDataLst>
          </p:nvPr>
        </p:nvSpPr>
        <p:spPr>
          <a:xfrm>
            <a:off x="7720730" y="706273"/>
            <a:ext cx="4333973" cy="706755"/>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a:t>
            </a:r>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a:p>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450596" y="2560320"/>
            <a:ext cx="9445752" cy="3977640"/>
          </a:xfrm>
        </p:spPr>
        <p:txBody>
          <a:bodyPr vert="horz" lIns="91440" tIns="45720" rIns="91440" bIns="45720" rtlCol="0">
            <a:normAutofit/>
          </a:bodyPr>
          <a:lstStyle>
            <a:lvl1pPr>
              <a:defRPr lang="zh-CN" sz="2400" smtClean="0">
                <a:solidFill>
                  <a:schemeClr val="tx1">
                    <a:lumMod val="75000"/>
                    <a:lumOff val="25000"/>
                  </a:schemeClr>
                </a:solidFill>
                <a:latin typeface="+mn-ea"/>
                <a:ea typeface="+mn-ea"/>
              </a:defRPr>
            </a:lvl1pPr>
            <a:lvl2pPr>
              <a:defRPr lang="zh-CN" sz="1200" dirty="0" smtClean="0">
                <a:solidFill>
                  <a:schemeClr val="tx1">
                    <a:lumMod val="75000"/>
                    <a:lumOff val="25000"/>
                  </a:schemeClr>
                </a:solidFill>
                <a:latin typeface="+mn-ea"/>
                <a:ea typeface="+mn-ea"/>
              </a:defRPr>
            </a:lvl2pPr>
            <a:lvl3pPr>
              <a:defRPr lang="zh-CN" sz="1200" dirty="0" smtClean="0">
                <a:solidFill>
                  <a:schemeClr val="tx1">
                    <a:lumMod val="75000"/>
                    <a:lumOff val="25000"/>
                  </a:schemeClr>
                </a:solidFill>
                <a:latin typeface="+mn-ea"/>
                <a:ea typeface="+mn-ea"/>
              </a:defRPr>
            </a:lvl3pPr>
            <a:lvl4pPr>
              <a:defRPr lang="zh-CN" sz="1200" dirty="0" smtClean="0">
                <a:solidFill>
                  <a:schemeClr val="tx1">
                    <a:lumMod val="75000"/>
                    <a:lumOff val="25000"/>
                  </a:schemeClr>
                </a:solidFill>
                <a:latin typeface="+mn-ea"/>
                <a:ea typeface="+mn-ea"/>
              </a:defRPr>
            </a:lvl4pPr>
            <a:lvl5pPr>
              <a:defRPr lang="zh-CN" sz="1200" dirty="0">
                <a:solidFill>
                  <a:schemeClr val="tx1">
                    <a:lumMod val="75000"/>
                    <a:lumOff val="25000"/>
                  </a:schemeClr>
                </a:solidFill>
                <a:latin typeface="+mn-ea"/>
                <a:ea typeface="+mn-ea"/>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a:p>
        </p:txBody>
      </p:sp>
      <p:cxnSp>
        <p:nvCxnSpPr>
          <p:cNvPr id="3" name="直接连接符​​(S) 2"/>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rtlCol="0"/>
          <a:lstStyle>
            <a:defPPr>
              <a:defRPr lang="zh-CN"/>
            </a:defPPr>
          </a:lstStyle>
          <a:p>
            <a:pPr rtl="0"/>
            <a:r>
              <a:rPr lang="zh-CN" altLang="en-US"/>
              <a:t>单击此处编辑母版标题样式</a:t>
            </a:r>
            <a:endParaRPr 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3">
    <p:spTree>
      <p:nvGrpSpPr>
        <p:cNvPr id="1" name=""/>
        <p:cNvGrpSpPr/>
        <p:nvPr/>
      </p:nvGrpSpPr>
      <p:grpSpPr>
        <a:xfrm>
          <a:off x="0" y="0"/>
          <a:ext cx="0" cy="0"/>
          <a:chOff x="0" y="0"/>
          <a:chExt cx="0" cy="0"/>
        </a:xfrm>
      </p:grpSpPr>
      <p:sp>
        <p:nvSpPr>
          <p:cNvPr id="3" name="箭头: 五边形 2"/>
          <p:cNvSpPr/>
          <p:nvPr userDrawn="1"/>
        </p:nvSpPr>
        <p:spPr>
          <a:xfrm>
            <a:off x="0" y="4460241"/>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720730" y="706273"/>
            <a:ext cx="4333973" cy="706755"/>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a:t>
            </a:r>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a:p>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5" name="箭头: 五边形 14"/>
          <p:cNvSpPr/>
          <p:nvPr userDrawn="1"/>
        </p:nvSpPr>
        <p:spPr>
          <a:xfrm>
            <a:off x="0" y="313817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1" name="箭头: 五边形 10"/>
          <p:cNvSpPr/>
          <p:nvPr userDrawn="1"/>
        </p:nvSpPr>
        <p:spPr>
          <a:xfrm>
            <a:off x="0" y="379920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3">
    <p:spTree>
      <p:nvGrpSpPr>
        <p:cNvPr id="1" name=""/>
        <p:cNvGrpSpPr/>
        <p:nvPr/>
      </p:nvGrpSpPr>
      <p:grpSpPr>
        <a:xfrm>
          <a:off x="0" y="0"/>
          <a:ext cx="0" cy="0"/>
          <a:chOff x="0" y="0"/>
          <a:chExt cx="0" cy="0"/>
        </a:xfrm>
      </p:grpSpPr>
      <p:sp>
        <p:nvSpPr>
          <p:cNvPr id="3" name="箭头: 五边形 2"/>
          <p:cNvSpPr/>
          <p:nvPr userDrawn="1"/>
        </p:nvSpPr>
        <p:spPr>
          <a:xfrm>
            <a:off x="0" y="3150557"/>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7" name="箭头: 五边形 16"/>
          <p:cNvSpPr/>
          <p:nvPr userDrawn="1"/>
        </p:nvSpPr>
        <p:spPr>
          <a:xfrm>
            <a:off x="-6383" y="447865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0" y="381762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2" name="文本框 11"/>
          <p:cNvSpPr txBox="1"/>
          <p:nvPr userDrawn="1">
            <p:custDataLst>
              <p:tags r:id="rId2"/>
            </p:custDataLst>
          </p:nvPr>
        </p:nvSpPr>
        <p:spPr>
          <a:xfrm>
            <a:off x="7541896" y="706273"/>
            <a:ext cx="4649968"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381000"/>
            <a:ext cx="10638367" cy="86518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916113"/>
            <a:ext cx="5384800" cy="42100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916113"/>
            <a:ext cx="5384800" cy="42100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1"/>
          </p:nvPr>
        </p:nvSpPr>
        <p:spPr/>
        <p:txBody>
          <a:bodyPr/>
          <a:p>
            <a:pPr lvl="0" eaLnBrk="1" fontAlgn="base" hangingPunct="1">
              <a:spcBef>
                <a:spcPct val="0"/>
              </a:spcBef>
            </a:pPr>
            <a:fld id="{9A0DB2DC-4C9A-4742-B13C-FB6460FD3503}" type="slidenum">
              <a:rPr lang="en-US" altLang="zh-CN" strike="noStrike" noProof="1">
                <a:latin typeface="Arial" panose="020B0604020202020204" pitchFamily="34" charset="0"/>
                <a:ea typeface="宋体" panose="02010600030101010101" pitchFamily="2" charset="-122"/>
                <a:cs typeface="+mn-cs"/>
              </a:rPr>
            </a:fld>
            <a:endParaRPr lang="en-US" altLang="zh-CN"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381000"/>
            <a:ext cx="10638367" cy="865188"/>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916113"/>
            <a:ext cx="5384800" cy="42100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97600" y="1916113"/>
            <a:ext cx="5384800" cy="20288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97600" y="4097338"/>
            <a:ext cx="5384800" cy="20288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页脚占位符 5"/>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1"/>
          </p:nvPr>
        </p:nvSpPr>
        <p:spPr/>
        <p:txBody>
          <a:bodyPr/>
          <a:p>
            <a:pPr lvl="0" eaLnBrk="1" fontAlgn="base" hangingPunct="1">
              <a:spcBef>
                <a:spcPct val="0"/>
              </a:spcBef>
            </a:pPr>
            <a:fld id="{9A0DB2DC-4C9A-4742-B13C-FB6460FD3503}" type="slidenum">
              <a:rPr lang="en-US" altLang="zh-CN" strike="noStrike" noProof="1">
                <a:latin typeface="Arial" panose="020B0604020202020204" pitchFamily="34" charset="0"/>
                <a:ea typeface="宋体" panose="02010600030101010101" pitchFamily="2" charset="-122"/>
                <a:cs typeface="+mn-cs"/>
              </a:rPr>
            </a:fld>
            <a:endParaRPr lang="en-US" altLang="zh-CN"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页脚占位符 3"/>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1"/>
          </p:nvPr>
        </p:nvSpPr>
        <p:spPr/>
        <p:txBody>
          <a:bodyPr/>
          <a:p>
            <a:pPr lvl="0" eaLnBrk="1" fontAlgn="base" hangingPunct="1">
              <a:spcBef>
                <a:spcPct val="0"/>
              </a:spcBef>
            </a:pPr>
            <a:fld id="{9A0DB2DC-4C9A-4742-B13C-FB6460FD3503}" type="slidenum">
              <a:rPr lang="en-US" altLang="zh-CN" strike="noStrike" noProof="1">
                <a:latin typeface="Arial" panose="020B0604020202020204" pitchFamily="34" charset="0"/>
                <a:ea typeface="宋体" panose="02010600030101010101" pitchFamily="2" charset="-122"/>
                <a:cs typeface="+mn-cs"/>
              </a:rPr>
            </a:fld>
            <a:endParaRPr lang="en-US" altLang="zh-CN"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5" name="矩形: 圆角 4"/>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任务知识储备</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381000"/>
            <a:ext cx="11247967" cy="573405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页脚占位符 2"/>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1"/>
          </p:nvPr>
        </p:nvSpPr>
        <p:spPr/>
        <p:txBody>
          <a:bodyPr/>
          <a:p>
            <a:pPr lvl="0" eaLnBrk="1" fontAlgn="base" hangingPunct="1">
              <a:spcBef>
                <a:spcPct val="0"/>
              </a:spcBef>
            </a:pPr>
            <a:fld id="{9A0DB2DC-4C9A-4742-B13C-FB6460FD3503}" type="slidenum">
              <a:rPr lang="en-US" altLang="zh-CN" strike="noStrike" noProof="1">
                <a:latin typeface="Arial" panose="020B0604020202020204" pitchFamily="34" charset="0"/>
                <a:ea typeface="宋体" panose="02010600030101010101" pitchFamily="2" charset="-122"/>
                <a:cs typeface="+mn-cs"/>
              </a:rPr>
            </a:fld>
            <a:endParaRPr lang="en-US" altLang="zh-CN"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916113"/>
            <a:ext cx="53848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916113"/>
            <a:ext cx="5384800" cy="4210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C0335857-58D7-409B-94B9-FBB7D7DABF23}"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lgn="ctr">
              <a:defRPr sz="3200">
                <a:solidFill>
                  <a:srgbClr val="333333"/>
                </a:solidFill>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userDrawn="1"/>
        </p:nvSpPr>
        <p:spPr>
          <a:xfrm>
            <a:off x="612741" y="586887"/>
            <a:ext cx="1395168"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项目目标</a:t>
            </a:r>
            <a:endParaRPr lang="zh-CN" altLang="en-US" dirty="0">
              <a:solidFill>
                <a:schemeClr val="bg1"/>
              </a:solidFill>
            </a:endParaRPr>
          </a:p>
        </p:txBody>
      </p:sp>
      <p:sp>
        <p:nvSpPr>
          <p:cNvPr id="5" name="矩形: 圆角 4"/>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692790" y="659918"/>
            <a:ext cx="4333973" cy="368300"/>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工作任务一</a:t>
            </a:r>
            <a:r>
              <a:rPr lang="en-US" altLang="zh-CN" dirty="0">
                <a:solidFill>
                  <a:schemeClr val="accent2">
                    <a:lumMod val="75000"/>
                  </a:schemeClr>
                </a:solidFill>
                <a:latin typeface="华文隶书" panose="02010800040101010101" pitchFamily="2" charset="-122"/>
                <a:ea typeface="华文隶书" panose="02010800040101010101" pitchFamily="2" charset="-122"/>
              </a:rPr>
              <a:t> </a:t>
            </a:r>
            <a:r>
              <a:rPr lang="zh-CN" altLang="en-US" dirty="0">
                <a:solidFill>
                  <a:schemeClr val="accent2">
                    <a:lumMod val="75000"/>
                  </a:schemeClr>
                </a:solidFill>
                <a:latin typeface="华文隶书" panose="02010800040101010101" pitchFamily="2" charset="-122"/>
                <a:ea typeface="华文隶书" panose="02010800040101010101" pitchFamily="2" charset="-122"/>
              </a:rPr>
              <a:t>：液压传动基础知识认知</a:t>
            </a:r>
            <a:endParaRPr lang="zh-CN" altLang="en-US" dirty="0">
              <a:solidFill>
                <a:schemeClr val="accent2">
                  <a:lumMod val="75000"/>
                </a:schemeClr>
              </a:solidFill>
              <a:latin typeface="华文隶书" panose="02010800040101010101" pitchFamily="2" charset="-122"/>
              <a:ea typeface="华文隶书" panose="0201080004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userDrawn="1"/>
        </p:nvSpPr>
        <p:spPr>
          <a:xfrm>
            <a:off x="2084893" y="586887"/>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972190" y="659918"/>
            <a:ext cx="4333973" cy="368300"/>
          </a:xfrm>
          <a:prstGeom prst="rect">
            <a:avLst/>
          </a:prstGeom>
          <a:noFill/>
        </p:spPr>
        <p:txBody>
          <a:bodyPr wrap="square">
            <a:spAutoFit/>
          </a:bodyPr>
          <a:lstStyle/>
          <a:p>
            <a:r>
              <a:rPr altLang="en-US" dirty="0">
                <a:solidFill>
                  <a:schemeClr val="accent2">
                    <a:lumMod val="75000"/>
                  </a:schemeClr>
                </a:solidFill>
                <a:latin typeface="华文隶书" panose="02010800040101010101" pitchFamily="2" charset="-122"/>
                <a:ea typeface="华文隶书" panose="02010800040101010101" pitchFamily="2" charset="-122"/>
                <a:sym typeface="+mn-ea"/>
              </a:rPr>
              <a:t>工作任务一</a:t>
            </a:r>
            <a:r>
              <a:rPr lang="en-US" altLang="zh-CN" dirty="0">
                <a:solidFill>
                  <a:schemeClr val="accent2">
                    <a:lumMod val="75000"/>
                  </a:schemeClr>
                </a:solidFill>
                <a:latin typeface="华文隶书" panose="02010800040101010101" pitchFamily="2" charset="-122"/>
                <a:ea typeface="华文隶书" panose="02010800040101010101" pitchFamily="2" charset="-122"/>
                <a:sym typeface="+mn-ea"/>
              </a:rPr>
              <a:t> </a:t>
            </a:r>
            <a:r>
              <a:rPr altLang="en-US" dirty="0">
                <a:solidFill>
                  <a:schemeClr val="accent2">
                    <a:lumMod val="75000"/>
                  </a:schemeClr>
                </a:solidFill>
                <a:latin typeface="华文隶书" panose="02010800040101010101" pitchFamily="2" charset="-122"/>
                <a:ea typeface="华文隶书" panose="02010800040101010101" pitchFamily="2" charset="-122"/>
                <a:sym typeface="+mn-ea"/>
              </a:rPr>
              <a:t>：</a:t>
            </a:r>
            <a:r>
              <a:rPr lang="zh-CN" altLang="en-US" dirty="0">
                <a:solidFill>
                  <a:schemeClr val="accent2">
                    <a:lumMod val="75000"/>
                  </a:schemeClr>
                </a:solidFill>
                <a:latin typeface="华文隶书" panose="02010800040101010101" pitchFamily="2" charset="-122"/>
                <a:ea typeface="华文隶书" panose="02010800040101010101" pitchFamily="2" charset="-122"/>
              </a:rPr>
              <a:t>液压传动基础知识认知</a:t>
            </a:r>
            <a:endParaRPr lang="zh-CN" altLang="en-US" dirty="0">
              <a:solidFill>
                <a:schemeClr val="accent2">
                  <a:lumMod val="75000"/>
                </a:schemeClr>
              </a:solidFill>
              <a:latin typeface="华文隶书" panose="02010800040101010101" pitchFamily="2" charset="-122"/>
              <a:ea typeface="华文隶书" panose="02010800040101010101" pitchFamily="2" charset="-122"/>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8371605" y="706273"/>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5" name="箭头: 五边形 14"/>
          <p:cNvSpPr/>
          <p:nvPr userDrawn="1"/>
        </p:nvSpPr>
        <p:spPr>
          <a:xfrm>
            <a:off x="0" y="310134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376237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442341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任务2.1">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541896" y="706273"/>
            <a:ext cx="4649968"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5" name="箭头: 五边形 14"/>
          <p:cNvSpPr/>
          <p:nvPr userDrawn="1"/>
        </p:nvSpPr>
        <p:spPr>
          <a:xfrm>
            <a:off x="0" y="3082925"/>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374396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440499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5" name="箭头: 五边形 14"/>
          <p:cNvSpPr/>
          <p:nvPr userDrawn="1"/>
        </p:nvSpPr>
        <p:spPr>
          <a:xfrm>
            <a:off x="0" y="3193415"/>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38544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451548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2455231"/>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3">
    <p:spTree>
      <p:nvGrpSpPr>
        <p:cNvPr id="1" name=""/>
        <p:cNvGrpSpPr/>
        <p:nvPr/>
      </p:nvGrpSpPr>
      <p:grpSpPr>
        <a:xfrm>
          <a:off x="0" y="0"/>
          <a:ext cx="0" cy="0"/>
          <a:chOff x="0" y="0"/>
          <a:chExt cx="0" cy="0"/>
        </a:xfrm>
      </p:grpSpPr>
      <p:sp>
        <p:nvSpPr>
          <p:cNvPr id="3" name="箭头: 五边形 2"/>
          <p:cNvSpPr/>
          <p:nvPr userDrawn="1"/>
        </p:nvSpPr>
        <p:spPr>
          <a:xfrm>
            <a:off x="0" y="31689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7" name="箭头: 五边形 16"/>
          <p:cNvSpPr/>
          <p:nvPr userDrawn="1"/>
        </p:nvSpPr>
        <p:spPr>
          <a:xfrm>
            <a:off x="-6383" y="449707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0" y="383603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44500" y="430609"/>
            <a:ext cx="6996684" cy="640080"/>
          </a:xfrm>
          <a:prstGeom prst="rect">
            <a:avLst/>
          </a:prstGeom>
        </p:spPr>
        <p:txBody>
          <a:bodyPr vert="horz" lIns="91440" tIns="45720" rIns="91440" bIns="45720" rtlCol="0" anchor="t" anchorCtr="0">
            <a:normAutofit/>
          </a:bodyPr>
          <a:lstStyle>
            <a:defPPr>
              <a:defRPr lang="zh-CN"/>
            </a:defPPr>
          </a:lstStyle>
          <a:p>
            <a:pPr rtl="0"/>
            <a:r>
              <a:rPr lang="zh-CN"/>
              <a:t>单击此处编辑母版标题样式</a:t>
            </a:r>
            <a:endParaRPr lang="zh-CN"/>
          </a:p>
        </p:txBody>
      </p:sp>
      <p:sp>
        <p:nvSpPr>
          <p:cNvPr id="3" name="文本占位符 2"/>
          <p:cNvSpPr>
            <a:spLocks noGrp="1"/>
          </p:cNvSpPr>
          <p:nvPr>
            <p:ph type="body" idx="1"/>
          </p:nvPr>
        </p:nvSpPr>
        <p:spPr>
          <a:xfrm>
            <a:off x="419100" y="1447800"/>
            <a:ext cx="5327904" cy="3977640"/>
          </a:xfrm>
          <a:prstGeom prst="rect">
            <a:avLst/>
          </a:prstGeom>
        </p:spPr>
        <p:txBody>
          <a:bodyPr vert="horz" lIns="91440" tIns="45720" rIns="91440" bIns="45720" rtlCol="0">
            <a:normAutofit/>
          </a:bodyPr>
          <a:lstStyle>
            <a:defPPr>
              <a:defRPr lang="zh-CN"/>
            </a:def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288B9EBC-A6D8-49FD-AD14-2A312A02B0EE}" type="datetime1">
              <a:rPr lang="zh-CN" altLang="en-US" smtClean="0"/>
            </a:fld>
            <a:endParaRPr lang="zh-CN"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hf sldNum="0" hdr="0" ftr="0" dt="0"/>
  <p:txStyles>
    <p:titleStyle>
      <a:lvl1pPr algn="l" defTabSz="914400" rtl="0" eaLnBrk="1" latinLnBrk="0" hangingPunct="1">
        <a:spcBef>
          <a:spcPct val="0"/>
        </a:spcBef>
        <a:buNone/>
        <a:defRPr lang="zh-CN" sz="2800" kern="1200">
          <a:solidFill>
            <a:schemeClr val="tx1"/>
          </a:solidFill>
          <a:latin typeface="+mn-ea"/>
          <a:ea typeface="+mn-ea"/>
          <a:cs typeface="+mj-cs"/>
        </a:defRPr>
      </a:lvl1pPr>
    </p:titleStyle>
    <p:bodyStyle>
      <a:lvl1pPr marL="0" indent="0" algn="l" defTabSz="914400" rtl="0" eaLnBrk="1" latinLnBrk="0" hangingPunct="1">
        <a:lnSpc>
          <a:spcPct val="100000"/>
        </a:lnSpc>
        <a:spcBef>
          <a:spcPts val="1000"/>
        </a:spcBef>
        <a:spcAft>
          <a:spcPts val="1200"/>
        </a:spcAft>
        <a:buFontTx/>
        <a:buNone/>
        <a:defRPr lang="zh-CN" sz="1400" kern="1200" dirty="0">
          <a:solidFill>
            <a:schemeClr val="tx1"/>
          </a:solidFill>
          <a:latin typeface="+mn-ea"/>
          <a:ea typeface="+mn-ea"/>
          <a:cs typeface="+mn-cs"/>
        </a:defRPr>
      </a:lvl1pPr>
      <a:lvl2pPr marL="2286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2pPr>
      <a:lvl3pPr marL="6858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3pPr>
      <a:lvl4pPr marL="11430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4pPr>
      <a:lvl5pPr marL="16002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zh-CN" sz="1200" kern="1200">
          <a:solidFill>
            <a:schemeClr val="tx1"/>
          </a:solidFill>
          <a:latin typeface="+mn-ea"/>
          <a:ea typeface="+mn-ea"/>
          <a:cs typeface="+mn-cs"/>
        </a:defRPr>
      </a:lvl9pPr>
    </p:bodyStyle>
    <p:otherStyle>
      <a:defPPr>
        <a:defRPr lang="zh-CN"/>
      </a:defPPr>
      <a:lvl1pPr marL="0" algn="l" defTabSz="914400" rtl="0" eaLnBrk="1" latinLnBrk="0" hangingPunct="1">
        <a:defRPr lang="zh-CN" sz="1800" kern="1200">
          <a:solidFill>
            <a:schemeClr val="tx1"/>
          </a:solidFill>
          <a:latin typeface="+mn-ea"/>
          <a:ea typeface="+mn-ea"/>
          <a:cs typeface="+mn-cs"/>
        </a:defRPr>
      </a:lvl1pPr>
      <a:lvl2pPr marL="457200" algn="l" defTabSz="914400" rtl="0" eaLnBrk="1" latinLnBrk="0" hangingPunct="1">
        <a:defRPr lang="zh-CN" sz="1800" kern="1200">
          <a:solidFill>
            <a:schemeClr val="tx1"/>
          </a:solidFill>
          <a:latin typeface="+mn-ea"/>
          <a:ea typeface="+mn-ea"/>
          <a:cs typeface="+mn-cs"/>
        </a:defRPr>
      </a:lvl2pPr>
      <a:lvl3pPr marL="914400" algn="l" defTabSz="914400" rtl="0" eaLnBrk="1" latinLnBrk="0" hangingPunct="1">
        <a:defRPr lang="zh-CN" sz="1800" kern="1200">
          <a:solidFill>
            <a:schemeClr val="tx1"/>
          </a:solidFill>
          <a:latin typeface="+mn-ea"/>
          <a:ea typeface="+mn-ea"/>
          <a:cs typeface="+mn-cs"/>
        </a:defRPr>
      </a:lvl3pPr>
      <a:lvl4pPr marL="1371600" algn="l" defTabSz="914400" rtl="0" eaLnBrk="1" latinLnBrk="0" hangingPunct="1">
        <a:defRPr lang="zh-CN" sz="1800" kern="1200">
          <a:solidFill>
            <a:schemeClr val="tx1"/>
          </a:solidFill>
          <a:latin typeface="+mn-ea"/>
          <a:ea typeface="+mn-ea"/>
          <a:cs typeface="+mn-cs"/>
        </a:defRPr>
      </a:lvl4pPr>
      <a:lvl5pPr marL="1828800" algn="l" defTabSz="914400" rtl="0" eaLnBrk="1" latinLnBrk="0" hangingPunct="1">
        <a:defRPr lang="zh-CN" sz="1800" kern="1200">
          <a:solidFill>
            <a:schemeClr val="tx1"/>
          </a:solidFill>
          <a:latin typeface="+mn-ea"/>
          <a:ea typeface="+mn-ea"/>
          <a:cs typeface="+mn-cs"/>
        </a:defRPr>
      </a:lvl5pPr>
      <a:lvl6pPr marL="2286000" algn="l" defTabSz="914400" rtl="0" eaLnBrk="1" latinLnBrk="0" hangingPunct="1">
        <a:defRPr lang="zh-CN" sz="1800" kern="1200">
          <a:solidFill>
            <a:schemeClr val="tx1"/>
          </a:solidFill>
          <a:latin typeface="+mn-ea"/>
          <a:ea typeface="+mn-ea"/>
          <a:cs typeface="+mn-cs"/>
        </a:defRPr>
      </a:lvl6pPr>
      <a:lvl7pPr marL="2743200" algn="l" defTabSz="914400" rtl="0" eaLnBrk="1" latinLnBrk="0" hangingPunct="1">
        <a:defRPr lang="zh-CN" sz="1800" kern="1200">
          <a:solidFill>
            <a:schemeClr val="tx1"/>
          </a:solidFill>
          <a:latin typeface="+mn-ea"/>
          <a:ea typeface="+mn-ea"/>
          <a:cs typeface="+mn-cs"/>
        </a:defRPr>
      </a:lvl7pPr>
      <a:lvl8pPr marL="3200400" algn="l" defTabSz="914400" rtl="0" eaLnBrk="1" latinLnBrk="0" hangingPunct="1">
        <a:defRPr lang="zh-CN" sz="1800" kern="1200">
          <a:solidFill>
            <a:schemeClr val="tx1"/>
          </a:solidFill>
          <a:latin typeface="+mn-ea"/>
          <a:ea typeface="+mn-ea"/>
          <a:cs typeface="+mn-cs"/>
        </a:defRPr>
      </a:lvl8pPr>
      <a:lvl9pPr marL="3657600" algn="l" defTabSz="914400" rtl="0" eaLnBrk="1" latinLnBrk="0" hangingPunct="1">
        <a:defRPr lang="zh-CN" sz="1800" kern="1200">
          <a:solidFill>
            <a:schemeClr val="tx1"/>
          </a:solidFill>
          <a:latin typeface="+mn-ea"/>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comments" Target="../comments/comment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image" Target="../media/image16.png"/><Relationship Id="rId3" Type="http://schemas.openxmlformats.org/officeDocument/2006/relationships/tags" Target="../tags/tag31.xml"/><Relationship Id="rId2" Type="http://schemas.openxmlformats.org/officeDocument/2006/relationships/image" Target="../media/image15.GIF"/><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image" Target="../media/image18.png"/><Relationship Id="rId3" Type="http://schemas.openxmlformats.org/officeDocument/2006/relationships/tags" Target="../tags/tag36.xml"/><Relationship Id="rId2" Type="http://schemas.openxmlformats.org/officeDocument/2006/relationships/image" Target="../media/image17.png"/><Relationship Id="rId1" Type="http://schemas.openxmlformats.org/officeDocument/2006/relationships/tags" Target="../tags/tag35.xml"/></Relationships>
</file>

<file path=ppt/slides/_rels/slide12.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image" Target="../media/image16.png"/><Relationship Id="rId17" Type="http://schemas.openxmlformats.org/officeDocument/2006/relationships/slideLayout" Target="../slideLayouts/slideLayout9.xml"/><Relationship Id="rId16" Type="http://schemas.openxmlformats.org/officeDocument/2006/relationships/tags" Target="../tags/tag54.xml"/><Relationship Id="rId15" Type="http://schemas.openxmlformats.org/officeDocument/2006/relationships/image" Target="../media/image19.png"/><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1.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image" Target="../media/image21.png"/><Relationship Id="rId3" Type="http://schemas.openxmlformats.org/officeDocument/2006/relationships/tags" Target="../tags/tag69.xml"/><Relationship Id="rId2" Type="http://schemas.openxmlformats.org/officeDocument/2006/relationships/image" Target="../media/image20.png"/><Relationship Id="rId1" Type="http://schemas.openxmlformats.org/officeDocument/2006/relationships/tags" Target="../tags/tag68.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22.png"/><Relationship Id="rId2" Type="http://schemas.openxmlformats.org/officeDocument/2006/relationships/tags" Target="../tags/tag73.xml"/><Relationship Id="rId1" Type="http://schemas.openxmlformats.org/officeDocument/2006/relationships/tags" Target="../tags/tag7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23.png"/><Relationship Id="rId2" Type="http://schemas.openxmlformats.org/officeDocument/2006/relationships/tags" Target="../tags/tag75.xml"/><Relationship Id="rId1" Type="http://schemas.openxmlformats.org/officeDocument/2006/relationships/tags" Target="../tags/tag7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4.png"/><Relationship Id="rId1" Type="http://schemas.openxmlformats.org/officeDocument/2006/relationships/tags" Target="../tags/tag76.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hyperlink" Target="https://creativecommons.org/licenses/by-nc-sa/3.0/" TargetMode="External"/><Relationship Id="rId2" Type="http://schemas.openxmlformats.org/officeDocument/2006/relationships/hyperlink" Target="https://www.editage.cn/insights/2013.html" TargetMode="Externa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78.xml"/><Relationship Id="rId1" Type="http://schemas.openxmlformats.org/officeDocument/2006/relationships/tags" Target="../tags/tag7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6.png"/><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image" Target="../media/image21.png"/><Relationship Id="rId3" Type="http://schemas.openxmlformats.org/officeDocument/2006/relationships/tags" Target="../tags/tag80.xml"/><Relationship Id="rId2" Type="http://schemas.openxmlformats.org/officeDocument/2006/relationships/image" Target="../media/image20.png"/><Relationship Id="rId1" Type="http://schemas.openxmlformats.org/officeDocument/2006/relationships/tags" Target="../tags/tag79.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tags" Target="../tags/tag83.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image" Target="../media/image29.png"/><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8" Type="http://schemas.openxmlformats.org/officeDocument/2006/relationships/slideLayout" Target="../slideLayouts/slideLayout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30.png"/><Relationship Id="rId10" Type="http://schemas.openxmlformats.org/officeDocument/2006/relationships/tags" Target="../tags/tag92.xml"/><Relationship Id="rId1" Type="http://schemas.openxmlformats.org/officeDocument/2006/relationships/tags" Target="../tags/tag84.xml"/></Relationships>
</file>

<file path=ppt/slides/_rels/slide26.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9.xml"/><Relationship Id="rId7" Type="http://schemas.openxmlformats.org/officeDocument/2006/relationships/tags" Target="../tags/tag99.xml"/><Relationship Id="rId6" Type="http://schemas.openxmlformats.org/officeDocument/2006/relationships/image" Target="../media/image33.png"/><Relationship Id="rId5" Type="http://schemas.openxmlformats.org/officeDocument/2006/relationships/oleObject" Target="../embeddings/oleObject3.bin"/><Relationship Id="rId4" Type="http://schemas.openxmlformats.org/officeDocument/2006/relationships/image" Target="../media/image32.wmf"/><Relationship Id="rId3" Type="http://schemas.openxmlformats.org/officeDocument/2006/relationships/oleObject" Target="../embeddings/oleObject2.bin"/><Relationship Id="rId2" Type="http://schemas.openxmlformats.org/officeDocument/2006/relationships/image" Target="../media/image31.wmf"/><Relationship Id="rId1"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9.xml"/><Relationship Id="rId4" Type="http://schemas.openxmlformats.org/officeDocument/2006/relationships/tags" Target="../tags/tag100.xml"/><Relationship Id="rId3" Type="http://schemas.openxmlformats.org/officeDocument/2006/relationships/image" Target="../media/image35.jpeg"/><Relationship Id="rId2" Type="http://schemas.openxmlformats.org/officeDocument/2006/relationships/image" Target="../media/image34.wmf"/><Relationship Id="rId1" Type="http://schemas.openxmlformats.org/officeDocument/2006/relationships/oleObject" Target="../embeddings/oleObject4.bin"/></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101.xml"/><Relationship Id="rId2" Type="http://schemas.openxmlformats.org/officeDocument/2006/relationships/image" Target="../media/image33.png"/><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9.xml"/><Relationship Id="rId4" Type="http://schemas.openxmlformats.org/officeDocument/2006/relationships/image" Target="../media/image38.wmf"/><Relationship Id="rId3" Type="http://schemas.openxmlformats.org/officeDocument/2006/relationships/control" Target="../activeX/activeX1.xml"/><Relationship Id="rId2" Type="http://schemas.openxmlformats.org/officeDocument/2006/relationships/tags" Target="../tags/tag102.xml"/><Relationship Id="rId1"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9.xml"/><Relationship Id="rId7" Type="http://schemas.openxmlformats.org/officeDocument/2006/relationships/image" Target="../media/image41.wmf"/><Relationship Id="rId6" Type="http://schemas.openxmlformats.org/officeDocument/2006/relationships/control" Target="../activeX/activeX2.xml"/><Relationship Id="rId5" Type="http://schemas.openxmlformats.org/officeDocument/2006/relationships/tags" Target="../tags/tag104.xml"/><Relationship Id="rId4" Type="http://schemas.openxmlformats.org/officeDocument/2006/relationships/image" Target="../media/image40.png"/><Relationship Id="rId3" Type="http://schemas.openxmlformats.org/officeDocument/2006/relationships/tags" Target="../tags/tag103.xml"/><Relationship Id="rId2" Type="http://schemas.openxmlformats.org/officeDocument/2006/relationships/image" Target="../media/image39.wmf"/><Relationship Id="rId1" Type="http://schemas.openxmlformats.org/officeDocument/2006/relationships/oleObject" Target="../embeddings/oleObject5.bin"/></Relationships>
</file>

<file path=ppt/slides/_rels/slide31.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9.xml"/><Relationship Id="rId6" Type="http://schemas.openxmlformats.org/officeDocument/2006/relationships/tags" Target="../tags/tag106.xml"/><Relationship Id="rId5" Type="http://schemas.openxmlformats.org/officeDocument/2006/relationships/image" Target="../media/image43.png"/><Relationship Id="rId4" Type="http://schemas.openxmlformats.org/officeDocument/2006/relationships/tags" Target="../tags/tag105.xml"/><Relationship Id="rId3" Type="http://schemas.openxmlformats.org/officeDocument/2006/relationships/image" Target="../media/image42.png"/><Relationship Id="rId2" Type="http://schemas.openxmlformats.org/officeDocument/2006/relationships/image" Target="../media/image39.wmf"/><Relationship Id="rId1" Type="http://schemas.openxmlformats.org/officeDocument/2006/relationships/oleObject" Target="../embeddings/oleObject6.bin"/></Relationships>
</file>

<file path=ppt/slides/_rels/slide32.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9.xml"/><Relationship Id="rId3" Type="http://schemas.openxmlformats.org/officeDocument/2006/relationships/tags" Target="../tags/tag107.xml"/><Relationship Id="rId2" Type="http://schemas.openxmlformats.org/officeDocument/2006/relationships/image" Target="../media/image44.wmf"/><Relationship Id="rId1" Type="http://schemas.openxmlformats.org/officeDocument/2006/relationships/oleObject" Target="../embeddings/oleObject7.bin"/></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109.xml"/><Relationship Id="rId2" Type="http://schemas.openxmlformats.org/officeDocument/2006/relationships/image" Target="../media/image45.png"/><Relationship Id="rId1" Type="http://schemas.openxmlformats.org/officeDocument/2006/relationships/tags" Target="../tags/tag108.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tags" Target="../tags/tag110.xml"/><Relationship Id="rId2" Type="http://schemas.openxmlformats.org/officeDocument/2006/relationships/image" Target="../media/image47.png"/><Relationship Id="rId1" Type="http://schemas.openxmlformats.org/officeDocument/2006/relationships/image" Target="../media/image46.png"/></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11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13.xml"/><Relationship Id="rId1" Type="http://schemas.openxmlformats.org/officeDocument/2006/relationships/tags" Target="../tags/tag11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15.xml"/><Relationship Id="rId1" Type="http://schemas.openxmlformats.org/officeDocument/2006/relationships/tags" Target="../tags/tag114.xml"/></Relationships>
</file>

<file path=ppt/slides/_rels/slide38.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6.xml"/><Relationship Id="rId2" Type="http://schemas.openxmlformats.org/officeDocument/2006/relationships/image" Target="../media/image54.wmf"/><Relationship Id="rId1" Type="http://schemas.openxmlformats.org/officeDocument/2006/relationships/oleObject" Target="../embeddings/oleObject8.bin"/></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6.xml"/><Relationship Id="rId2" Type="http://schemas.openxmlformats.org/officeDocument/2006/relationships/image" Target="../media/image3.png"/><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60.png"/><Relationship Id="rId1" Type="http://schemas.openxmlformats.org/officeDocument/2006/relationships/image" Target="../media/image59.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62.png"/><Relationship Id="rId1" Type="http://schemas.openxmlformats.org/officeDocument/2006/relationships/image" Target="../media/image6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64.png"/><Relationship Id="rId1" Type="http://schemas.openxmlformats.org/officeDocument/2006/relationships/image" Target="../media/image63.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6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6.xml"/><Relationship Id="rId2" Type="http://schemas.openxmlformats.org/officeDocument/2006/relationships/image" Target="../media/image69.wmf"/><Relationship Id="rId1" Type="http://schemas.openxmlformats.org/officeDocument/2006/relationships/control" Target="../activeX/activeX3.xml"/></Relationships>
</file>

<file path=ppt/slides/_rels/slide48.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16.xml"/><Relationship Id="rId2" Type="http://schemas.openxmlformats.org/officeDocument/2006/relationships/image" Target="../media/image70.wmf"/><Relationship Id="rId1" Type="http://schemas.openxmlformats.org/officeDocument/2006/relationships/control" Target="../activeX/activeX4.xml"/></Relationships>
</file>

<file path=ppt/slides/_rels/slide49.xml.rels><?xml version="1.0" encoding="UTF-8" standalone="yes"?>
<Relationships xmlns="http://schemas.openxmlformats.org/package/2006/relationships"><Relationship Id="rId5" Type="http://schemas.openxmlformats.org/officeDocument/2006/relationships/vmlDrawing" Target="../drawings/vmlDrawing10.vml"/><Relationship Id="rId4" Type="http://schemas.openxmlformats.org/officeDocument/2006/relationships/slideLayout" Target="../slideLayouts/slideLayout16.xml"/><Relationship Id="rId3" Type="http://schemas.openxmlformats.org/officeDocument/2006/relationships/image" Target="../media/image72.wmf"/><Relationship Id="rId2" Type="http://schemas.openxmlformats.org/officeDocument/2006/relationships/oleObject" Target="../embeddings/oleObject9.bin"/><Relationship Id="rId1" Type="http://schemas.openxmlformats.org/officeDocument/2006/relationships/image" Target="../media/image71.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8.xml"/><Relationship Id="rId3" Type="http://schemas.openxmlformats.org/officeDocument/2006/relationships/tags" Target="../tags/tag10.xml"/><Relationship Id="rId2" Type="http://schemas.openxmlformats.org/officeDocument/2006/relationships/image" Target="../media/image8.svg"/><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4" Type="http://schemas.openxmlformats.org/officeDocument/2006/relationships/vmlDrawing" Target="../drawings/vmlDrawing11.vml"/><Relationship Id="rId3" Type="http://schemas.openxmlformats.org/officeDocument/2006/relationships/slideLayout" Target="../slideLayouts/slideLayout16.xml"/><Relationship Id="rId2" Type="http://schemas.openxmlformats.org/officeDocument/2006/relationships/image" Target="../media/image73.wmf"/><Relationship Id="rId1" Type="http://schemas.openxmlformats.org/officeDocument/2006/relationships/oleObject" Target="../embeddings/oleObject10.bin"/></Relationships>
</file>

<file path=ppt/slides/_rels/slide51.xml.rels><?xml version="1.0" encoding="UTF-8" standalone="yes"?>
<Relationships xmlns="http://schemas.openxmlformats.org/package/2006/relationships"><Relationship Id="rId4" Type="http://schemas.openxmlformats.org/officeDocument/2006/relationships/vmlDrawing" Target="../drawings/vmlDrawing12.vml"/><Relationship Id="rId3" Type="http://schemas.openxmlformats.org/officeDocument/2006/relationships/slideLayout" Target="../slideLayouts/slideLayout16.xml"/><Relationship Id="rId2" Type="http://schemas.openxmlformats.org/officeDocument/2006/relationships/image" Target="../media/image74.wmf"/><Relationship Id="rId1" Type="http://schemas.openxmlformats.org/officeDocument/2006/relationships/control" Target="../activeX/activeX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75.png"/></Relationships>
</file>

<file path=ppt/slides/_rels/slide53.xml.rels><?xml version="1.0" encoding="UTF-8" standalone="yes"?>
<Relationships xmlns="http://schemas.openxmlformats.org/package/2006/relationships"><Relationship Id="rId6" Type="http://schemas.openxmlformats.org/officeDocument/2006/relationships/vmlDrawing" Target="../drawings/vmlDrawing13.vml"/><Relationship Id="rId5" Type="http://schemas.openxmlformats.org/officeDocument/2006/relationships/slideLayout" Target="../slideLayouts/slideLayout16.xml"/><Relationship Id="rId4" Type="http://schemas.openxmlformats.org/officeDocument/2006/relationships/image" Target="../media/image78.png"/><Relationship Id="rId3" Type="http://schemas.openxmlformats.org/officeDocument/2006/relationships/image" Target="../media/image77.wmf"/><Relationship Id="rId2" Type="http://schemas.openxmlformats.org/officeDocument/2006/relationships/oleObject" Target="../embeddings/oleObject11.bin"/><Relationship Id="rId1" Type="http://schemas.openxmlformats.org/officeDocument/2006/relationships/image" Target="../media/image76.jpeg"/></Relationships>
</file>

<file path=ppt/slides/_rels/slide54.xml.rels><?xml version="1.0" encoding="UTF-8" standalone="yes"?>
<Relationships xmlns="http://schemas.openxmlformats.org/package/2006/relationships"><Relationship Id="rId7" Type="http://schemas.openxmlformats.org/officeDocument/2006/relationships/vmlDrawing" Target="../drawings/vmlDrawing14.vml"/><Relationship Id="rId6" Type="http://schemas.openxmlformats.org/officeDocument/2006/relationships/slideLayout" Target="../slideLayouts/slideLayout16.xml"/><Relationship Id="rId5" Type="http://schemas.openxmlformats.org/officeDocument/2006/relationships/image" Target="../media/image81.wmf"/><Relationship Id="rId4" Type="http://schemas.openxmlformats.org/officeDocument/2006/relationships/oleObject" Target="../embeddings/oleObject13.bin"/><Relationship Id="rId3" Type="http://schemas.openxmlformats.org/officeDocument/2006/relationships/image" Target="../media/image80.wmf"/><Relationship Id="rId2" Type="http://schemas.openxmlformats.org/officeDocument/2006/relationships/oleObject" Target="../embeddings/oleObject12.bin"/><Relationship Id="rId1" Type="http://schemas.openxmlformats.org/officeDocument/2006/relationships/image" Target="../media/image79.jpeg"/></Relationships>
</file>

<file path=ppt/slides/_rels/slide55.xml.rels><?xml version="1.0" encoding="UTF-8" standalone="yes"?>
<Relationships xmlns="http://schemas.openxmlformats.org/package/2006/relationships"><Relationship Id="rId4" Type="http://schemas.openxmlformats.org/officeDocument/2006/relationships/vmlDrawing" Target="../drawings/vmlDrawing15.vml"/><Relationship Id="rId3" Type="http://schemas.openxmlformats.org/officeDocument/2006/relationships/slideLayout" Target="../slideLayouts/slideLayout16.xml"/><Relationship Id="rId2" Type="http://schemas.openxmlformats.org/officeDocument/2006/relationships/image" Target="../media/image82.wmf"/><Relationship Id="rId1" Type="http://schemas.openxmlformats.org/officeDocument/2006/relationships/oleObject" Target="../embeddings/oleObject14.bin"/></Relationships>
</file>

<file path=ppt/slides/_rels/slide56.xml.rels><?xml version="1.0" encoding="UTF-8" standalone="yes"?>
<Relationships xmlns="http://schemas.openxmlformats.org/package/2006/relationships"><Relationship Id="rId8" Type="http://schemas.openxmlformats.org/officeDocument/2006/relationships/vmlDrawing" Target="../drawings/vmlDrawing16.vml"/><Relationship Id="rId7" Type="http://schemas.openxmlformats.org/officeDocument/2006/relationships/slideLayout" Target="../slideLayouts/slideLayout16.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83.wmf"/><Relationship Id="rId1" Type="http://schemas.openxmlformats.org/officeDocument/2006/relationships/oleObject" Target="../embeddings/oleObject15.bin"/></Relationships>
</file>

<file path=ppt/slides/_rels/slide57.xml.rels><?xml version="1.0" encoding="UTF-8" standalone="yes"?>
<Relationships xmlns="http://schemas.openxmlformats.org/package/2006/relationships"><Relationship Id="rId4" Type="http://schemas.openxmlformats.org/officeDocument/2006/relationships/vmlDrawing" Target="../drawings/vmlDrawing17.vml"/><Relationship Id="rId3" Type="http://schemas.openxmlformats.org/officeDocument/2006/relationships/slideLayout" Target="../slideLayouts/slideLayout16.xml"/><Relationship Id="rId2" Type="http://schemas.openxmlformats.org/officeDocument/2006/relationships/image" Target="../media/image88.wmf"/><Relationship Id="rId1" Type="http://schemas.openxmlformats.org/officeDocument/2006/relationships/oleObject" Target="../embeddings/oleObject16.bin"/></Relationships>
</file>

<file path=ppt/slides/_rels/slide58.xml.rels><?xml version="1.0" encoding="UTF-8" standalone="yes"?>
<Relationships xmlns="http://schemas.openxmlformats.org/package/2006/relationships"><Relationship Id="rId7" Type="http://schemas.openxmlformats.org/officeDocument/2006/relationships/vmlDrawing" Target="../drawings/vmlDrawing18.vml"/><Relationship Id="rId6" Type="http://schemas.openxmlformats.org/officeDocument/2006/relationships/slideLayout" Target="../slideLayouts/slideLayout16.xml"/><Relationship Id="rId5" Type="http://schemas.openxmlformats.org/officeDocument/2006/relationships/image" Target="../media/image91.png"/><Relationship Id="rId4" Type="http://schemas.openxmlformats.org/officeDocument/2006/relationships/tags" Target="../tags/tag116.xml"/><Relationship Id="rId3" Type="http://schemas.openxmlformats.org/officeDocument/2006/relationships/image" Target="../media/image90.wmf"/><Relationship Id="rId2" Type="http://schemas.openxmlformats.org/officeDocument/2006/relationships/oleObject" Target="../embeddings/oleObject17.bin"/><Relationship Id="rId1" Type="http://schemas.openxmlformats.org/officeDocument/2006/relationships/image" Target="../media/image89.png"/></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image" Target="../media/image21.png"/><Relationship Id="rId3" Type="http://schemas.openxmlformats.org/officeDocument/2006/relationships/tags" Target="../tags/tag118.xml"/><Relationship Id="rId2" Type="http://schemas.openxmlformats.org/officeDocument/2006/relationships/image" Target="../media/image20.png"/><Relationship Id="rId1" Type="http://schemas.openxmlformats.org/officeDocument/2006/relationships/tags" Target="../tags/tag117.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image" Target="../media/image9.png"/><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5" Type="http://schemas.openxmlformats.org/officeDocument/2006/relationships/vmlDrawing" Target="../drawings/vmlDrawing19.vml"/><Relationship Id="rId4" Type="http://schemas.openxmlformats.org/officeDocument/2006/relationships/slideLayout" Target="../slideLayouts/slideLayout14.xml"/><Relationship Id="rId3" Type="http://schemas.openxmlformats.org/officeDocument/2006/relationships/image" Target="../media/image92.wmf"/><Relationship Id="rId2" Type="http://schemas.openxmlformats.org/officeDocument/2006/relationships/control" Target="../activeX/activeX6.xml"/><Relationship Id="rId1" Type="http://schemas.openxmlformats.org/officeDocument/2006/relationships/tags" Target="../tags/tag12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3.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4.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5.png"/></Relationships>
</file>

<file path=ppt/slides/_rels/slide64.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image" Target="../media/image21.png"/><Relationship Id="rId3" Type="http://schemas.openxmlformats.org/officeDocument/2006/relationships/tags" Target="../tags/tag123.xml"/><Relationship Id="rId2" Type="http://schemas.openxmlformats.org/officeDocument/2006/relationships/image" Target="../media/image20.png"/><Relationship Id="rId1" Type="http://schemas.openxmlformats.org/officeDocument/2006/relationships/tags" Target="../tags/tag122.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image" Target="../media/image10.GIF"/><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image" Target="../media/image11.GIF"/><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29.xml"/><Relationship Id="rId7" Type="http://schemas.openxmlformats.org/officeDocument/2006/relationships/image" Target="../media/image14.GIF"/><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image" Target="../media/image13.GIF"/><Relationship Id="rId3" Type="http://schemas.openxmlformats.org/officeDocument/2006/relationships/tags" Target="../tags/tag26.xml"/><Relationship Id="rId2" Type="http://schemas.openxmlformats.org/officeDocument/2006/relationships/image" Target="../media/image12.GIF"/><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89969"/>
            <a:ext cx="12192000" cy="2458106"/>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6"/>
          <p:cNvSpPr>
            <a:spLocks noGrp="1"/>
          </p:cNvSpPr>
          <p:nvPr>
            <p:ph type="title"/>
          </p:nvPr>
        </p:nvSpPr>
        <p:spPr>
          <a:xfrm>
            <a:off x="299197" y="1538119"/>
            <a:ext cx="11540377" cy="1761806"/>
          </a:xfrm>
        </p:spPr>
        <p:txBody>
          <a:bodyPr rtlCol="0">
            <a:noAutofit/>
          </a:bodyPr>
          <a:lstStyle>
            <a:defPPr>
              <a:defRPr lang="zh-CN"/>
            </a:defPPr>
          </a:lstStyle>
          <a:p>
            <a:pPr rtl="0"/>
            <a:r>
              <a:rPr lang="zh-CN" altLang="en-US" dirty="0">
                <a:solidFill>
                  <a:schemeClr val="bg1"/>
                </a:solidFill>
                <a:latin typeface="华文隶书" panose="02010800040101010101" pitchFamily="2" charset="-122"/>
                <a:ea typeface="华文隶书" panose="02010800040101010101" pitchFamily="2" charset="-122"/>
              </a:rPr>
              <a:t>工作任务一：</a:t>
            </a:r>
            <a:br>
              <a:rPr lang="en-US" altLang="zh-CN" dirty="0">
                <a:solidFill>
                  <a:schemeClr val="bg1"/>
                </a:solidFill>
                <a:latin typeface="华文隶书" panose="02010800040101010101" pitchFamily="2" charset="-122"/>
                <a:ea typeface="华文隶书" panose="02010800040101010101" pitchFamily="2" charset="-122"/>
              </a:rPr>
            </a:br>
            <a:r>
              <a:rPr lang="en-US" altLang="zh-CN" dirty="0">
                <a:solidFill>
                  <a:schemeClr val="bg1"/>
                </a:solidFill>
                <a:latin typeface="华文隶书" panose="02010800040101010101" pitchFamily="2" charset="-122"/>
                <a:ea typeface="华文隶书" panose="02010800040101010101" pitchFamily="2" charset="-122"/>
              </a:rPr>
              <a:t>        </a:t>
            </a:r>
            <a:r>
              <a:rPr lang="zh-CN" altLang="en-US" dirty="0">
                <a:solidFill>
                  <a:schemeClr val="bg1"/>
                </a:solidFill>
                <a:latin typeface="华文隶书" panose="02010800040101010101" pitchFamily="2" charset="-122"/>
                <a:ea typeface="华文隶书" panose="02010800040101010101" pitchFamily="2" charset="-122"/>
              </a:rPr>
              <a:t>液压传动基础知识认知</a:t>
            </a:r>
            <a:r>
              <a:rPr lang="zh-CN" altLang="en-US" dirty="0">
                <a:solidFill>
                  <a:schemeClr val="bg1"/>
                </a:solidFill>
                <a:latin typeface="华文隶书" panose="02010800040101010101" pitchFamily="2" charset="-122"/>
                <a:ea typeface="华文隶书" panose="02010800040101010101" pitchFamily="2" charset="-122"/>
              </a:rPr>
              <a:t>  </a:t>
            </a:r>
            <a:endParaRPr lang="zh-CN" dirty="0">
              <a:solidFill>
                <a:schemeClr val="bg1"/>
              </a:solidFill>
              <a:latin typeface="华文隶书" panose="02010800040101010101" pitchFamily="2" charset="-122"/>
              <a:ea typeface="华文隶书" panose="02010800040101010101" pitchFamily="2" charset="-122"/>
            </a:endParaRPr>
          </a:p>
        </p:txBody>
      </p:sp>
      <p:sp>
        <p:nvSpPr>
          <p:cNvPr id="4" name="菱形 3"/>
          <p:cNvSpPr/>
          <p:nvPr/>
        </p:nvSpPr>
        <p:spPr>
          <a:xfrm>
            <a:off x="6112293" y="3428998"/>
            <a:ext cx="2843177" cy="2858680"/>
          </a:xfrm>
          <a:prstGeom prst="diamond">
            <a:avLst/>
          </a:prstGeom>
          <a:blipFill dpi="0" rotWithShape="1">
            <a:blip r:embed="rId1">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0" y="3429000"/>
            <a:ext cx="2999105" cy="2999105"/>
          </a:xfrm>
          <a:prstGeom prst="diamond">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2999105" y="3801110"/>
            <a:ext cx="2997200" cy="2931160"/>
          </a:xfrm>
          <a:prstGeom prst="diamond">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p:cNvSpPr/>
          <p:nvPr/>
        </p:nvSpPr>
        <p:spPr>
          <a:xfrm>
            <a:off x="9174636" y="3801387"/>
            <a:ext cx="2997436" cy="2765828"/>
          </a:xfrm>
          <a:prstGeom prst="diamond">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66925" y="1455420"/>
            <a:ext cx="4982845" cy="521970"/>
          </a:xfrm>
          <a:prstGeom prst="rect">
            <a:avLst/>
          </a:prstGeom>
          <a:noFill/>
        </p:spPr>
        <p:txBody>
          <a:bodyPr wrap="square" rtlCol="0">
            <a:spAutoFit/>
          </a:bodyPr>
          <a:lstStyle/>
          <a:p>
            <a:r>
              <a:rPr lang="zh-CN" altLang="en-US" sz="2800" dirty="0">
                <a:solidFill>
                  <a:srgbClr val="FF0000"/>
                </a:solidFill>
              </a:rPr>
              <a:t>一、液压传动的工作原理</a:t>
            </a:r>
            <a:endParaRPr lang="zh-CN" altLang="en-US" sz="2800" dirty="0">
              <a:solidFill>
                <a:srgbClr val="FF0000"/>
              </a:solidFill>
            </a:endParaRPr>
          </a:p>
        </p:txBody>
      </p:sp>
      <p:pic>
        <p:nvPicPr>
          <p:cNvPr id="3" name="图片 2" descr="capture-2_clip"/>
          <p:cNvPicPr>
            <a:picLocks noChangeAspect="1"/>
          </p:cNvPicPr>
          <p:nvPr>
            <p:custDataLst>
              <p:tags r:id="rId1"/>
            </p:custDataLst>
          </p:nvPr>
        </p:nvPicPr>
        <p:blipFill>
          <a:blip r:embed="rId2"/>
          <a:stretch>
            <a:fillRect/>
          </a:stretch>
        </p:blipFill>
        <p:spPr>
          <a:xfrm>
            <a:off x="4246880" y="2258060"/>
            <a:ext cx="5460365" cy="3900170"/>
          </a:xfrm>
          <a:prstGeom prst="rect">
            <a:avLst/>
          </a:prstGeom>
          <a:ln w="28575">
            <a:solidFill>
              <a:schemeClr val="tx1"/>
            </a:solidFill>
          </a:ln>
        </p:spPr>
      </p:pic>
      <p:pic>
        <p:nvPicPr>
          <p:cNvPr id="7" name="图片 6"/>
          <p:cNvPicPr>
            <a:picLocks noChangeAspect="1"/>
          </p:cNvPicPr>
          <p:nvPr>
            <p:custDataLst>
              <p:tags r:id="rId3"/>
            </p:custDataLst>
          </p:nvPr>
        </p:nvPicPr>
        <p:blipFill>
          <a:blip r:embed="rId4"/>
          <a:stretch>
            <a:fillRect/>
          </a:stretch>
        </p:blipFill>
        <p:spPr>
          <a:xfrm>
            <a:off x="4236085" y="2258060"/>
            <a:ext cx="5469255" cy="3900170"/>
          </a:xfrm>
          <a:prstGeom prst="rect">
            <a:avLst/>
          </a:prstGeom>
        </p:spPr>
      </p:pic>
      <p:sp>
        <p:nvSpPr>
          <p:cNvPr id="9" name="矩形标注 15"/>
          <p:cNvSpPr/>
          <p:nvPr>
            <p:custDataLst>
              <p:tags r:id="rId5"/>
            </p:custDataLst>
          </p:nvPr>
        </p:nvSpPr>
        <p:spPr>
          <a:xfrm>
            <a:off x="3094355" y="4775835"/>
            <a:ext cx="1152525" cy="374650"/>
          </a:xfrm>
          <a:prstGeom prst="wedgeRectCallout">
            <a:avLst>
              <a:gd name="adj1" fmla="val 94624"/>
              <a:gd name="adj2" fmla="val -15738"/>
            </a:avLst>
          </a:prstGeom>
        </p:spPr>
        <p:style>
          <a:lnRef idx="2">
            <a:schemeClr val="accent3"/>
          </a:lnRef>
          <a:fillRef idx="1">
            <a:schemeClr val="lt1"/>
          </a:fillRef>
          <a:effectRef idx="0">
            <a:schemeClr val="accent3"/>
          </a:effectRef>
          <a:fontRef idx="minor">
            <a:schemeClr val="dk1"/>
          </a:fontRef>
        </p:style>
        <p:txBody>
          <a:bodyPr rtlCol="0" anchor="ctr"/>
          <a:p>
            <a:pPr algn="ctr"/>
            <a:r>
              <a:rPr lang="zh-CN" altLang="en-US" b="1" dirty="0">
                <a:solidFill>
                  <a:schemeClr val="tx1"/>
                </a:solidFill>
                <a:latin typeface="微软雅黑" panose="020B0503020204020204" charset="-122"/>
                <a:ea typeface="微软雅黑" panose="020B0503020204020204" charset="-122"/>
              </a:rPr>
              <a:t>截止阀</a:t>
            </a:r>
            <a:endParaRPr lang="zh-CN" altLang="en-US" b="1" dirty="0">
              <a:solidFill>
                <a:schemeClr val="tx1"/>
              </a:solidFill>
              <a:latin typeface="微软雅黑" panose="020B0503020204020204" charset="-122"/>
              <a:ea typeface="微软雅黑" panose="020B0503020204020204" charset="-122"/>
            </a:endParaRPr>
          </a:p>
        </p:txBody>
      </p:sp>
      <p:sp>
        <p:nvSpPr>
          <p:cNvPr id="10" name="矩形 9"/>
          <p:cNvSpPr/>
          <p:nvPr>
            <p:custDataLst>
              <p:tags r:id="rId6"/>
            </p:custDataLst>
          </p:nvPr>
        </p:nvSpPr>
        <p:spPr>
          <a:xfrm>
            <a:off x="2666365" y="3128645"/>
            <a:ext cx="1215390" cy="582930"/>
          </a:xfrm>
          <a:prstGeom prst="rect">
            <a:avLst/>
          </a:prstGeom>
          <a:noFill/>
        </p:spPr>
        <p:txBody>
          <a:bodyPr wrap="none" lIns="91440" tIns="45720" rIns="91440" bIns="45720">
            <a:noAutofit/>
            <a:scene3d>
              <a:camera prst="orthographicFront"/>
              <a:lightRig rig="harsh" dir="t"/>
            </a:scene3d>
            <a:sp3d extrusionH="57150" prstMaterial="matte">
              <a:bevelT w="63500" h="12700" prst="angle"/>
              <a:contourClr>
                <a:schemeClr val="bg1">
                  <a:lumMod val="65000"/>
                </a:schemeClr>
              </a:contourClr>
            </a:sp3d>
          </a:bodyPr>
          <a:p>
            <a:pPr algn="ctr"/>
            <a:r>
              <a:rPr lang="zh-CN" altLang="en-US" sz="5400" b="1" cap="none" spc="0" dirty="0">
                <a:solidFill>
                  <a:srgbClr val="FF0000"/>
                </a:solidFill>
                <a:effectLst/>
              </a:rPr>
              <a:t>关闭</a:t>
            </a:r>
            <a:endParaRPr lang="zh-CN" altLang="en-US" sz="5400" b="1" cap="none" spc="0" dirty="0">
              <a:solidFill>
                <a:srgbClr val="FF0000"/>
              </a:solidFill>
              <a:effectLst/>
            </a:endParaRPr>
          </a:p>
        </p:txBody>
      </p:sp>
      <p:sp>
        <p:nvSpPr>
          <p:cNvPr id="12" name="文本框 11"/>
          <p:cNvSpPr txBox="1"/>
          <p:nvPr userDrawn="1">
            <p:custDataLst>
              <p:tags r:id="rId7"/>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out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rotWithShape="1">
          <a:blip r:embed="rId2"/>
          <a:srcRect/>
          <a:stretch>
            <a:fillRect/>
          </a:stretch>
        </p:blipFill>
        <p:spPr>
          <a:xfrm>
            <a:off x="1827530" y="1654175"/>
            <a:ext cx="4088765" cy="3549650"/>
          </a:xfrm>
          <a:prstGeom prst="rect">
            <a:avLst/>
          </a:prstGeom>
        </p:spPr>
      </p:pic>
      <p:pic>
        <p:nvPicPr>
          <p:cNvPr id="2" name="图片 1"/>
          <p:cNvPicPr>
            <a:picLocks noChangeAspect="1"/>
          </p:cNvPicPr>
          <p:nvPr>
            <p:custDataLst>
              <p:tags r:id="rId3"/>
            </p:custDataLst>
          </p:nvPr>
        </p:nvPicPr>
        <p:blipFill>
          <a:blip r:embed="rId4"/>
          <a:stretch>
            <a:fillRect/>
          </a:stretch>
        </p:blipFill>
        <p:spPr>
          <a:xfrm>
            <a:off x="2232025" y="1989455"/>
            <a:ext cx="2976245" cy="4161155"/>
          </a:xfrm>
          <a:prstGeom prst="rect">
            <a:avLst/>
          </a:prstGeom>
        </p:spPr>
      </p:pic>
      <p:sp>
        <p:nvSpPr>
          <p:cNvPr id="3" name="矩形 2"/>
          <p:cNvSpPr/>
          <p:nvPr>
            <p:custDataLst>
              <p:tags r:id="rId5"/>
            </p:custDataLst>
          </p:nvPr>
        </p:nvSpPr>
        <p:spPr>
          <a:xfrm>
            <a:off x="6731000" y="2592705"/>
            <a:ext cx="4488180" cy="728980"/>
          </a:xfrm>
          <a:prstGeom prst="rect">
            <a:avLst/>
          </a:prstGeom>
          <a:noFill/>
        </p:spPr>
        <p:txBody>
          <a:bodyPr wrap="none" lIns="91440" tIns="45720" rIns="91440" bIns="45720">
            <a:noAutofit/>
            <a:scene3d>
              <a:camera prst="orthographicFront"/>
              <a:lightRig rig="harsh" dir="t"/>
            </a:scene3d>
            <a:sp3d extrusionH="57150" prstMaterial="matte">
              <a:bevelT w="63500" h="12700" prst="angle"/>
              <a:contourClr>
                <a:schemeClr val="bg1">
                  <a:lumMod val="65000"/>
                </a:schemeClr>
              </a:contourClr>
            </a:sp3d>
          </a:bodyPr>
          <a:p>
            <a:pPr algn="ctr"/>
            <a:r>
              <a:rPr lang="zh-CN" altLang="en-US" sz="5400" b="1" cap="none" spc="0" dirty="0">
                <a:solidFill>
                  <a:schemeClr val="accent3"/>
                </a:solidFill>
                <a:effectLst/>
              </a:rPr>
              <a:t>液压系统的组成？</a:t>
            </a:r>
            <a:endParaRPr lang="zh-CN" altLang="en-US" sz="5400" b="1" cap="none" spc="0" dirty="0">
              <a:solidFill>
                <a:schemeClr val="accent3"/>
              </a:solidFill>
              <a:effectLst/>
            </a:endParaRPr>
          </a:p>
        </p:txBody>
      </p:sp>
      <p:sp>
        <p:nvSpPr>
          <p:cNvPr id="10" name="矩形 9"/>
          <p:cNvSpPr/>
          <p:nvPr>
            <p:custDataLst>
              <p:tags r:id="rId6"/>
            </p:custDataLst>
          </p:nvPr>
        </p:nvSpPr>
        <p:spPr>
          <a:xfrm>
            <a:off x="7002145" y="4530090"/>
            <a:ext cx="3945890" cy="728980"/>
          </a:xfrm>
          <a:prstGeom prst="rect">
            <a:avLst/>
          </a:prstGeom>
          <a:noFill/>
        </p:spPr>
        <p:txBody>
          <a:bodyPr wrap="none" lIns="91440" tIns="45720" rIns="91440" bIns="45720">
            <a:noAutofit/>
            <a:scene3d>
              <a:camera prst="orthographicFront"/>
              <a:lightRig rig="harsh" dir="t"/>
            </a:scene3d>
            <a:sp3d extrusionH="57150" prstMaterial="matte">
              <a:bevelT w="63500" h="12700" prst="angle"/>
              <a:contourClr>
                <a:schemeClr val="bg1">
                  <a:lumMod val="65000"/>
                </a:schemeClr>
              </a:contourClr>
            </a:sp3d>
          </a:bodyPr>
          <a:p>
            <a:pPr algn="ctr"/>
            <a:r>
              <a:rPr lang="zh-CN" altLang="en-US" sz="5400" b="1" cap="none" spc="0" dirty="0">
                <a:solidFill>
                  <a:srgbClr val="FF0000"/>
                </a:solidFill>
                <a:effectLst/>
              </a:rPr>
              <a:t>简单绘制方法？</a:t>
            </a:r>
            <a:endParaRPr lang="zh-CN" altLang="en-US" sz="5400" b="1" cap="none" spc="0" dirty="0">
              <a:solidFill>
                <a:srgbClr val="FF0000"/>
              </a:solidFill>
              <a:effectLst/>
            </a:endParaRPr>
          </a:p>
        </p:txBody>
      </p:sp>
      <p:sp>
        <p:nvSpPr>
          <p:cNvPr id="5" name="文本框 4"/>
          <p:cNvSpPr txBox="1"/>
          <p:nvPr>
            <p:custDataLst>
              <p:tags r:id="rId7"/>
            </p:custDataLst>
          </p:nvPr>
        </p:nvSpPr>
        <p:spPr>
          <a:xfrm>
            <a:off x="2066925" y="1455420"/>
            <a:ext cx="4982845" cy="521970"/>
          </a:xfrm>
          <a:prstGeom prst="rect">
            <a:avLst/>
          </a:prstGeom>
          <a:noFill/>
        </p:spPr>
        <p:txBody>
          <a:bodyPr wrap="square" rtlCol="0">
            <a:spAutoFit/>
          </a:bodyPr>
          <a:p>
            <a:r>
              <a:rPr lang="zh-CN" altLang="en-US" sz="2800" dirty="0">
                <a:solidFill>
                  <a:srgbClr val="FF0000"/>
                </a:solidFill>
              </a:rPr>
              <a:t>二、液压传动的组成</a:t>
            </a:r>
            <a:endParaRPr lang="zh-CN" altLang="en-US" sz="2800" dirty="0">
              <a:solidFill>
                <a:srgbClr val="FF0000"/>
              </a:solidFill>
            </a:endParaRPr>
          </a:p>
        </p:txBody>
      </p:sp>
      <p:sp>
        <p:nvSpPr>
          <p:cNvPr id="12" name="文本框 11"/>
          <p:cNvSpPr txBox="1"/>
          <p:nvPr userDrawn="1">
            <p:custDataLst>
              <p:tags r:id="rId8"/>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par>
                                <p:cTn id="23" presetID="2" presetClass="exit" presetSubtype="4" fill="hold" nodeType="withEffect">
                                  <p:stCondLst>
                                    <p:cond delay="0"/>
                                  </p:stCondLst>
                                  <p:childTnLst>
                                    <p:anim calcmode="lin" valueType="num">
                                      <p:cBhvr additive="base">
                                        <p:cTn id="24" dur="500"/>
                                        <p:tgtEl>
                                          <p:spTgt spid="6"/>
                                        </p:tgtEl>
                                        <p:attrNameLst>
                                          <p:attrName>ppt_x</p:attrName>
                                        </p:attrNameLst>
                                      </p:cBhvr>
                                      <p:tavLst>
                                        <p:tav tm="0">
                                          <p:val>
                                            <p:strVal val="ppt_x"/>
                                          </p:val>
                                        </p:tav>
                                        <p:tav tm="100000">
                                          <p:val>
                                            <p:strVal val="ppt_x"/>
                                          </p:val>
                                        </p:tav>
                                      </p:tavLst>
                                    </p:anim>
                                    <p:anim calcmode="lin" valueType="num">
                                      <p:cBhvr additive="base">
                                        <p:cTn id="25" dur="500"/>
                                        <p:tgtEl>
                                          <p:spTgt spid="6"/>
                                        </p:tgtEl>
                                        <p:attrNameLst>
                                          <p:attrName>ppt_y</p:attrName>
                                        </p:attrNameLst>
                                      </p:cBhvr>
                                      <p:tavLst>
                                        <p:tav tm="0">
                                          <p:val>
                                            <p:strVal val="ppt_y"/>
                                          </p:val>
                                        </p:tav>
                                        <p:tav tm="100000">
                                          <p:val>
                                            <p:strVal val="1+ppt_h/2"/>
                                          </p:val>
                                        </p:tav>
                                      </p:tavLst>
                                    </p:anim>
                                    <p:set>
                                      <p:cBhvr>
                                        <p:cTn id="26" dur="1" fill="hold">
                                          <p:stCondLst>
                                            <p:cond delay="49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2980690" y="1976120"/>
            <a:ext cx="5685155" cy="4054475"/>
          </a:xfrm>
          <a:prstGeom prst="rect">
            <a:avLst/>
          </a:prstGeom>
        </p:spPr>
      </p:pic>
      <p:sp>
        <p:nvSpPr>
          <p:cNvPr id="11" name="椭圆 10"/>
          <p:cNvSpPr>
            <a:spLocks noChangeArrowheads="1"/>
          </p:cNvSpPr>
          <p:nvPr>
            <p:custDataLst>
              <p:tags r:id="rId3"/>
            </p:custDataLst>
          </p:nvPr>
        </p:nvSpPr>
        <p:spPr bwMode="auto">
          <a:xfrm>
            <a:off x="6083935" y="2334260"/>
            <a:ext cx="2452370" cy="1357630"/>
          </a:xfrm>
          <a:prstGeom prst="ellipse">
            <a:avLst/>
          </a:prstGeom>
          <a:noFill/>
          <a:ln w="22225">
            <a:solidFill>
              <a:srgbClr val="FF0000"/>
            </a:solidFill>
            <a:round/>
          </a:ln>
          <a:extLst>
            <a:ext uri="{909E8E84-426E-40DD-AFC4-6F175D3DCCD1}">
              <a14:hiddenFill xmlns:a14="http://schemas.microsoft.com/office/drawing/2010/main">
                <a:solidFill>
                  <a:srgbClr val="FFFFFF"/>
                </a:solidFill>
              </a14:hiddenFill>
            </a:ext>
          </a:extLst>
        </p:spPr>
        <p:txBody>
          <a:bodyP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eaLnBrk="1" hangingPunct="1"/>
            <a:endParaRPr lang="zh-CN" altLang="en-US">
              <a:ea typeface="微软雅黑" panose="020B0503020204020204" charset="-122"/>
            </a:endParaRPr>
          </a:p>
        </p:txBody>
      </p:sp>
      <p:sp>
        <p:nvSpPr>
          <p:cNvPr id="12" name="矩形 11"/>
          <p:cNvSpPr>
            <a:spLocks noChangeArrowheads="1" noChangeShapeType="1" noTextEdit="1"/>
          </p:cNvSpPr>
          <p:nvPr>
            <p:custDataLst>
              <p:tags r:id="rId4"/>
            </p:custDataLst>
          </p:nvPr>
        </p:nvSpPr>
        <p:spPr bwMode="auto">
          <a:xfrm>
            <a:off x="7861300" y="2199640"/>
            <a:ext cx="1471930" cy="389255"/>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contourClr>
                <a:srgbClr val="FFE701"/>
              </a:contourClr>
            </a:sp3d>
          </a:bodyPr>
          <a:lstStyle/>
          <a:p>
            <a:pPr algn="ctr"/>
            <a:r>
              <a:rPr lang="zh-CN" altLang="en-US" sz="3600"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能源装置</a:t>
            </a:r>
            <a:endParaRPr lang="zh-CN" altLang="en-US" sz="3600"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13" name="椭圆 12"/>
          <p:cNvSpPr>
            <a:spLocks noChangeArrowheads="1"/>
          </p:cNvSpPr>
          <p:nvPr>
            <p:custDataLst>
              <p:tags r:id="rId5"/>
            </p:custDataLst>
          </p:nvPr>
        </p:nvSpPr>
        <p:spPr bwMode="auto">
          <a:xfrm>
            <a:off x="3254375" y="1976120"/>
            <a:ext cx="1717040" cy="1188085"/>
          </a:xfrm>
          <a:prstGeom prst="ellipse">
            <a:avLst/>
          </a:prstGeom>
          <a:noFill/>
          <a:ln w="22225">
            <a:solidFill>
              <a:srgbClr val="003366"/>
            </a:solidFill>
            <a:round/>
          </a:ln>
          <a:extLst>
            <a:ext uri="{909E8E84-426E-40DD-AFC4-6F175D3DCCD1}">
              <a14:hiddenFill xmlns:a14="http://schemas.microsoft.com/office/drawing/2010/main">
                <a:solidFill>
                  <a:srgbClr val="FFFFFF"/>
                </a:solidFill>
              </a14:hiddenFill>
            </a:ext>
          </a:extLst>
        </p:spPr>
        <p:txBody>
          <a:bodyP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eaLnBrk="1" hangingPunct="1"/>
            <a:endParaRPr lang="zh-CN" altLang="en-US">
              <a:ea typeface="微软雅黑" panose="020B0503020204020204" charset="-122"/>
            </a:endParaRPr>
          </a:p>
        </p:txBody>
      </p:sp>
      <p:sp>
        <p:nvSpPr>
          <p:cNvPr id="14" name="矩形 13"/>
          <p:cNvSpPr>
            <a:spLocks noChangeArrowheads="1" noChangeShapeType="1" noTextEdit="1"/>
          </p:cNvSpPr>
          <p:nvPr>
            <p:custDataLst>
              <p:tags r:id="rId6"/>
            </p:custDataLst>
          </p:nvPr>
        </p:nvSpPr>
        <p:spPr bwMode="auto">
          <a:xfrm>
            <a:off x="1984375" y="2199640"/>
            <a:ext cx="1471930" cy="387985"/>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contourClr>
                <a:srgbClr val="FFE701"/>
              </a:contourClr>
            </a:sp3d>
          </a:bodyPr>
          <a:lstStyle/>
          <a:p>
            <a:pPr algn="ctr"/>
            <a:r>
              <a:rPr lang="zh-CN" altLang="en-US" sz="3600"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执行装置</a:t>
            </a:r>
            <a:endParaRPr lang="zh-CN" altLang="en-US" sz="3600"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15" name="椭圆 14"/>
          <p:cNvSpPr>
            <a:spLocks noChangeArrowheads="1"/>
          </p:cNvSpPr>
          <p:nvPr>
            <p:custDataLst>
              <p:tags r:id="rId7"/>
            </p:custDataLst>
          </p:nvPr>
        </p:nvSpPr>
        <p:spPr bwMode="auto">
          <a:xfrm>
            <a:off x="3177540" y="4447540"/>
            <a:ext cx="735965" cy="678815"/>
          </a:xfrm>
          <a:prstGeom prst="ellipse">
            <a:avLst/>
          </a:prstGeom>
          <a:noFill/>
          <a:ln w="22225">
            <a:solidFill>
              <a:srgbClr val="00FF00"/>
            </a:solidFill>
            <a:round/>
          </a:ln>
          <a:extLst>
            <a:ext uri="{909E8E84-426E-40DD-AFC4-6F175D3DCCD1}">
              <a14:hiddenFill xmlns:a14="http://schemas.microsoft.com/office/drawing/2010/main">
                <a:solidFill>
                  <a:srgbClr val="FFFFFF"/>
                </a:solidFill>
              </a14:hiddenFill>
            </a:ext>
          </a:extLst>
        </p:spPr>
        <p:txBody>
          <a:bodyP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eaLnBrk="1" hangingPunct="1"/>
            <a:endParaRPr lang="zh-CN" altLang="en-US">
              <a:ea typeface="微软雅黑" panose="020B0503020204020204" charset="-122"/>
            </a:endParaRPr>
          </a:p>
        </p:txBody>
      </p:sp>
      <p:sp>
        <p:nvSpPr>
          <p:cNvPr id="16" name="椭圆 15"/>
          <p:cNvSpPr>
            <a:spLocks noChangeArrowheads="1"/>
          </p:cNvSpPr>
          <p:nvPr>
            <p:custDataLst>
              <p:tags r:id="rId8"/>
            </p:custDataLst>
          </p:nvPr>
        </p:nvSpPr>
        <p:spPr bwMode="auto">
          <a:xfrm>
            <a:off x="6083935" y="4672330"/>
            <a:ext cx="1355090" cy="944245"/>
          </a:xfrm>
          <a:prstGeom prst="ellipse">
            <a:avLst/>
          </a:prstGeom>
          <a:noFill/>
          <a:ln w="22225">
            <a:solidFill>
              <a:srgbClr val="00FF00"/>
            </a:solidFill>
            <a:round/>
          </a:ln>
          <a:extLst>
            <a:ext uri="{909E8E84-426E-40DD-AFC4-6F175D3DCCD1}">
              <a14:hiddenFill xmlns:a14="http://schemas.microsoft.com/office/drawing/2010/main">
                <a:solidFill>
                  <a:srgbClr val="FFFFFF"/>
                </a:solidFill>
              </a14:hiddenFill>
            </a:ext>
          </a:extLst>
        </p:spPr>
        <p:txBody>
          <a:bodyP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eaLnBrk="1" hangingPunct="1"/>
            <a:endParaRPr lang="zh-CN" altLang="en-US">
              <a:ea typeface="微软雅黑" panose="020B0503020204020204" charset="-122"/>
            </a:endParaRPr>
          </a:p>
        </p:txBody>
      </p:sp>
      <p:sp>
        <p:nvSpPr>
          <p:cNvPr id="17" name="直接连接符 16"/>
          <p:cNvSpPr>
            <a:spLocks noChangeShapeType="1"/>
          </p:cNvSpPr>
          <p:nvPr>
            <p:custDataLst>
              <p:tags r:id="rId9"/>
            </p:custDataLst>
          </p:nvPr>
        </p:nvSpPr>
        <p:spPr bwMode="auto">
          <a:xfrm>
            <a:off x="3737610" y="4841240"/>
            <a:ext cx="1233805" cy="1035685"/>
          </a:xfrm>
          <a:prstGeom prst="line">
            <a:avLst/>
          </a:prstGeom>
          <a:noFill/>
          <a:ln w="22225">
            <a:solidFill>
              <a:srgbClr val="00FF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 name="直接连接符 17"/>
          <p:cNvSpPr>
            <a:spLocks noChangeShapeType="1"/>
          </p:cNvSpPr>
          <p:nvPr>
            <p:custDataLst>
              <p:tags r:id="rId10"/>
            </p:custDataLst>
          </p:nvPr>
        </p:nvSpPr>
        <p:spPr bwMode="auto">
          <a:xfrm flipH="1">
            <a:off x="5685790" y="4672330"/>
            <a:ext cx="1251585" cy="1142365"/>
          </a:xfrm>
          <a:prstGeom prst="line">
            <a:avLst/>
          </a:prstGeom>
          <a:noFill/>
          <a:ln w="22225">
            <a:solidFill>
              <a:srgbClr val="00FF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 name="矩形 18"/>
          <p:cNvSpPr>
            <a:spLocks noChangeArrowheads="1" noChangeShapeType="1" noTextEdit="1"/>
          </p:cNvSpPr>
          <p:nvPr>
            <p:custDataLst>
              <p:tags r:id="rId11"/>
            </p:custDataLst>
          </p:nvPr>
        </p:nvSpPr>
        <p:spPr bwMode="auto">
          <a:xfrm>
            <a:off x="4237355" y="6030595"/>
            <a:ext cx="2207260" cy="386715"/>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contourClr>
                <a:srgbClr val="FFE701"/>
              </a:contourClr>
            </a:sp3d>
          </a:bodyPr>
          <a:lstStyle/>
          <a:p>
            <a:pPr algn="ctr"/>
            <a:r>
              <a:rPr lang="zh-CN" altLang="en-US" sz="3600" b="1" kern="10" dirty="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控制调节装置</a:t>
            </a:r>
            <a:endParaRPr lang="zh-CN" altLang="en-US" sz="3600" b="1" kern="10" dirty="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20" name="箭头 338"/>
          <p:cNvSpPr>
            <a:spLocks noChangeShapeType="1"/>
          </p:cNvSpPr>
          <p:nvPr>
            <p:custDataLst>
              <p:tags r:id="rId12"/>
            </p:custDataLst>
          </p:nvPr>
        </p:nvSpPr>
        <p:spPr bwMode="auto">
          <a:xfrm flipV="1">
            <a:off x="2771775" y="5367655"/>
            <a:ext cx="405765" cy="191135"/>
          </a:xfrm>
          <a:prstGeom prst="line">
            <a:avLst/>
          </a:prstGeom>
          <a:noFill/>
          <a:ln w="222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 name="矩形 20"/>
          <p:cNvSpPr>
            <a:spLocks noChangeArrowheads="1" noChangeShapeType="1" noTextEdit="1"/>
          </p:cNvSpPr>
          <p:nvPr>
            <p:custDataLst>
              <p:tags r:id="rId13"/>
            </p:custDataLst>
          </p:nvPr>
        </p:nvSpPr>
        <p:spPr bwMode="auto">
          <a:xfrm>
            <a:off x="1153160" y="5558790"/>
            <a:ext cx="1471930" cy="386715"/>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contourClr>
                <a:srgbClr val="FFE701"/>
              </a:contourClr>
            </a:sp3d>
          </a:bodyPr>
          <a:lstStyle/>
          <a:p>
            <a:pPr algn="ctr"/>
            <a:r>
              <a:rPr lang="zh-CN" altLang="en-US" sz="3600"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工作介质</a:t>
            </a:r>
            <a:endParaRPr lang="zh-CN" altLang="en-US" sz="3600" b="1"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22" name="矩形 21" descr="weave"/>
          <p:cNvSpPr>
            <a:spLocks noChangeArrowheads="1" noChangeShapeType="1" noTextEdit="1"/>
          </p:cNvSpPr>
          <p:nvPr>
            <p:custDataLst>
              <p:tags r:id="rId14"/>
            </p:custDataLst>
          </p:nvPr>
        </p:nvSpPr>
        <p:spPr bwMode="auto">
          <a:xfrm>
            <a:off x="7401560" y="5367655"/>
            <a:ext cx="2391410" cy="50927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contourClr>
                <a:srgbClr val="FFFFFF"/>
              </a:contourClr>
            </a:sp3d>
          </a:bodyPr>
          <a:lstStyle/>
          <a:p>
            <a:pPr algn="ctr"/>
            <a:r>
              <a:rPr lang="zh-CN" altLang="en-US" sz="3600" b="1" kern="10" dirty="0">
                <a:ln w="9525">
                  <a:round/>
                </a:ln>
                <a:blipFill dpi="0" rotWithShape="0">
                  <a:blip r:embed="rId15"/>
                  <a:srcRect/>
                  <a:tile tx="0" ty="0" sx="100000" sy="100000" flip="none" algn="tl"/>
                </a:blipFill>
                <a:latin typeface="宋体" panose="02010600030101010101" pitchFamily="2" charset="-122"/>
                <a:ea typeface="宋体" panose="02010600030101010101" pitchFamily="2" charset="-122"/>
              </a:rPr>
              <a:t>辅助装置</a:t>
            </a:r>
            <a:endParaRPr lang="zh-CN" altLang="en-US" sz="3600" b="1" kern="10" dirty="0">
              <a:ln w="9525">
                <a:round/>
              </a:ln>
              <a:blipFill dpi="0" rotWithShape="0">
                <a:blip r:embed="rId15"/>
                <a:srcRect/>
                <a:tile tx="0" ty="0" sx="100000" sy="100000" flip="none" algn="tl"/>
              </a:blipFill>
              <a:latin typeface="宋体" panose="02010600030101010101" pitchFamily="2" charset="-122"/>
              <a:ea typeface="宋体" panose="02010600030101010101" pitchFamily="2" charset="-122"/>
            </a:endParaRPr>
          </a:p>
        </p:txBody>
      </p:sp>
      <p:sp>
        <p:nvSpPr>
          <p:cNvPr id="5" name="文本框 4"/>
          <p:cNvSpPr txBox="1"/>
          <p:nvPr userDrawn="1">
            <p:custDataLst>
              <p:tags r:id="rId16"/>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heckerboard(across)">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par>
                          <p:cTn id="22" fill="hold">
                            <p:stCondLst>
                              <p:cond delay="500"/>
                            </p:stCondLst>
                            <p:childTnLst>
                              <p:par>
                                <p:cTn id="23" presetID="5" presetClass="entr" presetSubtype="1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checkerboard(across)">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par>
                          <p:cTn id="31" fill="hold">
                            <p:stCondLst>
                              <p:cond delay="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par>
                                <p:cTn id="40" presetID="22" presetClass="entr" presetSubtype="1"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up)">
                                      <p:cBhvr>
                                        <p:cTn id="42" dur="500"/>
                                        <p:tgtEl>
                                          <p:spTgt spid="18"/>
                                        </p:tgtEl>
                                      </p:cBhvr>
                                    </p:animEffect>
                                  </p:childTnLst>
                                </p:cTn>
                              </p:par>
                            </p:childTnLst>
                          </p:cTn>
                        </p:par>
                        <p:par>
                          <p:cTn id="43" fill="hold">
                            <p:stCondLst>
                              <p:cond delay="500"/>
                            </p:stCondLst>
                            <p:childTnLst>
                              <p:par>
                                <p:cTn id="44" presetID="5" presetClass="entr" presetSubtype="10"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checkerboard(across)">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500"/>
                                        <p:tgtEl>
                                          <p:spTgt spid="20"/>
                                        </p:tgtEl>
                                      </p:cBhvr>
                                    </p:animEffect>
                                  </p:childTnLst>
                                </p:cTn>
                              </p:par>
                            </p:childTnLst>
                          </p:cTn>
                        </p:par>
                        <p:par>
                          <p:cTn id="52" fill="hold">
                            <p:stCondLst>
                              <p:cond delay="500"/>
                            </p:stCondLst>
                            <p:childTnLst>
                              <p:par>
                                <p:cTn id="53" presetID="5" presetClass="entr" presetSubtype="1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checkerboard(across)">
                                      <p:cBhvr>
                                        <p:cTn id="55" dur="500"/>
                                        <p:tgtEl>
                                          <p:spTgt spid="21"/>
                                        </p:tgtEl>
                                      </p:cBhvr>
                                    </p:animEffect>
                                  </p:childTnLst>
                                </p:cTn>
                              </p:par>
                            </p:childTnLst>
                          </p:cTn>
                        </p:par>
                      </p:childTnLst>
                    </p:cTn>
                  </p:par>
                  <p:par>
                    <p:cTn id="56" fill="hold">
                      <p:stCondLst>
                        <p:cond delay="indefinite"/>
                      </p:stCondLst>
                      <p:childTnLst>
                        <p:par>
                          <p:cTn id="57" fill="hold">
                            <p:stCondLst>
                              <p:cond delay="0"/>
                            </p:stCondLst>
                            <p:childTnLst>
                              <p:par>
                                <p:cTn id="58" presetID="13" presetClass="entr" presetSubtype="16" fill="hold"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plus(in)">
                                      <p:cBhvr>
                                        <p:cTn id="60"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custDataLst>
              <p:tags r:id="rId1"/>
            </p:custDataLst>
          </p:nvPr>
        </p:nvSpPr>
        <p:spPr bwMode="auto">
          <a:xfrm>
            <a:off x="2798445" y="1330960"/>
            <a:ext cx="9102725"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eaLnBrk="1" hangingPunct="1"/>
            <a:r>
              <a:rPr lang="zh-CN" altLang="en-US" sz="2400" b="1" dirty="0">
                <a:solidFill>
                  <a:srgbClr val="000000"/>
                </a:solidFill>
                <a:latin typeface="Verdana" panose="020B0604030504040204" pitchFamily="34" charset="0"/>
                <a:ea typeface="楷体_GB2312" pitchFamily="1" charset="-122"/>
              </a:rPr>
              <a:t>显然液压与气压传动系统由以下五部分组成：</a:t>
            </a:r>
            <a:endParaRPr lang="zh-CN" altLang="en-US" sz="2400" b="1" dirty="0">
              <a:solidFill>
                <a:srgbClr val="000000"/>
              </a:solidFill>
              <a:latin typeface="Verdana" panose="020B0604030504040204" pitchFamily="34" charset="0"/>
              <a:ea typeface="楷体_GB2312" pitchFamily="1" charset="-122"/>
            </a:endParaRPr>
          </a:p>
        </p:txBody>
      </p:sp>
      <p:sp>
        <p:nvSpPr>
          <p:cNvPr id="24" name="Rectangle 10"/>
          <p:cNvSpPr>
            <a:spLocks noChangeArrowheads="1"/>
          </p:cNvSpPr>
          <p:nvPr>
            <p:custDataLst>
              <p:tags r:id="rId2"/>
            </p:custDataLst>
          </p:nvPr>
        </p:nvSpPr>
        <p:spPr bwMode="auto">
          <a:xfrm rot="10800000" flipV="1">
            <a:off x="1866265" y="1720215"/>
            <a:ext cx="9784715" cy="11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eaLnBrk="1" hangingPunct="1"/>
            <a:r>
              <a:rPr lang="zh-CN" altLang="en-US" sz="2000" b="1" dirty="0">
                <a:solidFill>
                  <a:srgbClr val="CC0099"/>
                </a:solidFill>
                <a:latin typeface="Calibri" panose="020F0502020204030204" pitchFamily="34" charset="0"/>
                <a:ea typeface="楷体_GB2312" pitchFamily="1" charset="-122"/>
              </a:rPr>
              <a:t>能源装置</a:t>
            </a:r>
            <a:r>
              <a:rPr lang="en-US" altLang="zh-CN" sz="2000" dirty="0">
                <a:solidFill>
                  <a:srgbClr val="000000"/>
                </a:solidFill>
                <a:latin typeface="Calibri" panose="020F0502020204030204" pitchFamily="34" charset="0"/>
                <a:ea typeface="楷体_GB2312" pitchFamily="1" charset="-122"/>
              </a:rPr>
              <a:t>——</a:t>
            </a:r>
            <a:r>
              <a:rPr lang="zh-CN" altLang="en-US" sz="2000" dirty="0">
                <a:solidFill>
                  <a:srgbClr val="000000"/>
                </a:solidFill>
                <a:latin typeface="Calibri" panose="020F0502020204030204" pitchFamily="34" charset="0"/>
                <a:ea typeface="楷体_GB2312" pitchFamily="1" charset="-122"/>
              </a:rPr>
              <a:t>将机械能转换为流体压力能的装置。液压泵或空气压缩机。</a:t>
            </a:r>
            <a:r>
              <a:rPr lang="zh-CN" altLang="en-US" sz="2000" dirty="0">
                <a:latin typeface="Calibri" panose="020F0502020204030204" pitchFamily="34" charset="0"/>
                <a:ea typeface="宋体" panose="02010600030101010101" pitchFamily="2" charset="-122"/>
              </a:rPr>
              <a:t> </a:t>
            </a:r>
            <a:endParaRPr lang="zh-CN" altLang="en-US" sz="2000" dirty="0">
              <a:latin typeface="Calibri" panose="020F0502020204030204" pitchFamily="34" charset="0"/>
              <a:ea typeface="宋体" panose="02010600030101010101" pitchFamily="2" charset="-122"/>
            </a:endParaRPr>
          </a:p>
        </p:txBody>
      </p:sp>
      <p:sp>
        <p:nvSpPr>
          <p:cNvPr id="25" name="Rectangle 11"/>
          <p:cNvSpPr>
            <a:spLocks noChangeArrowheads="1"/>
          </p:cNvSpPr>
          <p:nvPr>
            <p:custDataLst>
              <p:tags r:id="rId3"/>
            </p:custDataLst>
          </p:nvPr>
        </p:nvSpPr>
        <p:spPr bwMode="auto">
          <a:xfrm rot="10800000" flipV="1">
            <a:off x="1866265" y="2491105"/>
            <a:ext cx="9874885" cy="29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eaLnBrk="1" hangingPunct="1">
              <a:lnSpc>
                <a:spcPct val="150000"/>
              </a:lnSpc>
            </a:pPr>
            <a:r>
              <a:rPr lang="zh-CN" altLang="en-US" sz="2000" b="1" dirty="0">
                <a:solidFill>
                  <a:srgbClr val="CC0099"/>
                </a:solidFill>
                <a:latin typeface="Calibri" panose="020F0502020204030204" pitchFamily="34" charset="0"/>
                <a:ea typeface="楷体_GB2312" pitchFamily="1" charset="-122"/>
              </a:rPr>
              <a:t>执行装置</a:t>
            </a:r>
            <a:r>
              <a:rPr lang="en-US" altLang="zh-CN" sz="2000" dirty="0">
                <a:solidFill>
                  <a:srgbClr val="000000"/>
                </a:solidFill>
                <a:latin typeface="Calibri" panose="020F0502020204030204" pitchFamily="34" charset="0"/>
                <a:ea typeface="楷体_GB2312" pitchFamily="1" charset="-122"/>
              </a:rPr>
              <a:t>——</a:t>
            </a:r>
            <a:r>
              <a:rPr lang="zh-CN" altLang="en-US" sz="2000" dirty="0">
                <a:solidFill>
                  <a:srgbClr val="000000"/>
                </a:solidFill>
                <a:latin typeface="Calibri" panose="020F0502020204030204" pitchFamily="34" charset="0"/>
                <a:ea typeface="楷体_GB2312" pitchFamily="1" charset="-122"/>
              </a:rPr>
              <a:t>将流体的压力能转换为机械能的元件。液压缸或气缸、液压马达或气马达。</a:t>
            </a:r>
            <a:endParaRPr lang="zh-CN" altLang="en-US" sz="2000" dirty="0">
              <a:solidFill>
                <a:srgbClr val="000000"/>
              </a:solidFill>
              <a:latin typeface="Calibri" panose="020F0502020204030204" pitchFamily="34" charset="0"/>
              <a:ea typeface="楷体_GB2312" pitchFamily="1" charset="-122"/>
            </a:endParaRPr>
          </a:p>
        </p:txBody>
      </p:sp>
      <p:sp>
        <p:nvSpPr>
          <p:cNvPr id="26" name="Rectangle 12"/>
          <p:cNvSpPr>
            <a:spLocks noChangeArrowheads="1"/>
          </p:cNvSpPr>
          <p:nvPr>
            <p:custDataLst>
              <p:tags r:id="rId4"/>
            </p:custDataLst>
          </p:nvPr>
        </p:nvSpPr>
        <p:spPr bwMode="auto">
          <a:xfrm rot="10800000" flipV="1">
            <a:off x="1880235" y="3420745"/>
            <a:ext cx="987488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eaLnBrk="1" hangingPunct="1">
              <a:lnSpc>
                <a:spcPct val="150000"/>
              </a:lnSpc>
            </a:pPr>
            <a:r>
              <a:rPr lang="zh-CN" altLang="en-US" sz="2000" b="1" dirty="0">
                <a:solidFill>
                  <a:srgbClr val="CC0099"/>
                </a:solidFill>
                <a:latin typeface="Calibri" panose="020F0502020204030204" pitchFamily="34" charset="0"/>
                <a:ea typeface="楷体_GB2312" pitchFamily="1" charset="-122"/>
              </a:rPr>
              <a:t>控制调节装置</a:t>
            </a:r>
            <a:r>
              <a:rPr lang="en-US" altLang="zh-CN" sz="2000" dirty="0">
                <a:solidFill>
                  <a:srgbClr val="000000"/>
                </a:solidFill>
                <a:latin typeface="Calibri" panose="020F0502020204030204" pitchFamily="34" charset="0"/>
                <a:ea typeface="楷体_GB2312" pitchFamily="1" charset="-122"/>
              </a:rPr>
              <a:t>——</a:t>
            </a:r>
            <a:r>
              <a:rPr lang="zh-CN" altLang="en-US" sz="2000" dirty="0">
                <a:solidFill>
                  <a:srgbClr val="000000"/>
                </a:solidFill>
                <a:latin typeface="Calibri" panose="020F0502020204030204" pitchFamily="34" charset="0"/>
                <a:ea typeface="楷体_GB2312" pitchFamily="1" charset="-122"/>
              </a:rPr>
              <a:t>对液（气）压系统中流体的压力、流量和方向进行控制和调节的装</a:t>
            </a:r>
            <a:r>
              <a:rPr lang="zh-CN" altLang="en-US" sz="2000" dirty="0">
                <a:solidFill>
                  <a:srgbClr val="000000"/>
                </a:solidFill>
                <a:latin typeface="Calibri" panose="020F0502020204030204" pitchFamily="34" charset="0"/>
                <a:ea typeface="宋体" panose="02010600030101010101" pitchFamily="2" charset="-122"/>
              </a:rPr>
              <a:t>置。</a:t>
            </a:r>
            <a:r>
              <a:rPr lang="zh-CN" altLang="en-US" sz="2000" dirty="0">
                <a:solidFill>
                  <a:srgbClr val="000000"/>
                </a:solidFill>
                <a:latin typeface="Calibri" panose="020F0502020204030204" pitchFamily="34" charset="0"/>
                <a:ea typeface="楷体_GB2312" pitchFamily="1" charset="-122"/>
              </a:rPr>
              <a:t>如溢流阀、节流阀、方向阀等。            </a:t>
            </a:r>
            <a:endParaRPr lang="zh-CN" altLang="en-US" sz="2000" dirty="0">
              <a:solidFill>
                <a:srgbClr val="000000"/>
              </a:solidFill>
              <a:latin typeface="Calibri" panose="020F0502020204030204" pitchFamily="34" charset="0"/>
              <a:ea typeface="楷体_GB2312" pitchFamily="1" charset="-122"/>
            </a:endParaRPr>
          </a:p>
          <a:p>
            <a:pPr eaLnBrk="1" hangingPunct="1"/>
            <a:r>
              <a:rPr lang="zh-CN" altLang="en-US" sz="2000" b="1" dirty="0">
                <a:solidFill>
                  <a:srgbClr val="000000"/>
                </a:solidFill>
                <a:latin typeface="Calibri" panose="020F0502020204030204" pitchFamily="34" charset="0"/>
                <a:ea typeface="楷体_GB2312" pitchFamily="1" charset="-122"/>
              </a:rPr>
              <a:t>           </a:t>
            </a:r>
            <a:endParaRPr lang="zh-CN" altLang="en-US" sz="2000" b="1" dirty="0">
              <a:solidFill>
                <a:srgbClr val="000000"/>
              </a:solidFill>
              <a:latin typeface="Calibri" panose="020F0502020204030204" pitchFamily="34" charset="0"/>
              <a:ea typeface="楷体_GB2312" pitchFamily="1" charset="-122"/>
            </a:endParaRPr>
          </a:p>
        </p:txBody>
      </p:sp>
      <p:sp>
        <p:nvSpPr>
          <p:cNvPr id="27" name="Text Box 6"/>
          <p:cNvSpPr txBox="1">
            <a:spLocks noChangeArrowheads="1"/>
          </p:cNvSpPr>
          <p:nvPr>
            <p:custDataLst>
              <p:tags r:id="rId5"/>
            </p:custDataLst>
          </p:nvPr>
        </p:nvSpPr>
        <p:spPr bwMode="auto">
          <a:xfrm rot="10800000" flipV="1">
            <a:off x="1880235" y="5843905"/>
            <a:ext cx="7228205" cy="116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eaLnBrk="1" hangingPunct="1">
              <a:buClr>
                <a:srgbClr val="660033"/>
              </a:buClr>
              <a:buSzPct val="80000"/>
              <a:buFont typeface="Wingdings" panose="05000000000000000000" pitchFamily="2" charset="2"/>
              <a:buNone/>
            </a:pPr>
            <a:r>
              <a:rPr lang="zh-CN" altLang="en-US" sz="2000" b="1" dirty="0">
                <a:solidFill>
                  <a:srgbClr val="CC0099"/>
                </a:solidFill>
                <a:latin typeface="Calibri" panose="020F0502020204030204" pitchFamily="34" charset="0"/>
                <a:ea typeface="楷体_GB2312" pitchFamily="1" charset="-122"/>
              </a:rPr>
              <a:t>工作介质</a:t>
            </a:r>
            <a:r>
              <a:rPr lang="en-US" altLang="zh-CN" sz="2000" b="1" dirty="0">
                <a:solidFill>
                  <a:srgbClr val="000000"/>
                </a:solidFill>
                <a:latin typeface="Calibri" panose="020F0502020204030204" pitchFamily="34" charset="0"/>
                <a:ea typeface="楷体_GB2312" pitchFamily="1" charset="-122"/>
              </a:rPr>
              <a:t>—— </a:t>
            </a:r>
            <a:r>
              <a:rPr lang="zh-CN" altLang="en-US" sz="2000" dirty="0">
                <a:solidFill>
                  <a:srgbClr val="000000"/>
                </a:solidFill>
                <a:latin typeface="Calibri" panose="020F0502020204030204" pitchFamily="34" charset="0"/>
                <a:ea typeface="楷体_GB2312" pitchFamily="1" charset="-122"/>
              </a:rPr>
              <a:t>传递动力的媒介（液压油）</a:t>
            </a:r>
            <a:endParaRPr lang="zh-CN" altLang="en-US" sz="2000" dirty="0">
              <a:solidFill>
                <a:srgbClr val="000000"/>
              </a:solidFill>
              <a:latin typeface="Calibri" panose="020F0502020204030204" pitchFamily="34" charset="0"/>
              <a:ea typeface="楷体_GB2312" pitchFamily="1" charset="-122"/>
            </a:endParaRPr>
          </a:p>
        </p:txBody>
      </p:sp>
      <p:sp>
        <p:nvSpPr>
          <p:cNvPr id="28" name="Rectangle 7"/>
          <p:cNvSpPr>
            <a:spLocks noChangeArrowheads="1"/>
          </p:cNvSpPr>
          <p:nvPr>
            <p:custDataLst>
              <p:tags r:id="rId6"/>
            </p:custDataLst>
          </p:nvPr>
        </p:nvSpPr>
        <p:spPr bwMode="auto">
          <a:xfrm rot="10800000" flipV="1">
            <a:off x="1880235" y="4609465"/>
            <a:ext cx="9784715" cy="295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buFont typeface="Arial" panose="020B0604020202020204" pitchFamily="34" charset="0"/>
              <a:defRPr>
                <a:solidFill>
                  <a:schemeClr val="tx1"/>
                </a:solidFill>
                <a:latin typeface="微软雅黑" panose="020B0503020204020204" charset="-122"/>
                <a:cs typeface="Arial" panose="020B0604020202020204" pitchFamily="34" charset="0"/>
              </a:defRPr>
            </a:lvl1pPr>
            <a:lvl2pPr marL="742950" indent="-285750">
              <a:buFont typeface="Arial" panose="020B0604020202020204" pitchFamily="34" charset="0"/>
              <a:defRPr>
                <a:solidFill>
                  <a:schemeClr val="tx1"/>
                </a:solidFill>
                <a:latin typeface="微软雅黑" panose="020B0503020204020204" charset="-122"/>
                <a:cs typeface="Arial" panose="020B0604020202020204" pitchFamily="34" charset="0"/>
              </a:defRPr>
            </a:lvl2pPr>
            <a:lvl3pPr marL="11430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3pPr>
            <a:lvl4pPr marL="16002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4pPr>
            <a:lvl5pPr marL="2057400" indent="-228600">
              <a:buFont typeface="Arial" panose="020B0604020202020204" pitchFamily="34" charset="0"/>
              <a:defRPr>
                <a:solidFill>
                  <a:schemeClr val="tx1"/>
                </a:solidFill>
                <a:latin typeface="微软雅黑" panose="020B0503020204020204" charset="-122"/>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anose="020B0503020204020204" charset="-122"/>
                <a:cs typeface="Arial" panose="020B0604020202020204" pitchFamily="34" charset="0"/>
              </a:defRPr>
            </a:lvl9pPr>
          </a:lstStyle>
          <a:p>
            <a:pPr>
              <a:lnSpc>
                <a:spcPct val="150000"/>
              </a:lnSpc>
            </a:pPr>
            <a:r>
              <a:rPr lang="zh-CN" altLang="en-US" sz="2000" b="1" dirty="0">
                <a:solidFill>
                  <a:srgbClr val="CC0099"/>
                </a:solidFill>
                <a:latin typeface="Calibri" panose="020F0502020204030204" pitchFamily="34" charset="0"/>
                <a:ea typeface="楷体_GB2312" pitchFamily="1" charset="-122"/>
              </a:rPr>
              <a:t>辅助装置</a:t>
            </a:r>
            <a:r>
              <a:rPr lang="en-US" altLang="zh-CN" sz="2000" b="1" dirty="0">
                <a:solidFill>
                  <a:srgbClr val="000000"/>
                </a:solidFill>
                <a:latin typeface="Calibri" panose="020F0502020204030204" pitchFamily="34" charset="0"/>
                <a:ea typeface="楷体_GB2312" pitchFamily="1" charset="-122"/>
              </a:rPr>
              <a:t>——</a:t>
            </a:r>
            <a:r>
              <a:rPr lang="zh-CN" altLang="en-US" sz="2000" dirty="0">
                <a:solidFill>
                  <a:srgbClr val="000000"/>
                </a:solidFill>
                <a:latin typeface="Calibri" panose="020F0502020204030204" pitchFamily="34" charset="0"/>
                <a:ea typeface="楷体_GB2312" pitchFamily="1" charset="-122"/>
              </a:rPr>
              <a:t>保证系统正常工作除上述三种元件外的装置。如油箱、过滤器、蓄能器、油雾</a:t>
            </a:r>
            <a:r>
              <a:rPr lang="zh-CN" altLang="en-US" sz="2000" dirty="0">
                <a:solidFill>
                  <a:srgbClr val="000000"/>
                </a:solidFill>
                <a:latin typeface="Calibri" panose="020F0502020204030204" pitchFamily="34" charset="0"/>
                <a:ea typeface="宋体" panose="02010600030101010101" pitchFamily="2" charset="-122"/>
              </a:rPr>
              <a:t>器</a:t>
            </a:r>
            <a:r>
              <a:rPr lang="zh-CN" altLang="en-US" sz="2000" dirty="0">
                <a:solidFill>
                  <a:srgbClr val="000000"/>
                </a:solidFill>
                <a:latin typeface="Calibri" panose="020F0502020204030204" pitchFamily="34" charset="0"/>
                <a:ea typeface="楷体_GB2312" pitchFamily="1" charset="-122"/>
              </a:rPr>
              <a:t>、消声器、管件等。</a:t>
            </a:r>
            <a:r>
              <a:rPr lang="zh-CN" altLang="en-US" sz="2000" b="1" dirty="0">
                <a:solidFill>
                  <a:srgbClr val="000000"/>
                </a:solidFill>
                <a:latin typeface="Calibri" panose="020F0502020204030204" pitchFamily="34" charset="0"/>
                <a:ea typeface="楷体_GB2312" pitchFamily="1" charset="-122"/>
              </a:rPr>
              <a:t> </a:t>
            </a:r>
            <a:endParaRPr lang="zh-CN" altLang="en-US" sz="2000" b="1" dirty="0">
              <a:solidFill>
                <a:srgbClr val="000000"/>
              </a:solidFill>
              <a:latin typeface="Calibri" panose="020F0502020204030204" pitchFamily="34" charset="0"/>
              <a:ea typeface="楷体_GB2312" pitchFamily="1" charset="-122"/>
            </a:endParaRPr>
          </a:p>
        </p:txBody>
      </p:sp>
      <p:sp>
        <p:nvSpPr>
          <p:cNvPr id="2" name="文本框 1"/>
          <p:cNvSpPr txBox="1"/>
          <p:nvPr userDrawn="1">
            <p:custDataLst>
              <p:tags r:id="rId7"/>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ox(in)">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diamond(in)">
                                      <p:cBhvr>
                                        <p:cTn id="12" dur="1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checkerboard(across)">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ox(in)">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checkerboard(across)">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ox(in)">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066925" y="1455420"/>
            <a:ext cx="5657215" cy="521970"/>
          </a:xfrm>
          <a:prstGeom prst="rect">
            <a:avLst/>
          </a:prstGeom>
          <a:noFill/>
        </p:spPr>
        <p:txBody>
          <a:bodyPr wrap="square" rtlCol="0">
            <a:spAutoFit/>
          </a:bodyPr>
          <a:p>
            <a:r>
              <a:rPr lang="zh-CN" altLang="en-US" sz="2800" dirty="0">
                <a:solidFill>
                  <a:srgbClr val="FF0000"/>
                </a:solidFill>
              </a:rPr>
              <a:t>三、液压传动的优缺点</a:t>
            </a:r>
            <a:r>
              <a:rPr lang="en-US" altLang="zh-CN" sz="2800" dirty="0">
                <a:solidFill>
                  <a:srgbClr val="FF0000"/>
                </a:solidFill>
              </a:rPr>
              <a:t>——</a:t>
            </a:r>
            <a:r>
              <a:rPr altLang="en-US" sz="2800" dirty="0">
                <a:solidFill>
                  <a:srgbClr val="FF0000"/>
                </a:solidFill>
              </a:rPr>
              <a:t>优点</a:t>
            </a:r>
            <a:endParaRPr altLang="en-US" sz="2800" dirty="0">
              <a:solidFill>
                <a:srgbClr val="FF0000"/>
              </a:solidFill>
            </a:endParaRPr>
          </a:p>
        </p:txBody>
      </p:sp>
      <p:sp>
        <p:nvSpPr>
          <p:cNvPr id="80910" name="文本框 80909"/>
          <p:cNvSpPr txBox="1"/>
          <p:nvPr>
            <p:custDataLst>
              <p:tags r:id="rId2"/>
            </p:custDataLst>
          </p:nvPr>
        </p:nvSpPr>
        <p:spPr>
          <a:xfrm>
            <a:off x="1734820" y="1977390"/>
            <a:ext cx="10353040" cy="4666615"/>
          </a:xfrm>
          <a:prstGeom prst="rect">
            <a:avLst/>
          </a:prstGeom>
          <a:solidFill>
            <a:srgbClr val="D8EBF8"/>
          </a:solidFill>
          <a:ln w="12700" cap="flat" cmpd="sng">
            <a:solidFill>
              <a:srgbClr val="196293"/>
            </a:solidFill>
            <a:prstDash val="solid"/>
            <a:miter/>
            <a:headEnd type="none" w="med" len="med"/>
            <a:tailEnd type="none" w="med" len="med"/>
          </a:ln>
        </p:spPr>
        <p:txBody>
          <a:bodyPr wrap="square">
            <a:noAutofit/>
          </a:bodyPr>
          <a:p>
            <a:pPr>
              <a:lnSpc>
                <a:spcPct val="150000"/>
              </a:lnSpc>
              <a:buClr>
                <a:srgbClr val="FF6600"/>
              </a:buClr>
              <a:buFont typeface="Wingdings" panose="05000000000000000000" pitchFamily="2" charset="2"/>
              <a:buChar char="u"/>
            </a:pPr>
            <a:r>
              <a:rPr lang="zh-CN" altLang="en-US" dirty="0">
                <a:solidFill>
                  <a:schemeClr val="tx1"/>
                </a:solidFill>
                <a:latin typeface="微软雅黑" panose="020B0503020204020204" charset="-122"/>
                <a:ea typeface="微软雅黑" panose="020B0503020204020204" charset="-122"/>
                <a:cs typeface="微软雅黑" panose="020B0503020204020204" charset="-122"/>
              </a:rPr>
              <a:t>在同等的体积下，</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液压装置</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能比电气装置</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产生更大的动力</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。在同等功率下，液压装置的质量和体积小，即其功率密度大，结构紧凑。液压马达的体积和质量只有同等功率电动机的</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12%</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左右。</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FF6600"/>
              </a:buClr>
              <a:buFont typeface="Wingdings" panose="05000000000000000000" pitchFamily="2" charset="2"/>
              <a:buChar char="u"/>
            </a:pP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液压装置工作比较平稳</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。由于重量轻、惯性小、反应快，液压装置易于实现快速起动、制动和频繁换向。</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FF6600"/>
              </a:buClr>
              <a:buFont typeface="Wingdings" panose="05000000000000000000" pitchFamily="2" charset="2"/>
              <a:buChar char="u"/>
            </a:pP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液压装置能在大范围内实现无级调速</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（调速范围可达</a:t>
            </a:r>
            <a:r>
              <a:rPr lang="en-US" altLang="zh-CN" dirty="0">
                <a:solidFill>
                  <a:schemeClr val="tx1"/>
                </a:solidFill>
                <a:latin typeface="微软雅黑" panose="020B0503020204020204" charset="-122"/>
                <a:ea typeface="微软雅黑" panose="020B0503020204020204" charset="-122"/>
                <a:cs typeface="微软雅黑" panose="020B0503020204020204" charset="-122"/>
              </a:rPr>
              <a:t>2000</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还可以在运行过程中进行调速</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FF6600"/>
              </a:buClr>
              <a:buFont typeface="Wingdings" panose="05000000000000000000" pitchFamily="2" charset="2"/>
              <a:buChar char="u"/>
            </a:pP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液压传动易于</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对液体压力、流量或流动方向进行</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调节</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或</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控制</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。当将液压控制和电气控制、电子控制或气动控制结合起来使用时，整个传动装置能</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实现很复杂的顺序动作</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，也能方便地</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实现远程控制和自动化</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FF6600"/>
              </a:buClr>
              <a:buFont typeface="Wingdings" panose="05000000000000000000" pitchFamily="2" charset="2"/>
              <a:buChar char="u"/>
            </a:pP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液压装置易于实现过载保护</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FF6600"/>
              </a:buClr>
              <a:buFont typeface="Wingdings" panose="05000000000000000000" pitchFamily="2" charset="2"/>
              <a:buChar char="u"/>
            </a:pPr>
            <a:r>
              <a:rPr lang="zh-CN" altLang="en-US" dirty="0">
                <a:solidFill>
                  <a:schemeClr val="tx1"/>
                </a:solidFill>
                <a:latin typeface="微软雅黑" panose="020B0503020204020204" charset="-122"/>
                <a:ea typeface="微软雅黑" panose="020B0503020204020204" charset="-122"/>
                <a:cs typeface="微软雅黑" panose="020B0503020204020204" charset="-122"/>
              </a:rPr>
              <a:t>由于液压元件已实现了</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标准化</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系列化</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和</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通用化</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，液压系统的</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设计、制造和使用都比较方便</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buClr>
                <a:srgbClr val="FF6600"/>
              </a:buClr>
              <a:buFont typeface="Wingdings" panose="05000000000000000000" pitchFamily="2" charset="2"/>
              <a:buChar char="u"/>
            </a:pP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用液压传动实现直线运动</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远比用机械传动</a:t>
            </a:r>
            <a:r>
              <a:rPr lang="zh-CN" altLang="en-US" dirty="0">
                <a:solidFill>
                  <a:schemeClr val="tx1"/>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简单</a:t>
            </a:r>
            <a:r>
              <a:rPr lang="zh-CN" altLang="en-US"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userDrawn="1">
            <p:custDataLst>
              <p:tags r:id="rId3"/>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10"/>
                                        </p:tgtEl>
                                        <p:attrNameLst>
                                          <p:attrName>style.visibility</p:attrName>
                                        </p:attrNameLst>
                                      </p:cBhvr>
                                      <p:to>
                                        <p:strVal val="visible"/>
                                      </p:to>
                                    </p:set>
                                    <p:anim calcmode="lin" valueType="num">
                                      <p:cBhvr additive="base">
                                        <p:cTn id="7" dur="500" fill="hold"/>
                                        <p:tgtEl>
                                          <p:spTgt spid="80910"/>
                                        </p:tgtEl>
                                        <p:attrNameLst>
                                          <p:attrName>ppt_x</p:attrName>
                                        </p:attrNameLst>
                                      </p:cBhvr>
                                      <p:tavLst>
                                        <p:tav tm="0">
                                          <p:val>
                                            <p:strVal val="#ppt_x"/>
                                          </p:val>
                                        </p:tav>
                                        <p:tav tm="100000">
                                          <p:val>
                                            <p:strVal val="#ppt_x"/>
                                          </p:val>
                                        </p:tav>
                                      </p:tavLst>
                                    </p:anim>
                                    <p:anim calcmode="lin" valueType="num">
                                      <p:cBhvr additive="base">
                                        <p:cTn id="8" dur="500" fill="hold"/>
                                        <p:tgtEl>
                                          <p:spTgt spid="809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1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53" name="文本框 87052"/>
          <p:cNvSpPr txBox="1"/>
          <p:nvPr>
            <p:custDataLst>
              <p:tags r:id="rId1"/>
            </p:custDataLst>
          </p:nvPr>
        </p:nvSpPr>
        <p:spPr>
          <a:xfrm>
            <a:off x="2392680" y="2625725"/>
            <a:ext cx="8551545" cy="3507740"/>
          </a:xfrm>
          <a:prstGeom prst="rect">
            <a:avLst/>
          </a:prstGeom>
          <a:solidFill>
            <a:srgbClr val="D8EBF8"/>
          </a:solidFill>
          <a:ln w="12700" cap="flat" cmpd="sng">
            <a:solidFill>
              <a:srgbClr val="196293"/>
            </a:solidFill>
            <a:prstDash val="solid"/>
            <a:miter/>
            <a:headEnd type="none" w="med" len="med"/>
            <a:tailEnd type="none" w="med" len="med"/>
          </a:ln>
        </p:spPr>
        <p:txBody>
          <a:bodyPr wrap="square">
            <a:spAutoFit/>
          </a:bodyPr>
          <a:p>
            <a:pPr>
              <a:lnSpc>
                <a:spcPct val="150000"/>
              </a:lnSpc>
              <a:spcBef>
                <a:spcPct val="20000"/>
              </a:spcBef>
              <a:buClr>
                <a:srgbClr val="FF6600"/>
              </a:buClr>
              <a:buFont typeface="Wingdings" panose="05000000000000000000" pitchFamily="2" charset="2"/>
              <a:buChar char="u"/>
            </a:pPr>
            <a:r>
              <a:rPr lang="zh-CN" altLang="en-US" sz="2000" b="1" dirty="0">
                <a:latin typeface="微软雅黑" panose="020B0503020204020204" charset="-122"/>
                <a:ea typeface="微软雅黑" panose="020B0503020204020204" charset="-122"/>
              </a:rPr>
              <a:t>液压传动在工作过程中常有</a:t>
            </a:r>
            <a:r>
              <a:rPr lang="zh-CN" altLang="en-US" sz="20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rPr>
              <a:t>较多的能量损失</a:t>
            </a:r>
            <a:r>
              <a:rPr lang="zh-CN" altLang="en-US" sz="2000" b="1" dirty="0">
                <a:latin typeface="微软雅黑" panose="020B0503020204020204" charset="-122"/>
                <a:ea typeface="微软雅黑" panose="020B0503020204020204" charset="-122"/>
              </a:rPr>
              <a:t>（摩擦损失、泄漏损失等），长距离传动时更是如此。</a:t>
            </a:r>
            <a:endParaRPr lang="zh-CN" altLang="en-US" sz="2000" b="1" dirty="0">
              <a:latin typeface="微软雅黑" panose="020B0503020204020204" charset="-122"/>
              <a:ea typeface="微软雅黑" panose="020B0503020204020204" charset="-122"/>
            </a:endParaRPr>
          </a:p>
          <a:p>
            <a:pPr>
              <a:lnSpc>
                <a:spcPct val="150000"/>
              </a:lnSpc>
              <a:spcBef>
                <a:spcPct val="20000"/>
              </a:spcBef>
              <a:buClr>
                <a:srgbClr val="FF6600"/>
              </a:buClr>
              <a:buFont typeface="Wingdings" panose="05000000000000000000" pitchFamily="2" charset="2"/>
              <a:buChar char="u"/>
            </a:pPr>
            <a:r>
              <a:rPr lang="zh-CN" altLang="en-US" sz="2000" b="1" dirty="0">
                <a:latin typeface="微软雅黑" panose="020B0503020204020204" charset="-122"/>
                <a:ea typeface="微软雅黑" panose="020B0503020204020204" charset="-122"/>
              </a:rPr>
              <a:t>液压传动</a:t>
            </a:r>
            <a:r>
              <a:rPr lang="zh-CN" altLang="en-US" sz="20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rPr>
              <a:t>对油温变化比较敏感</a:t>
            </a:r>
            <a:r>
              <a:rPr lang="zh-CN" altLang="en-US" sz="2000" b="1" dirty="0">
                <a:latin typeface="微软雅黑" panose="020B0503020204020204" charset="-122"/>
                <a:ea typeface="微软雅黑" panose="020B0503020204020204" charset="-122"/>
              </a:rPr>
              <a:t>，它的</a:t>
            </a:r>
            <a:r>
              <a:rPr lang="zh-CN" altLang="en-US" sz="20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rPr>
              <a:t>工作稳定性很易受到温度的影响</a:t>
            </a:r>
            <a:r>
              <a:rPr lang="zh-CN" altLang="en-US" sz="2000" b="1" dirty="0">
                <a:latin typeface="微软雅黑" panose="020B0503020204020204" charset="-122"/>
                <a:ea typeface="微软雅黑" panose="020B0503020204020204" charset="-122"/>
              </a:rPr>
              <a:t>，因此它不宜在很高或很低的温度条件下工作。</a:t>
            </a:r>
            <a:endParaRPr lang="zh-CN" altLang="en-US" sz="2000" b="1" dirty="0">
              <a:latin typeface="微软雅黑" panose="020B0503020204020204" charset="-122"/>
              <a:ea typeface="微软雅黑" panose="020B0503020204020204" charset="-122"/>
            </a:endParaRPr>
          </a:p>
          <a:p>
            <a:pPr>
              <a:lnSpc>
                <a:spcPct val="150000"/>
              </a:lnSpc>
              <a:spcBef>
                <a:spcPct val="20000"/>
              </a:spcBef>
              <a:buClr>
                <a:srgbClr val="FF6600"/>
              </a:buClr>
              <a:buFont typeface="Wingdings" panose="05000000000000000000" pitchFamily="2" charset="2"/>
              <a:buChar char="u"/>
            </a:pPr>
            <a:r>
              <a:rPr lang="zh-CN" altLang="en-US" sz="2000" b="1" dirty="0">
                <a:latin typeface="微软雅黑" panose="020B0503020204020204" charset="-122"/>
                <a:ea typeface="微软雅黑" panose="020B0503020204020204" charset="-122"/>
              </a:rPr>
              <a:t>为了减少泄漏，液压元件在制造精度上的要求较高，因此它的</a:t>
            </a:r>
            <a:r>
              <a:rPr lang="zh-CN" altLang="en-US" sz="20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rPr>
              <a:t>造价较高</a:t>
            </a:r>
            <a:r>
              <a:rPr lang="zh-CN" altLang="en-US" sz="2000" b="1" dirty="0">
                <a:latin typeface="微软雅黑" panose="020B0503020204020204" charset="-122"/>
                <a:ea typeface="微软雅黑" panose="020B0503020204020204" charset="-122"/>
              </a:rPr>
              <a:t>，而且</a:t>
            </a:r>
            <a:r>
              <a:rPr lang="zh-CN" altLang="en-US" sz="20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rPr>
              <a:t>对工作介质的污染比较敏感</a:t>
            </a:r>
            <a:r>
              <a:rPr lang="zh-CN" altLang="en-US" sz="2000" b="1" dirty="0">
                <a:latin typeface="微软雅黑" panose="020B0503020204020204" charset="-122"/>
                <a:ea typeface="微软雅黑" panose="020B0503020204020204" charset="-122"/>
              </a:rPr>
              <a:t>。</a:t>
            </a:r>
            <a:endParaRPr lang="zh-CN" altLang="en-US" sz="2000" b="1" dirty="0">
              <a:latin typeface="微软雅黑" panose="020B0503020204020204" charset="-122"/>
              <a:ea typeface="微软雅黑" panose="020B0503020204020204" charset="-122"/>
            </a:endParaRPr>
          </a:p>
          <a:p>
            <a:pPr>
              <a:lnSpc>
                <a:spcPct val="150000"/>
              </a:lnSpc>
              <a:spcBef>
                <a:spcPct val="20000"/>
              </a:spcBef>
              <a:buClr>
                <a:srgbClr val="FF6600"/>
              </a:buClr>
              <a:buFont typeface="Wingdings" panose="05000000000000000000" pitchFamily="2" charset="2"/>
              <a:buChar char="u"/>
            </a:pPr>
            <a:r>
              <a:rPr lang="zh-CN" altLang="en-US" sz="2000" b="1" dirty="0">
                <a:latin typeface="微软雅黑" panose="020B0503020204020204" charset="-122"/>
                <a:ea typeface="微软雅黑" panose="020B0503020204020204" charset="-122"/>
              </a:rPr>
              <a:t>液压传动</a:t>
            </a:r>
            <a:r>
              <a:rPr lang="zh-CN" altLang="en-US" sz="2000" b="1" dirty="0">
                <a:solidFill>
                  <a:srgbClr val="FF0000"/>
                </a:solidFill>
                <a:effectLst>
                  <a:outerShdw blurRad="38100" dist="38100" dir="2700000">
                    <a:srgbClr val="000000"/>
                  </a:outerShdw>
                </a:effectLst>
                <a:latin typeface="微软雅黑" panose="020B0503020204020204" charset="-122"/>
                <a:ea typeface="微软雅黑" panose="020B0503020204020204" charset="-122"/>
              </a:rPr>
              <a:t>出现故障时不易找出原因</a:t>
            </a:r>
            <a:r>
              <a:rPr lang="zh-CN" altLang="en-US" sz="2000" b="1" dirty="0">
                <a:latin typeface="微软雅黑" panose="020B0503020204020204" charset="-122"/>
                <a:ea typeface="微软雅黑" panose="020B0503020204020204" charset="-122"/>
              </a:rPr>
              <a:t>。</a:t>
            </a:r>
            <a:endParaRPr lang="zh-CN" altLang="en-US" sz="2000" b="1" dirty="0">
              <a:latin typeface="微软雅黑" panose="020B0503020204020204" charset="-122"/>
              <a:ea typeface="微软雅黑" panose="020B0503020204020204" charset="-122"/>
            </a:endParaRPr>
          </a:p>
        </p:txBody>
      </p:sp>
      <p:sp>
        <p:nvSpPr>
          <p:cNvPr id="5" name="文本框 4"/>
          <p:cNvSpPr txBox="1"/>
          <p:nvPr>
            <p:custDataLst>
              <p:tags r:id="rId2"/>
            </p:custDataLst>
          </p:nvPr>
        </p:nvSpPr>
        <p:spPr>
          <a:xfrm>
            <a:off x="1787525" y="1784350"/>
            <a:ext cx="5657215" cy="521970"/>
          </a:xfrm>
          <a:prstGeom prst="rect">
            <a:avLst/>
          </a:prstGeom>
          <a:noFill/>
        </p:spPr>
        <p:txBody>
          <a:bodyPr wrap="square" rtlCol="0">
            <a:spAutoFit/>
          </a:bodyPr>
          <a:p>
            <a:r>
              <a:rPr lang="zh-CN" altLang="en-US" sz="2800" dirty="0">
                <a:solidFill>
                  <a:srgbClr val="FF0000"/>
                </a:solidFill>
              </a:rPr>
              <a:t>三、液压传动的优缺点</a:t>
            </a:r>
            <a:r>
              <a:rPr lang="en-US" altLang="zh-CN" sz="2800" dirty="0">
                <a:solidFill>
                  <a:srgbClr val="FF0000"/>
                </a:solidFill>
              </a:rPr>
              <a:t>——</a:t>
            </a:r>
            <a:r>
              <a:rPr altLang="en-US" sz="2800" dirty="0">
                <a:solidFill>
                  <a:srgbClr val="FF0000"/>
                </a:solidFill>
              </a:rPr>
              <a:t>缺</a:t>
            </a:r>
            <a:r>
              <a:rPr altLang="en-US" sz="2800" dirty="0">
                <a:solidFill>
                  <a:srgbClr val="FF0000"/>
                </a:solidFill>
              </a:rPr>
              <a:t>点</a:t>
            </a:r>
            <a:endParaRPr altLang="en-US" sz="2800" dirty="0">
              <a:solidFill>
                <a:srgbClr val="FF0000"/>
              </a:solidFill>
            </a:endParaRPr>
          </a:p>
        </p:txBody>
      </p:sp>
      <p:sp>
        <p:nvSpPr>
          <p:cNvPr id="12" name="文本框 11"/>
          <p:cNvSpPr txBox="1"/>
          <p:nvPr userDrawn="1">
            <p:custDataLst>
              <p:tags r:id="rId3"/>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53"/>
                                        </p:tgtEl>
                                        <p:attrNameLst>
                                          <p:attrName>style.visibility</p:attrName>
                                        </p:attrNameLst>
                                      </p:cBhvr>
                                      <p:to>
                                        <p:strVal val="visible"/>
                                      </p:to>
                                    </p:set>
                                    <p:anim calcmode="lin" valueType="num">
                                      <p:cBhvr additive="base">
                                        <p:cTn id="7" dur="500" fill="hold"/>
                                        <p:tgtEl>
                                          <p:spTgt spid="87053"/>
                                        </p:tgtEl>
                                        <p:attrNameLst>
                                          <p:attrName>ppt_x</p:attrName>
                                        </p:attrNameLst>
                                      </p:cBhvr>
                                      <p:tavLst>
                                        <p:tav tm="0">
                                          <p:val>
                                            <p:strVal val="#ppt_x"/>
                                          </p:val>
                                        </p:tav>
                                        <p:tav tm="100000">
                                          <p:val>
                                            <p:strVal val="#ppt_x"/>
                                          </p:val>
                                        </p:tav>
                                      </p:tavLst>
                                    </p:anim>
                                    <p:anim calcmode="lin" valueType="num">
                                      <p:cBhvr additive="base">
                                        <p:cTn id="8" dur="500" fill="hold"/>
                                        <p:tgtEl>
                                          <p:spTgt spid="870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3543299" y="2381249"/>
            <a:ext cx="2257425" cy="2257425"/>
          </a:xfrm>
          <a:prstGeom prst="rect">
            <a:avLst/>
          </a:prstGeom>
        </p:spPr>
      </p:pic>
      <p:pic>
        <p:nvPicPr>
          <p:cNvPr id="19458" name="图片 182"/>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5"/>
            </p:custDataLst>
          </p:nvPr>
        </p:nvSpPr>
        <p:spPr>
          <a:xfrm>
            <a:off x="3543935" y="4972050"/>
            <a:ext cx="1666240" cy="368300"/>
          </a:xfrm>
          <a:prstGeom prst="rect">
            <a:avLst/>
          </a:prstGeom>
          <a:noFill/>
        </p:spPr>
        <p:txBody>
          <a:bodyPr wrap="square" rtlCol="0">
            <a:spAutoFit/>
          </a:bodyPr>
          <a:p>
            <a:r>
              <a:rPr lang="en-US" altLang="zh-CN" dirty="0"/>
              <a:t>1.1</a:t>
            </a:r>
            <a:r>
              <a:rPr lang="zh-CN" altLang="en-US" dirty="0"/>
              <a:t>任务实施</a:t>
            </a:r>
            <a:endParaRPr lang="zh-CN" altLang="en-US" dirty="0"/>
          </a:p>
        </p:txBody>
      </p:sp>
      <p:sp>
        <p:nvSpPr>
          <p:cNvPr id="5" name="文本框 4"/>
          <p:cNvSpPr txBox="1"/>
          <p:nvPr>
            <p:custDataLst>
              <p:tags r:id="rId6"/>
            </p:custDataLst>
          </p:nvPr>
        </p:nvSpPr>
        <p:spPr>
          <a:xfrm>
            <a:off x="7757160" y="4972050"/>
            <a:ext cx="1651000" cy="368300"/>
          </a:xfrm>
          <a:prstGeom prst="rect">
            <a:avLst/>
          </a:prstGeom>
          <a:noFill/>
        </p:spPr>
        <p:txBody>
          <a:bodyPr wrap="square" rtlCol="0">
            <a:spAutoFit/>
          </a:bodyPr>
          <a:p>
            <a:r>
              <a:rPr lang="zh-CN" altLang="en-US" dirty="0"/>
              <a:t>任务评价总结</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514590" y="2060575"/>
            <a:ext cx="4117975" cy="3969385"/>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p>
            <a:r>
              <a:rPr lang="zh-CN" altLang="en-US" sz="2800">
                <a:solidFill>
                  <a:schemeClr val="tx1"/>
                </a:solidFill>
              </a:rPr>
              <a:t>风琴利用某种动力，使气流吹过制好的各种不同长度的音管，发出乐音。靠空气压力使一组自由簧片振动而产生声音。风源来自一对由双手操纵的鼓动风箱。键盘上方有变换音色的音栓，可以随时调节音色。</a:t>
            </a:r>
            <a:endParaRPr lang="zh-CN" altLang="en-US" sz="2800">
              <a:solidFill>
                <a:schemeClr val="tx1"/>
              </a:solidFill>
            </a:endParaRPr>
          </a:p>
        </p:txBody>
      </p:sp>
      <p:pic>
        <p:nvPicPr>
          <p:cNvPr id="5" name="图片 4"/>
          <p:cNvPicPr>
            <a:picLocks noChangeAspect="1"/>
          </p:cNvPicPr>
          <p:nvPr>
            <p:custDataLst>
              <p:tags r:id="rId2"/>
            </p:custDataLst>
          </p:nvPr>
        </p:nvPicPr>
        <p:blipFill>
          <a:blip r:embed="rId3"/>
          <a:stretch>
            <a:fillRect/>
          </a:stretch>
        </p:blipFill>
        <p:spPr>
          <a:xfrm>
            <a:off x="1642110" y="2059940"/>
            <a:ext cx="5732780" cy="3970020"/>
          </a:xfrm>
          <a:prstGeom prst="rect">
            <a:avLst/>
          </a:prstGeom>
        </p:spPr>
      </p:pic>
      <p:sp>
        <p:nvSpPr>
          <p:cNvPr id="6" name="文本框 5"/>
          <p:cNvSpPr txBox="1"/>
          <p:nvPr/>
        </p:nvSpPr>
        <p:spPr>
          <a:xfrm>
            <a:off x="1460500" y="1360805"/>
            <a:ext cx="6096000" cy="521970"/>
          </a:xfrm>
          <a:prstGeom prst="rect">
            <a:avLst/>
          </a:prstGeom>
          <a:noFill/>
        </p:spPr>
        <p:txBody>
          <a:bodyPr wrap="square" rtlCol="0" anchor="t">
            <a:spAutoFit/>
          </a:bodyPr>
          <a:p>
            <a:r>
              <a:rPr altLang="en-US" sz="2800" dirty="0">
                <a:solidFill>
                  <a:srgbClr val="C00000"/>
                </a:solidFill>
                <a:sym typeface="+mn-ea"/>
              </a:rPr>
              <a:t>一、气压传动的工作原理</a:t>
            </a:r>
            <a:endParaRPr lang="zh-CN" altLang="en-US" sz="2800" dirty="0">
              <a:solidFill>
                <a:srgbClr val="C00000"/>
              </a:solidFill>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60500" y="1360805"/>
            <a:ext cx="6096000" cy="521970"/>
          </a:xfrm>
          <a:prstGeom prst="rect">
            <a:avLst/>
          </a:prstGeom>
          <a:noFill/>
        </p:spPr>
        <p:txBody>
          <a:bodyPr wrap="square" rtlCol="0" anchor="t">
            <a:spAutoFit/>
          </a:bodyPr>
          <a:p>
            <a:r>
              <a:rPr altLang="en-US" sz="2800" dirty="0">
                <a:solidFill>
                  <a:srgbClr val="C00000"/>
                </a:solidFill>
                <a:sym typeface="+mn-ea"/>
              </a:rPr>
              <a:t>一、气压传动的工作原理</a:t>
            </a:r>
            <a:endParaRPr lang="zh-CN" altLang="en-US" sz="2800" dirty="0">
              <a:solidFill>
                <a:srgbClr val="C00000"/>
              </a:solidFill>
              <a:sym typeface="+mn-ea"/>
            </a:endParaRPr>
          </a:p>
        </p:txBody>
      </p:sp>
      <p:sp>
        <p:nvSpPr>
          <p:cNvPr id="4" name="文本框 3"/>
          <p:cNvSpPr txBox="1"/>
          <p:nvPr>
            <p:custDataLst>
              <p:tags r:id="rId1"/>
            </p:custDataLst>
          </p:nvPr>
        </p:nvSpPr>
        <p:spPr>
          <a:xfrm>
            <a:off x="6647180" y="2007870"/>
            <a:ext cx="5293360" cy="4030980"/>
          </a:xfrm>
          <a:prstGeom prst="rect">
            <a:avLst/>
          </a:prstGeom>
        </p:spPr>
        <p:style>
          <a:lnRef idx="1">
            <a:schemeClr val="accent4"/>
          </a:lnRef>
          <a:fillRef idx="3">
            <a:schemeClr val="accent4"/>
          </a:fillRef>
          <a:effectRef idx="2">
            <a:schemeClr val="accent4"/>
          </a:effectRef>
          <a:fontRef idx="minor">
            <a:schemeClr val="lt1"/>
          </a:fontRef>
        </p:style>
        <p:txBody>
          <a:bodyPr wrap="square" rtlCol="0">
            <a:noAutofit/>
          </a:bodyPr>
          <a:p>
            <a:r>
              <a:rPr lang="en-US" altLang="zh-CN" sz="3200"/>
              <a:t>    </a:t>
            </a:r>
            <a:r>
              <a:rPr lang="en-US" altLang="zh-CN" sz="2800">
                <a:solidFill>
                  <a:schemeClr val="tx1"/>
                </a:solidFill>
              </a:rPr>
              <a:t> </a:t>
            </a:r>
            <a:r>
              <a:rPr lang="zh-CN" altLang="en-US" sz="2800">
                <a:solidFill>
                  <a:schemeClr val="tx1"/>
                </a:solidFill>
              </a:rPr>
              <a:t>气动是“气动技术”或“气压传动与控制”的简称。气动技术是以空气压缩机为动力源，以压缩空气为工作介质，进行能量传递或信号传递的工程技术．是实现各种生产</a:t>
            </a:r>
            <a:r>
              <a:rPr lang="zh-CN" altLang="en-US" sz="3200">
                <a:solidFill>
                  <a:schemeClr val="tx1"/>
                </a:solidFill>
              </a:rPr>
              <a:t>控制、自动控制的重要手段。</a:t>
            </a:r>
            <a:endParaRPr lang="zh-CN" altLang="en-US" sz="3200">
              <a:solidFill>
                <a:schemeClr val="tx1"/>
              </a:solidFill>
            </a:endParaRPr>
          </a:p>
        </p:txBody>
      </p:sp>
      <p:pic>
        <p:nvPicPr>
          <p:cNvPr id="2" name="图片 1"/>
          <p:cNvPicPr>
            <a:picLocks noChangeAspect="1"/>
          </p:cNvPicPr>
          <p:nvPr>
            <p:custDataLst>
              <p:tags r:id="rId2"/>
            </p:custDataLst>
          </p:nvPr>
        </p:nvPicPr>
        <p:blipFill>
          <a:blip r:embed="rId3"/>
          <a:stretch>
            <a:fillRect/>
          </a:stretch>
        </p:blipFill>
        <p:spPr>
          <a:xfrm>
            <a:off x="1772285" y="2007870"/>
            <a:ext cx="4493895" cy="403098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60500" y="1360805"/>
            <a:ext cx="6096000" cy="521970"/>
          </a:xfrm>
          <a:prstGeom prst="rect">
            <a:avLst/>
          </a:prstGeom>
          <a:noFill/>
        </p:spPr>
        <p:txBody>
          <a:bodyPr wrap="square" rtlCol="0" anchor="t">
            <a:spAutoFit/>
          </a:bodyPr>
          <a:p>
            <a:r>
              <a:rPr altLang="en-US" sz="2800" dirty="0">
                <a:solidFill>
                  <a:srgbClr val="C00000"/>
                </a:solidFill>
                <a:sym typeface="+mn-ea"/>
              </a:rPr>
              <a:t>一、气压传动的工作原理</a:t>
            </a:r>
            <a:endParaRPr lang="zh-CN" altLang="en-US" sz="2800" dirty="0">
              <a:solidFill>
                <a:srgbClr val="C00000"/>
              </a:solidFill>
              <a:sym typeface="+mn-ea"/>
            </a:endParaRPr>
          </a:p>
        </p:txBody>
      </p:sp>
      <p:pic>
        <p:nvPicPr>
          <p:cNvPr id="5" name="图片 4"/>
          <p:cNvPicPr>
            <a:picLocks noChangeAspect="1"/>
          </p:cNvPicPr>
          <p:nvPr>
            <p:custDataLst>
              <p:tags r:id="rId1"/>
            </p:custDataLst>
          </p:nvPr>
        </p:nvPicPr>
        <p:blipFill rotWithShape="1">
          <a:blip r:embed="rId2"/>
          <a:srcRect l="12201" r="15745"/>
          <a:stretch>
            <a:fillRect/>
          </a:stretch>
        </p:blipFill>
        <p:spPr>
          <a:xfrm>
            <a:off x="3447415" y="2033905"/>
            <a:ext cx="5611495" cy="438023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344804" y="2339225"/>
            <a:ext cx="558179" cy="409838"/>
            <a:chOff x="467341" y="1370621"/>
            <a:chExt cx="558179" cy="409838"/>
          </a:xfrm>
        </p:grpSpPr>
        <p:sp>
          <p:nvSpPr>
            <p:cNvPr id="34"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5" name="文本框 34" descr="编号 1"/>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1</a:t>
              </a:r>
              <a:endParaRPr lang="zh-CN" dirty="0">
                <a:solidFill>
                  <a:schemeClr val="bg1"/>
                </a:solidFill>
                <a:cs typeface="Segoe UI Semibold" panose="020B0702040204020203" pitchFamily="34" charset="0"/>
              </a:endParaRPr>
            </a:p>
          </p:txBody>
        </p:sp>
      </p:grpSp>
      <p:grpSp>
        <p:nvGrpSpPr>
          <p:cNvPr id="11" name="组合 10"/>
          <p:cNvGrpSpPr/>
          <p:nvPr/>
        </p:nvGrpSpPr>
        <p:grpSpPr>
          <a:xfrm>
            <a:off x="4344804" y="3039705"/>
            <a:ext cx="558179" cy="409838"/>
            <a:chOff x="467341" y="3692869"/>
            <a:chExt cx="558179" cy="409838"/>
          </a:xfrm>
        </p:grpSpPr>
        <p:sp>
          <p:nvSpPr>
            <p:cNvPr id="37" name="椭圆形 36" descr="小圆圈"/>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8" name="文本框 37" descr="编号 2"/>
            <p:cNvSpPr txBox="1">
              <a:spLocks noChangeAspect="1"/>
            </p:cNvSpPr>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2</a:t>
              </a:r>
              <a:endParaRPr lang="zh-CN" dirty="0">
                <a:solidFill>
                  <a:schemeClr val="bg1"/>
                </a:solidFill>
                <a:cs typeface="Segoe UI Semibold" panose="020B0702040204020203" pitchFamily="34" charset="0"/>
              </a:endParaRPr>
            </a:p>
          </p:txBody>
        </p:sp>
      </p:grpSp>
      <p:grpSp>
        <p:nvGrpSpPr>
          <p:cNvPr id="14" name="组合 13"/>
          <p:cNvGrpSpPr/>
          <p:nvPr/>
        </p:nvGrpSpPr>
        <p:grpSpPr>
          <a:xfrm>
            <a:off x="4329427" y="3740185"/>
            <a:ext cx="558179" cy="409838"/>
            <a:chOff x="476065" y="4191714"/>
            <a:chExt cx="558179" cy="409838"/>
          </a:xfrm>
        </p:grpSpPr>
        <p:sp>
          <p:nvSpPr>
            <p:cNvPr id="40" name="椭圆形 39" descr="小圆圈"/>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41" name="文本框 40" descr="编号 3"/>
            <p:cNvSpPr txBox="1">
              <a:spLocks noChangeAspect="1"/>
            </p:cNvSpPr>
            <p:nvPr/>
          </p:nvSpPr>
          <p:spPr bwMode="blackWhite">
            <a:xfrm>
              <a:off x="476065" y="4211967"/>
              <a:ext cx="558179" cy="369332"/>
            </a:xfrm>
            <a:prstGeom prst="rect">
              <a:avLst/>
            </a:prstGeom>
            <a:noFill/>
          </p:spPr>
          <p:txBody>
            <a:bodyPr wrap="square" rtlCol="0">
              <a:spAutoFit/>
            </a:bodyPr>
            <a:lstStyle>
              <a:defPPr>
                <a:defRPr lang="zh-CN"/>
              </a:defPPr>
            </a:lstStyle>
            <a:p>
              <a:pPr algn="ctr" rtl="0"/>
              <a:r>
                <a:rPr lang="zh-CN">
                  <a:solidFill>
                    <a:schemeClr val="bg1"/>
                  </a:solidFill>
                  <a:cs typeface="Segoe UI Semibold" panose="020B0702040204020203" pitchFamily="34" charset="0"/>
                </a:rPr>
                <a:t>3</a:t>
              </a:r>
              <a:endParaRPr lang="zh-CN">
                <a:solidFill>
                  <a:schemeClr val="bg1"/>
                </a:solidFill>
                <a:cs typeface="Segoe UI Semibold" panose="020B0702040204020203" pitchFamily="34" charset="0"/>
              </a:endParaRPr>
            </a:p>
          </p:txBody>
        </p:sp>
      </p:grpSp>
      <p:sp>
        <p:nvSpPr>
          <p:cNvPr id="10" name="文本框 9"/>
          <p:cNvSpPr txBox="1"/>
          <p:nvPr/>
        </p:nvSpPr>
        <p:spPr>
          <a:xfrm>
            <a:off x="4958703" y="2339225"/>
            <a:ext cx="6094428" cy="460375"/>
          </a:xfrm>
          <a:prstGeom prst="rect">
            <a:avLst/>
          </a:prstGeom>
          <a:noFill/>
        </p:spPr>
        <p:txBody>
          <a:bodyPr wrap="square">
            <a:spAutoFit/>
          </a:bodyPr>
          <a:lstStyle/>
          <a:p>
            <a:r>
              <a:rPr lang="zh-CN" altLang="en-US" sz="2400" dirty="0"/>
              <a:t>能够正确分析液压与气压传动的工作原理；</a:t>
            </a:r>
            <a:endParaRPr lang="zh-CN" altLang="en-US" sz="2400" dirty="0"/>
          </a:p>
        </p:txBody>
      </p:sp>
      <p:sp>
        <p:nvSpPr>
          <p:cNvPr id="13" name="文本框 12"/>
          <p:cNvSpPr txBox="1"/>
          <p:nvPr/>
        </p:nvSpPr>
        <p:spPr>
          <a:xfrm>
            <a:off x="4958703" y="3059851"/>
            <a:ext cx="6094428" cy="460375"/>
          </a:xfrm>
          <a:prstGeom prst="rect">
            <a:avLst/>
          </a:prstGeom>
          <a:noFill/>
        </p:spPr>
        <p:txBody>
          <a:bodyPr wrap="square">
            <a:spAutoFit/>
          </a:bodyPr>
          <a:lstStyle/>
          <a:p>
            <a:r>
              <a:rPr lang="zh-CN" altLang="en-US" sz="2400" dirty="0"/>
              <a:t>掌握液压与气动系统的组成；</a:t>
            </a:r>
            <a:endParaRPr lang="zh-CN" altLang="en-US" sz="2400" dirty="0"/>
          </a:p>
        </p:txBody>
      </p:sp>
      <p:sp>
        <p:nvSpPr>
          <p:cNvPr id="16" name="文本框 15"/>
          <p:cNvSpPr txBox="1"/>
          <p:nvPr/>
        </p:nvSpPr>
        <p:spPr>
          <a:xfrm>
            <a:off x="4958703" y="3595057"/>
            <a:ext cx="6094428" cy="829945"/>
          </a:xfrm>
          <a:prstGeom prst="rect">
            <a:avLst/>
          </a:prstGeom>
          <a:noFill/>
        </p:spPr>
        <p:txBody>
          <a:bodyPr wrap="square">
            <a:spAutoFit/>
          </a:bodyPr>
          <a:lstStyle/>
          <a:p>
            <a:r>
              <a:rPr lang="zh-CN" altLang="en-US" sz="2400" dirty="0"/>
              <a:t>能够正确运用液体静力学和动力学的知识解释或解决生活或生产中的现象或问题；</a:t>
            </a:r>
            <a:endParaRPr lang="zh-CN" altLang="en-US" sz="2400" dirty="0"/>
          </a:p>
        </p:txBody>
      </p:sp>
      <p:grpSp>
        <p:nvGrpSpPr>
          <p:cNvPr id="17" name="组合 16"/>
          <p:cNvGrpSpPr/>
          <p:nvPr/>
        </p:nvGrpSpPr>
        <p:grpSpPr>
          <a:xfrm>
            <a:off x="4344804" y="4440665"/>
            <a:ext cx="558179" cy="409838"/>
            <a:chOff x="467341" y="1370621"/>
            <a:chExt cx="558179" cy="409838"/>
          </a:xfrm>
        </p:grpSpPr>
        <p:sp>
          <p:nvSpPr>
            <p:cNvPr id="18"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19" name="文本框 18" descr="编号 1"/>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4</a:t>
              </a:r>
              <a:endParaRPr lang="zh-CN" dirty="0">
                <a:solidFill>
                  <a:schemeClr val="bg1"/>
                </a:solidFill>
                <a:cs typeface="Segoe UI Semibold" panose="020B0702040204020203" pitchFamily="34" charset="0"/>
              </a:endParaRPr>
            </a:p>
          </p:txBody>
        </p:sp>
      </p:grpSp>
      <p:sp>
        <p:nvSpPr>
          <p:cNvPr id="27" name="文本框 26"/>
          <p:cNvSpPr txBox="1"/>
          <p:nvPr/>
        </p:nvSpPr>
        <p:spPr>
          <a:xfrm>
            <a:off x="4958703" y="4501103"/>
            <a:ext cx="6094428" cy="460375"/>
          </a:xfrm>
          <a:prstGeom prst="rect">
            <a:avLst/>
          </a:prstGeom>
          <a:noFill/>
        </p:spPr>
        <p:txBody>
          <a:bodyPr wrap="square">
            <a:spAutoFit/>
          </a:bodyPr>
          <a:lstStyle/>
          <a:p>
            <a:r>
              <a:rPr lang="zh-CN" altLang="en-US" sz="2400" dirty="0"/>
              <a:t>知道液压和气动技术的实际应用</a:t>
            </a:r>
            <a:endParaRPr lang="zh-CN" altLang="en-US" sz="2400" dirty="0"/>
          </a:p>
        </p:txBody>
      </p:sp>
      <p:pic>
        <p:nvPicPr>
          <p:cNvPr id="50" name="图片 49"/>
          <p:cNvPicPr>
            <a:picLocks noChangeAspect="1"/>
          </p:cNvPicPr>
          <p:nvPr/>
        </p:nvPicPr>
        <p:blipFill>
          <a:blip r:embed="rId1"/>
          <a:stretch>
            <a:fillRect/>
          </a:stretch>
        </p:blipFill>
        <p:spPr>
          <a:xfrm>
            <a:off x="183823" y="2266981"/>
            <a:ext cx="3897303" cy="2598202"/>
          </a:xfrm>
          <a:prstGeom prst="rect">
            <a:avLst/>
          </a:prstGeom>
        </p:spPr>
      </p:pic>
      <p:sp>
        <p:nvSpPr>
          <p:cNvPr id="51" name="文本框 50"/>
          <p:cNvSpPr txBox="1"/>
          <p:nvPr/>
        </p:nvSpPr>
        <p:spPr>
          <a:xfrm>
            <a:off x="89555" y="7700708"/>
            <a:ext cx="3561225" cy="230832"/>
          </a:xfrm>
          <a:prstGeom prst="rect">
            <a:avLst/>
          </a:prstGeom>
          <a:noFill/>
        </p:spPr>
        <p:txBody>
          <a:bodyPr wrap="square" rtlCol="0">
            <a:spAutoFit/>
          </a:bodyPr>
          <a:lstStyle/>
          <a:p>
            <a:r>
              <a:rPr lang="zh-CN" altLang="en-US" sz="900">
                <a:hlinkClick r:id="rId2" tooltip="https://www.editage.cn/insights/2013.html"/>
              </a:rPr>
              <a:t>此照片</a:t>
            </a:r>
            <a:r>
              <a:rPr lang="zh-CN" altLang="en-US" sz="900"/>
              <a:t>，作者: 未知作者，许可证: </a:t>
            </a:r>
            <a:r>
              <a:rPr lang="zh-CN" altLang="en-US" sz="900">
                <a:hlinkClick r:id="rId3" tooltip="https://creativecommons.org/licenses/by-nc-sa/3.0/"/>
              </a:rPr>
              <a:t>CC BY-SA-NC</a:t>
            </a:r>
            <a:endParaRPr lang="zh-CN" altLang="en-US" sz="9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60500" y="1360805"/>
            <a:ext cx="6096000" cy="521970"/>
          </a:xfrm>
          <a:prstGeom prst="rect">
            <a:avLst/>
          </a:prstGeom>
          <a:noFill/>
        </p:spPr>
        <p:txBody>
          <a:bodyPr wrap="square" rtlCol="0" anchor="t">
            <a:spAutoFit/>
          </a:bodyPr>
          <a:p>
            <a:r>
              <a:rPr altLang="en-US" sz="2800" dirty="0">
                <a:solidFill>
                  <a:srgbClr val="C00000"/>
                </a:solidFill>
                <a:sym typeface="+mn-ea"/>
              </a:rPr>
              <a:t>二、气压传动的优缺点</a:t>
            </a:r>
            <a:endParaRPr lang="zh-CN" altLang="en-US" sz="2800" dirty="0">
              <a:solidFill>
                <a:srgbClr val="C00000"/>
              </a:solidFill>
              <a:sym typeface="+mn-ea"/>
            </a:endParaRPr>
          </a:p>
        </p:txBody>
      </p:sp>
      <p:sp>
        <p:nvSpPr>
          <p:cNvPr id="2" name="矩形: 圆角 5"/>
          <p:cNvSpPr/>
          <p:nvPr>
            <p:custDataLst>
              <p:tags r:id="rId1"/>
            </p:custDataLst>
          </p:nvPr>
        </p:nvSpPr>
        <p:spPr>
          <a:xfrm>
            <a:off x="1831340" y="2012950"/>
            <a:ext cx="9926320" cy="4304665"/>
          </a:xfrm>
          <a:prstGeom prst="roundRect">
            <a:avLst>
              <a:gd name="adj" fmla="val 6071"/>
            </a:avLst>
          </a:prstGeom>
          <a:solidFill>
            <a:schemeClr val="bg1"/>
          </a:solidFill>
          <a:ln w="3175">
            <a:solidFill>
              <a:srgbClr val="FF0000"/>
            </a:solid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custDataLst>
              <p:tags r:id="rId2"/>
            </p:custDataLst>
          </p:nvPr>
        </p:nvSpPr>
        <p:spPr>
          <a:xfrm>
            <a:off x="2113280" y="2124710"/>
            <a:ext cx="9444355" cy="4081145"/>
          </a:xfrm>
          <a:prstGeom prst="rect">
            <a:avLst/>
          </a:prstGeom>
        </p:spPr>
        <p:txBody>
          <a:bodyPr wrap="square">
            <a:noAutofit/>
          </a:bodyPr>
          <a:p>
            <a:pPr algn="just">
              <a:lnSpc>
                <a:spcPts val="3500"/>
              </a:lnSpc>
              <a:spcBef>
                <a:spcPts val="0"/>
              </a:spcBef>
              <a:spcAft>
                <a:spcPts val="0"/>
              </a:spcAft>
            </a:pPr>
            <a:r>
              <a:rPr lang="zh-CN" altLang="zh-CN" sz="2400" dirty="0">
                <a:solidFill>
                  <a:srgbClr val="E4007E"/>
                </a:solidFill>
                <a:latin typeface="方正黑体简体" panose="02000000000000000000" pitchFamily="2" charset="-122"/>
                <a:ea typeface="方正黑体简体" panose="02000000000000000000" pitchFamily="2" charset="-122"/>
                <a:cs typeface="方正黑体简体" panose="02000000000000000000" pitchFamily="2" charset="-122"/>
              </a:rPr>
              <a:t>气压传动的优点</a:t>
            </a:r>
            <a:endParaRPr lang="zh-CN" altLang="zh-CN" sz="2400" dirty="0">
              <a:solidFill>
                <a:srgbClr val="E4007E"/>
              </a:solidFill>
              <a:latin typeface="方正黑体简体" panose="02000000000000000000" pitchFamily="2" charset="-122"/>
              <a:ea typeface="方正黑体简体" panose="02000000000000000000" pitchFamily="2" charset="-122"/>
              <a:cs typeface="方正黑体简体" panose="02000000000000000000" pitchFamily="2" charset="-122"/>
            </a:endParaRPr>
          </a:p>
          <a:p>
            <a:pPr marL="720090" indent="-360045" algn="just">
              <a:lnSpc>
                <a:spcPts val="3500"/>
              </a:lnSpc>
              <a:spcBef>
                <a:spcPts val="0"/>
              </a:spcBef>
              <a:spcAft>
                <a:spcPts val="0"/>
              </a:spcAft>
              <a:buClr>
                <a:srgbClr val="FF0000"/>
              </a:buClr>
              <a:buFont typeface="Wingdings" panose="05000000000000000000" pitchFamily="2" charset="2"/>
              <a:buChar char="l"/>
            </a:pPr>
            <a:r>
              <a:rPr lang="zh-CN" altLang="zh-CN" sz="2400" dirty="0">
                <a:solidFill>
                  <a:srgbClr val="000000"/>
                </a:solidFill>
                <a:latin typeface="楷体" panose="02010609060101010101" pitchFamily="49" charset="-122"/>
                <a:ea typeface="楷体" panose="02010609060101010101" pitchFamily="49" charset="-122"/>
                <a:cs typeface="ATC-9648594e751f*Bz-*4e665b8b59"/>
              </a:rPr>
              <a:t>在易燃、易爆、多尘埃、振动等恶劣环境中，比其它传动优越；</a:t>
            </a:r>
            <a:endParaRPr lang="en-US" altLang="zh-CN" sz="2400" dirty="0">
              <a:solidFill>
                <a:srgbClr val="000000"/>
              </a:solidFill>
              <a:latin typeface="楷体" panose="02010609060101010101" pitchFamily="49" charset="-122"/>
              <a:ea typeface="楷体" panose="02010609060101010101" pitchFamily="49" charset="-122"/>
              <a:cs typeface="ATC-9648594e751f*Bz-*4e665b8b59"/>
            </a:endParaRPr>
          </a:p>
          <a:p>
            <a:pPr marL="720090" indent="-360045" algn="just">
              <a:lnSpc>
                <a:spcPts val="3500"/>
              </a:lnSpc>
              <a:spcBef>
                <a:spcPts val="0"/>
              </a:spcBef>
              <a:spcAft>
                <a:spcPts val="0"/>
              </a:spcAft>
              <a:buClr>
                <a:srgbClr val="FF0000"/>
              </a:buClr>
              <a:buFont typeface="Wingdings" panose="05000000000000000000" pitchFamily="2" charset="2"/>
              <a:buChar char="l"/>
            </a:pPr>
            <a:r>
              <a:rPr lang="zh-CN" altLang="zh-CN" sz="2400" dirty="0">
                <a:solidFill>
                  <a:srgbClr val="000000"/>
                </a:solidFill>
                <a:latin typeface="楷体" panose="02010609060101010101" pitchFamily="49" charset="-122"/>
                <a:ea typeface="楷体" panose="02010609060101010101" pitchFamily="49" charset="-122"/>
                <a:cs typeface="ATC-9648594e751f*Bz-*4e665b8b59"/>
              </a:rPr>
              <a:t>动作迅速，简单可靠；</a:t>
            </a:r>
            <a:endParaRPr lang="en-US" altLang="zh-CN" sz="2400" dirty="0">
              <a:solidFill>
                <a:srgbClr val="000000"/>
              </a:solidFill>
              <a:latin typeface="楷体" panose="02010609060101010101" pitchFamily="49" charset="-122"/>
              <a:ea typeface="楷体" panose="02010609060101010101" pitchFamily="49" charset="-122"/>
              <a:cs typeface="ATC-9648594e751f*Bz-*4e665b8b59"/>
            </a:endParaRPr>
          </a:p>
          <a:p>
            <a:pPr marL="720090" indent="-360045" algn="just">
              <a:lnSpc>
                <a:spcPts val="3500"/>
              </a:lnSpc>
              <a:spcBef>
                <a:spcPts val="0"/>
              </a:spcBef>
              <a:spcAft>
                <a:spcPts val="0"/>
              </a:spcAft>
              <a:buClr>
                <a:srgbClr val="FF0000"/>
              </a:buClr>
              <a:buFont typeface="Wingdings" panose="05000000000000000000" pitchFamily="2" charset="2"/>
              <a:buChar char="l"/>
            </a:pPr>
            <a:r>
              <a:rPr lang="zh-CN" altLang="zh-CN" sz="2400" dirty="0">
                <a:solidFill>
                  <a:srgbClr val="000000"/>
                </a:solidFill>
                <a:latin typeface="楷体" panose="02010609060101010101" pitchFamily="49" charset="-122"/>
                <a:ea typeface="楷体" panose="02010609060101010101" pitchFamily="49" charset="-122"/>
                <a:cs typeface="ATC-9648594e751f*Bz-*4e665b8b59"/>
              </a:rPr>
              <a:t>工作介质不污染环境；</a:t>
            </a:r>
            <a:endParaRPr lang="en-US" altLang="zh-CN" sz="2400" dirty="0">
              <a:solidFill>
                <a:srgbClr val="000000"/>
              </a:solidFill>
              <a:latin typeface="楷体" panose="02010609060101010101" pitchFamily="49" charset="-122"/>
              <a:ea typeface="楷体" panose="02010609060101010101" pitchFamily="49" charset="-122"/>
              <a:cs typeface="ATC-9648594e751f*Bz-*4e665b8b59"/>
            </a:endParaRPr>
          </a:p>
          <a:p>
            <a:pPr marL="720090" indent="-360045" algn="just">
              <a:lnSpc>
                <a:spcPts val="3500"/>
              </a:lnSpc>
              <a:spcBef>
                <a:spcPts val="0"/>
              </a:spcBef>
              <a:spcAft>
                <a:spcPts val="0"/>
              </a:spcAft>
              <a:buClr>
                <a:srgbClr val="FF0000"/>
              </a:buClr>
              <a:buFont typeface="Wingdings" panose="05000000000000000000" pitchFamily="2" charset="2"/>
              <a:buChar char="l"/>
            </a:pPr>
            <a:r>
              <a:rPr lang="zh-CN" altLang="zh-CN" sz="2400" dirty="0">
                <a:solidFill>
                  <a:srgbClr val="000000"/>
                </a:solidFill>
                <a:latin typeface="楷体" panose="02010609060101010101" pitchFamily="49" charset="-122"/>
                <a:ea typeface="楷体" panose="02010609060101010101" pitchFamily="49" charset="-122"/>
                <a:cs typeface="ATC-9648594e751f*Bz-*4e665b8b59"/>
              </a:rPr>
              <a:t>空气的粘度小、阻力小，便于集中供应和输送。</a:t>
            </a:r>
            <a:endParaRPr lang="zh-CN" altLang="zh-CN" sz="2400" dirty="0">
              <a:solidFill>
                <a:srgbClr val="000000"/>
              </a:solidFill>
              <a:latin typeface="楷体" panose="02010609060101010101" pitchFamily="49" charset="-122"/>
              <a:ea typeface="楷体" panose="02010609060101010101" pitchFamily="49" charset="-122"/>
              <a:cs typeface="ATC-9648594e751f*Bz-*4e665b8b59"/>
            </a:endParaRPr>
          </a:p>
          <a:p>
            <a:pPr algn="just">
              <a:lnSpc>
                <a:spcPts val="3500"/>
              </a:lnSpc>
              <a:spcBef>
                <a:spcPts val="1200"/>
              </a:spcBef>
              <a:spcAft>
                <a:spcPts val="0"/>
              </a:spcAft>
            </a:pPr>
            <a:r>
              <a:rPr lang="zh-CN" altLang="zh-CN" sz="2400" dirty="0">
                <a:solidFill>
                  <a:srgbClr val="E4007E"/>
                </a:solidFill>
                <a:latin typeface="方正黑体简体" panose="02000000000000000000" pitchFamily="2" charset="-122"/>
                <a:ea typeface="方正黑体简体" panose="02000000000000000000" pitchFamily="2" charset="-122"/>
                <a:cs typeface="方正黑体简体" panose="02000000000000000000" pitchFamily="2" charset="-122"/>
              </a:rPr>
              <a:t>气压传动的缺点</a:t>
            </a:r>
            <a:endParaRPr lang="zh-CN" altLang="zh-CN" sz="2400" dirty="0">
              <a:solidFill>
                <a:srgbClr val="E4007E"/>
              </a:solidFill>
              <a:latin typeface="方正黑体简体" panose="02000000000000000000" pitchFamily="2" charset="-122"/>
              <a:ea typeface="方正黑体简体" panose="02000000000000000000" pitchFamily="2" charset="-122"/>
              <a:cs typeface="方正黑体简体" panose="02000000000000000000" pitchFamily="2" charset="-122"/>
            </a:endParaRPr>
          </a:p>
          <a:p>
            <a:pPr marL="720090" indent="-342900" algn="just">
              <a:lnSpc>
                <a:spcPts val="3500"/>
              </a:lnSpc>
              <a:spcBef>
                <a:spcPts val="0"/>
              </a:spcBef>
              <a:spcAft>
                <a:spcPts val="0"/>
              </a:spcAft>
              <a:buClr>
                <a:srgbClr val="FF0000"/>
              </a:buClr>
              <a:buFont typeface="Wingdings" panose="05000000000000000000" pitchFamily="2" charset="2"/>
              <a:buChar char="l"/>
            </a:pPr>
            <a:r>
              <a:rPr lang="zh-CN" altLang="zh-CN" sz="2400" dirty="0">
                <a:solidFill>
                  <a:srgbClr val="000000"/>
                </a:solidFill>
                <a:latin typeface="楷体" panose="02010609060101010101" pitchFamily="49" charset="-122"/>
                <a:ea typeface="楷体" panose="02010609060101010101" pitchFamily="49" charset="-122"/>
              </a:rPr>
              <a:t>压力低，输出力不大，气压传动比液压传动输出的力要小得多；</a:t>
            </a:r>
            <a:endParaRPr lang="en-US" altLang="zh-CN" sz="2400" dirty="0">
              <a:solidFill>
                <a:srgbClr val="000000"/>
              </a:solidFill>
              <a:latin typeface="楷体" panose="02010609060101010101" pitchFamily="49" charset="-122"/>
              <a:ea typeface="楷体" panose="02010609060101010101" pitchFamily="49" charset="-122"/>
            </a:endParaRPr>
          </a:p>
          <a:p>
            <a:pPr marL="720090" indent="-342900" algn="just">
              <a:lnSpc>
                <a:spcPts val="3500"/>
              </a:lnSpc>
              <a:spcBef>
                <a:spcPts val="0"/>
              </a:spcBef>
              <a:spcAft>
                <a:spcPts val="0"/>
              </a:spcAft>
              <a:buClr>
                <a:srgbClr val="FF0000"/>
              </a:buClr>
              <a:buFont typeface="Wingdings" panose="05000000000000000000" pitchFamily="2" charset="2"/>
              <a:buChar char="l"/>
            </a:pPr>
            <a:r>
              <a:rPr lang="zh-CN" altLang="zh-CN" sz="2400" dirty="0">
                <a:solidFill>
                  <a:srgbClr val="000000"/>
                </a:solidFill>
                <a:latin typeface="楷体" panose="02010609060101010101" pitchFamily="49" charset="-122"/>
                <a:ea typeface="楷体" panose="02010609060101010101" pitchFamily="49" charset="-122"/>
              </a:rPr>
              <a:t>动作稳定性较差，外载变化对工作速度的影响较大；</a:t>
            </a:r>
            <a:endParaRPr lang="en-US" altLang="zh-CN" sz="2400" dirty="0">
              <a:solidFill>
                <a:srgbClr val="000000"/>
              </a:solidFill>
              <a:latin typeface="楷体" panose="02010609060101010101" pitchFamily="49" charset="-122"/>
              <a:ea typeface="楷体" panose="02010609060101010101" pitchFamily="49" charset="-122"/>
            </a:endParaRPr>
          </a:p>
          <a:p>
            <a:pPr marL="720090" indent="-342900" algn="just">
              <a:lnSpc>
                <a:spcPts val="3500"/>
              </a:lnSpc>
              <a:spcBef>
                <a:spcPts val="0"/>
              </a:spcBef>
              <a:spcAft>
                <a:spcPts val="0"/>
              </a:spcAft>
              <a:buClr>
                <a:srgbClr val="FF0000"/>
              </a:buClr>
              <a:buFont typeface="Wingdings" panose="05000000000000000000" pitchFamily="2" charset="2"/>
              <a:buChar char="l"/>
            </a:pPr>
            <a:r>
              <a:rPr lang="zh-CN" altLang="zh-CN" sz="2400" dirty="0">
                <a:solidFill>
                  <a:srgbClr val="000000"/>
                </a:solidFill>
                <a:latin typeface="楷体" panose="02010609060101010101" pitchFamily="49" charset="-122"/>
                <a:ea typeface="楷体" panose="02010609060101010101" pitchFamily="49" charset="-122"/>
              </a:rPr>
              <a:t>噪声较大。</a:t>
            </a:r>
            <a:endParaRPr lang="zh-CN" altLang="en-US" sz="2400"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200"/>
                                  </p:iterate>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iterate type="lt">
                                    <p:tmAbs val="200"/>
                                  </p:iterate>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iterate type="lt">
                                    <p:tmAbs val="200"/>
                                  </p:iterate>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iterate type="lt">
                                    <p:tmAbs val="200"/>
                                  </p:iterate>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iterate type="lt">
                                    <p:tmAbs val="200"/>
                                  </p:iterate>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par>
                          <p:cTn id="23" fill="hold">
                            <p:stCondLst>
                              <p:cond delay="1399"/>
                            </p:stCondLst>
                            <p:childTnLst>
                              <p:par>
                                <p:cTn id="24" presetID="1" presetClass="entr" presetSubtype="0" fill="hold" nodeType="afterEffect">
                                  <p:stCondLst>
                                    <p:cond delay="0"/>
                                  </p:stCondLst>
                                  <p:iterate type="lt">
                                    <p:tmAbs val="200"/>
                                  </p:iterate>
                                  <p:childTnLst>
                                    <p:set>
                                      <p:cBhvr>
                                        <p:cTn id="2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iterate type="lt">
                                    <p:tmAbs val="200"/>
                                  </p:iterate>
                                  <p:childTnLst>
                                    <p:set>
                                      <p:cBhvr>
                                        <p:cTn id="29"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iterate type="lt">
                                    <p:tmAbs val="200"/>
                                  </p:iterate>
                                  <p:childTnLst>
                                    <p:set>
                                      <p:cBhvr>
                                        <p:cTn id="33"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lum contrast="48000"/>
            <a:extLst>
              <a:ext uri="{28A0092B-C50C-407E-A947-70E740481C1C}">
                <a14:useLocalDpi xmlns:a14="http://schemas.microsoft.com/office/drawing/2010/main" val="0"/>
              </a:ext>
            </a:extLst>
          </a:blip>
          <a:srcRect l="2490" t="3510" b="7755"/>
          <a:stretch>
            <a:fillRect/>
          </a:stretch>
        </p:blipFill>
        <p:spPr bwMode="auto">
          <a:xfrm>
            <a:off x="4441081" y="1554635"/>
            <a:ext cx="4476750" cy="2075180"/>
          </a:xfrm>
          <a:prstGeom prst="rect">
            <a:avLst/>
          </a:prstGeom>
          <a:noFill/>
          <a:ln>
            <a:noFill/>
          </a:ln>
        </p:spPr>
      </p:pic>
      <p:sp>
        <p:nvSpPr>
          <p:cNvPr id="3" name="文本框 2"/>
          <p:cNvSpPr txBox="1"/>
          <p:nvPr/>
        </p:nvSpPr>
        <p:spPr>
          <a:xfrm>
            <a:off x="1750979" y="1651911"/>
            <a:ext cx="1738818" cy="369332"/>
          </a:xfrm>
          <a:prstGeom prst="rect">
            <a:avLst/>
          </a:prstGeom>
          <a:noFill/>
        </p:spPr>
        <p:txBody>
          <a:bodyPr wrap="square" rtlCol="0">
            <a:spAutoFit/>
          </a:bodyPr>
          <a:lstStyle/>
          <a:p>
            <a:r>
              <a:rPr lang="en-US" altLang="zh-CN" dirty="0"/>
              <a:t>2.</a:t>
            </a:r>
            <a:r>
              <a:rPr lang="zh-CN" altLang="en-US" dirty="0"/>
              <a:t>电磁控制阀</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l="2240" t="9814" b="19704"/>
          <a:stretch>
            <a:fillRect/>
          </a:stretch>
        </p:blipFill>
        <p:spPr bwMode="auto">
          <a:xfrm>
            <a:off x="2055719" y="4110577"/>
            <a:ext cx="9641276" cy="1683832"/>
          </a:xfrm>
          <a:prstGeom prst="rect">
            <a:avLst/>
          </a:prstGeom>
          <a:noFill/>
          <a:ln>
            <a:noFill/>
          </a:ln>
        </p:spPr>
      </p:pic>
      <p:sp>
        <p:nvSpPr>
          <p:cNvPr id="6" name="文本框 5"/>
          <p:cNvSpPr txBox="1"/>
          <p:nvPr/>
        </p:nvSpPr>
        <p:spPr>
          <a:xfrm>
            <a:off x="5495613" y="3629816"/>
            <a:ext cx="2140600" cy="307777"/>
          </a:xfrm>
          <a:prstGeom prst="rect">
            <a:avLst/>
          </a:prstGeom>
          <a:noFill/>
        </p:spPr>
        <p:txBody>
          <a:bodyPr wrap="square">
            <a:spAutoFit/>
          </a:bodyPr>
          <a:lstStyle/>
          <a:p>
            <a:r>
              <a:rPr lang="zh-CN" altLang="zh-CN" sz="1400" dirty="0"/>
              <a:t>单电控直动式电磁换向阀</a:t>
            </a:r>
            <a:endParaRPr lang="zh-CN" altLang="en-US" sz="1400" dirty="0"/>
          </a:p>
        </p:txBody>
      </p:sp>
      <p:sp>
        <p:nvSpPr>
          <p:cNvPr id="7" name="文本框 6"/>
          <p:cNvSpPr txBox="1"/>
          <p:nvPr/>
        </p:nvSpPr>
        <p:spPr>
          <a:xfrm>
            <a:off x="5609156" y="5967393"/>
            <a:ext cx="2140600" cy="307777"/>
          </a:xfrm>
          <a:prstGeom prst="rect">
            <a:avLst/>
          </a:prstGeom>
          <a:noFill/>
        </p:spPr>
        <p:txBody>
          <a:bodyPr wrap="square">
            <a:spAutoFit/>
          </a:bodyPr>
          <a:lstStyle/>
          <a:p>
            <a:r>
              <a:rPr lang="zh-CN" altLang="en-US" sz="1400" dirty="0"/>
              <a:t>双</a:t>
            </a:r>
            <a:r>
              <a:rPr lang="zh-CN" altLang="zh-CN" sz="1400" dirty="0"/>
              <a:t>电控直动式电磁换向阀</a:t>
            </a:r>
            <a:endParaRPr lang="zh-CN" altLang="en-US" sz="1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3543299" y="2381249"/>
            <a:ext cx="2257425" cy="2257425"/>
          </a:xfrm>
          <a:prstGeom prst="rect">
            <a:avLst/>
          </a:prstGeom>
        </p:spPr>
      </p:pic>
      <p:pic>
        <p:nvPicPr>
          <p:cNvPr id="19458" name="图片 182"/>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5"/>
            </p:custDataLst>
          </p:nvPr>
        </p:nvSpPr>
        <p:spPr>
          <a:xfrm>
            <a:off x="3712210" y="4972050"/>
            <a:ext cx="2181860" cy="368300"/>
          </a:xfrm>
          <a:prstGeom prst="rect">
            <a:avLst/>
          </a:prstGeom>
          <a:noFill/>
        </p:spPr>
        <p:txBody>
          <a:bodyPr wrap="square" rtlCol="0">
            <a:spAutoFit/>
          </a:bodyPr>
          <a:p>
            <a:r>
              <a:rPr lang="zh-CN" altLang="en-US" dirty="0"/>
              <a:t>1.1拓展任务实施</a:t>
            </a:r>
            <a:endParaRPr lang="zh-CN" altLang="en-US" dirty="0"/>
          </a:p>
        </p:txBody>
      </p:sp>
      <p:sp>
        <p:nvSpPr>
          <p:cNvPr id="5" name="文本框 4"/>
          <p:cNvSpPr txBox="1"/>
          <p:nvPr>
            <p:custDataLst>
              <p:tags r:id="rId6"/>
            </p:custDataLst>
          </p:nvPr>
        </p:nvSpPr>
        <p:spPr>
          <a:xfrm>
            <a:off x="8039100" y="4972050"/>
            <a:ext cx="1162050" cy="369332"/>
          </a:xfrm>
          <a:prstGeom prst="rect">
            <a:avLst/>
          </a:prstGeom>
          <a:noFill/>
        </p:spPr>
        <p:txBody>
          <a:bodyPr wrap="square" rtlCol="0">
            <a:spAutoFit/>
          </a:bodyPr>
          <a:p>
            <a:r>
              <a:rPr lang="zh-CN" altLang="en-US" dirty="0"/>
              <a:t>任务总结</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1409700" y="3996809"/>
            <a:ext cx="10629900" cy="2861310"/>
          </a:xfrm>
          <a:prstGeom prst="rect">
            <a:avLst/>
          </a:prstGeom>
          <a:noFill/>
        </p:spPr>
        <p:txBody>
          <a:bodyPr wrap="square">
            <a:spAutoFit/>
          </a:bodyPr>
          <a:lstStyle/>
          <a:p>
            <a:r>
              <a:rPr lang="en-US" altLang="zh-CN" kern="100" dirty="0">
                <a:ea typeface="仿宋" panose="02010609060101010101" pitchFamily="49" charset="-122"/>
                <a:cs typeface="黑体" panose="02010609060101010101" pitchFamily="49" charset="-122"/>
              </a:rPr>
              <a:t>      </a:t>
            </a:r>
            <a:r>
              <a:rPr kern="100" dirty="0">
                <a:ea typeface="仿宋" panose="02010609060101010101" pitchFamily="49" charset="-122"/>
              </a:rPr>
              <a:t>上海音乐厅原名南京大戏院，建于1930年。欧式风格的建筑，气派十足;幽雅庄重的装修，很典雅。无论是乐队演奏还是歌剧表演，大跨度的穹顶还原了真实的音色，配上极佳的音响设备，音色丰满，乐声圆润，效果惊人。</a:t>
            </a:r>
            <a:endParaRPr kern="100" dirty="0">
              <a:ea typeface="仿宋" panose="02010609060101010101" pitchFamily="49" charset="-122"/>
            </a:endParaRPr>
          </a:p>
          <a:p>
            <a:r>
              <a:rPr lang="en-US" altLang="zh-CN" kern="100" dirty="0">
                <a:ea typeface="仿宋" panose="02010609060101010101" pitchFamily="49" charset="-122"/>
              </a:rPr>
              <a:t>      </a:t>
            </a:r>
            <a:r>
              <a:rPr kern="100" dirty="0">
                <a:ea typeface="仿宋" panose="02010609060101010101" pitchFamily="49" charset="-122"/>
              </a:rPr>
              <a:t>为了配合市政改造，2002年9月1日上海音乐厅歇业，同年12月16日音乐厅的平移工程开始，在上海的建筑业历史上,对这样一座庞然大物进行整体搬迁,还需要慎之又慎。把墙面敲开看，新是砖木混合结构。这种结构，最怕的就是晃一容易散架。最可靠的办法就是把整个建筑"打包”。大量钢架从外面，也从里面把每一堵墙撑住,从建筑底部进行切割，用58台千斤顶将建筑物顶升起来，用钢筋混凝土做-个新的底盘承托并固定整个建筑物。当整个"抱”完成以后。便开始一步一步地往新址移动。经过近200个日日夜夜，克服了无数艰难险阻，2003年6月17日，音乐厅向东南方向移动了66.46米，并抬高3.38米，抵达新址。千斤顶为什么会有这么大的力气，那么施工现场千斤顶的动作是如何实现的呢？</a:t>
            </a:r>
            <a:endParaRPr kern="100" dirty="0">
              <a:ea typeface="仿宋" panose="02010609060101010101" pitchFamily="49" charset="-122"/>
            </a:endParaRPr>
          </a:p>
        </p:txBody>
      </p:sp>
      <p:pic>
        <p:nvPicPr>
          <p:cNvPr id="100" name="图片 99"/>
          <p:cNvPicPr/>
          <p:nvPr/>
        </p:nvPicPr>
        <p:blipFill>
          <a:blip r:embed="rId1"/>
          <a:stretch>
            <a:fillRect/>
          </a:stretch>
        </p:blipFill>
        <p:spPr>
          <a:xfrm>
            <a:off x="2535555" y="1376680"/>
            <a:ext cx="3930015" cy="2504440"/>
          </a:xfrm>
          <a:prstGeom prst="rect">
            <a:avLst/>
          </a:prstGeom>
          <a:noFill/>
          <a:ln w="9525">
            <a:noFill/>
          </a:ln>
        </p:spPr>
      </p:pic>
      <p:sp>
        <p:nvSpPr>
          <p:cNvPr id="101" name="文本框 100"/>
          <p:cNvSpPr txBox="1"/>
          <p:nvPr/>
        </p:nvSpPr>
        <p:spPr>
          <a:xfrm>
            <a:off x="4953000" y="3216275"/>
            <a:ext cx="5080000" cy="368300"/>
          </a:xfrm>
          <a:prstGeom prst="rect">
            <a:avLst/>
          </a:prstGeom>
          <a:noFill/>
          <a:ln w="9525">
            <a:noFill/>
          </a:ln>
        </p:spPr>
        <p:txBody>
          <a:bodyPr>
            <a:spAutoFit/>
          </a:bodyPr>
          <a:p>
            <a:pPr indent="0"/>
            <a:r>
              <a:rPr lang="en-US" b="0">
                <a:latin typeface="Calibri" panose="020F0502020204030204" pitchFamily="34" charset="0"/>
                <a:ea typeface="宋体" panose="02010600030101010101" pitchFamily="2" charset="-122"/>
                <a:cs typeface="Times New Roman" panose="02020603050405020304" pitchFamily="18" charset="0"/>
              </a:rPr>
              <a:t> </a:t>
            </a:r>
            <a:endParaRPr lang="en-US" altLang="en-US" b="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p:cNvPicPr/>
          <p:nvPr/>
        </p:nvPicPr>
        <p:blipFill>
          <a:blip r:embed="rId2"/>
          <a:stretch>
            <a:fillRect/>
          </a:stretch>
        </p:blipFill>
        <p:spPr>
          <a:xfrm>
            <a:off x="6910070" y="1376680"/>
            <a:ext cx="3843020" cy="2504440"/>
          </a:xfrm>
          <a:prstGeom prst="rect">
            <a:avLst/>
          </a:prstGeom>
          <a:noFill/>
          <a:ln w="9525">
            <a:noFill/>
          </a:ln>
        </p:spPr>
      </p:pic>
      <p:sp>
        <p:nvSpPr>
          <p:cNvPr id="5" name="文本框 4"/>
          <p:cNvSpPr txBox="1"/>
          <p:nvPr/>
        </p:nvSpPr>
        <p:spPr>
          <a:xfrm>
            <a:off x="8505825" y="904240"/>
            <a:ext cx="4064000" cy="368300"/>
          </a:xfrm>
          <a:prstGeom prst="rect">
            <a:avLst/>
          </a:prstGeom>
          <a:noFill/>
        </p:spPr>
        <p:txBody>
          <a:bodyPr wrap="square" rtlCol="0">
            <a:spAutoFit/>
          </a:bodyPr>
          <a:p>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65420" y="2520950"/>
            <a:ext cx="2763520" cy="4026535"/>
          </a:xfrm>
          <a:prstGeom prst="rect">
            <a:avLst/>
          </a:prstGeom>
          <a:noFill/>
          <a:ln>
            <a:solidFill>
              <a:schemeClr val="accent2">
                <a:lumMod val="75000"/>
              </a:schemeClr>
            </a:solidFill>
          </a:ln>
        </p:spPr>
        <p:txBody>
          <a:bodyPr wrap="square" lIns="0">
            <a:noAutofit/>
          </a:bodyPr>
          <a:lstStyle/>
          <a:p>
            <a:pPr marL="179705" indent="0" fontAlgn="auto">
              <a:lnSpc>
                <a:spcPct val="100000"/>
              </a:lnSpc>
              <a:spcBef>
                <a:spcPts val="400"/>
              </a:spcBef>
              <a:spcAft>
                <a:spcPts val="400"/>
              </a:spcAft>
            </a:pPr>
            <a:r>
              <a:rPr altLang="zh-CN" dirty="0"/>
              <a:t>1.掌握液压油的基本性质（主要是黏性）；</a:t>
            </a:r>
            <a:endParaRPr altLang="zh-CN" dirty="0"/>
          </a:p>
          <a:p>
            <a:pPr marL="179705" indent="0" fontAlgn="auto">
              <a:lnSpc>
                <a:spcPct val="100000"/>
              </a:lnSpc>
              <a:spcBef>
                <a:spcPts val="400"/>
              </a:spcBef>
              <a:spcAft>
                <a:spcPts val="400"/>
              </a:spcAft>
            </a:pPr>
            <a:r>
              <a:rPr altLang="zh-CN" dirty="0"/>
              <a:t>2.掌握黏度的表示方法、液压油牌号的意义、种类；</a:t>
            </a:r>
            <a:endParaRPr altLang="zh-CN" dirty="0"/>
          </a:p>
          <a:p>
            <a:pPr marL="179705" indent="0" fontAlgn="auto">
              <a:lnSpc>
                <a:spcPct val="100000"/>
              </a:lnSpc>
              <a:spcBef>
                <a:spcPts val="400"/>
              </a:spcBef>
              <a:spcAft>
                <a:spcPts val="400"/>
              </a:spcAft>
            </a:pPr>
            <a:r>
              <a:rPr altLang="zh-CN" dirty="0"/>
              <a:t>3.正确使用液压油；</a:t>
            </a:r>
            <a:endParaRPr altLang="zh-CN" dirty="0"/>
          </a:p>
          <a:p>
            <a:pPr marL="179705" indent="0" fontAlgn="auto">
              <a:lnSpc>
                <a:spcPct val="100000"/>
              </a:lnSpc>
              <a:spcBef>
                <a:spcPts val="400"/>
              </a:spcBef>
              <a:spcAft>
                <a:spcPts val="400"/>
              </a:spcAft>
            </a:pPr>
            <a:r>
              <a:rPr altLang="zh-CN" dirty="0"/>
              <a:t>4.掌握静压力的概念、单位、表示方法；</a:t>
            </a:r>
            <a:endParaRPr altLang="zh-CN" dirty="0"/>
          </a:p>
          <a:p>
            <a:pPr marL="179705" indent="0" fontAlgn="auto">
              <a:lnSpc>
                <a:spcPct val="100000"/>
              </a:lnSpc>
              <a:spcBef>
                <a:spcPts val="400"/>
              </a:spcBef>
              <a:spcAft>
                <a:spcPts val="400"/>
              </a:spcAft>
            </a:pPr>
            <a:r>
              <a:rPr altLang="zh-CN" dirty="0"/>
              <a:t>5.掌握静力学基本方程及其物理意义；</a:t>
            </a:r>
            <a:endParaRPr altLang="zh-CN" dirty="0"/>
          </a:p>
          <a:p>
            <a:pPr marL="179705" indent="0" fontAlgn="auto">
              <a:lnSpc>
                <a:spcPct val="100000"/>
              </a:lnSpc>
              <a:spcBef>
                <a:spcPts val="400"/>
              </a:spcBef>
              <a:spcAft>
                <a:spcPts val="400"/>
              </a:spcAft>
            </a:pPr>
            <a:r>
              <a:rPr altLang="zh-CN" dirty="0"/>
              <a:t>6.掌握液压系统压力损失的表现形式。</a:t>
            </a:r>
            <a:endParaRPr altLang="zh-CN" dirty="0"/>
          </a:p>
          <a:p>
            <a:pPr marL="290830" algn="l">
              <a:lnSpc>
                <a:spcPct val="150000"/>
              </a:lnSpc>
              <a:spcBef>
                <a:spcPts val="750"/>
              </a:spcBef>
              <a:spcAft>
                <a:spcPts val="750"/>
              </a:spcAft>
            </a:pPr>
            <a:endParaRPr lang="zh-CN" altLang="zh-CN" sz="1000" b="1" kern="2200" dirty="0">
              <a:effectLst/>
              <a:latin typeface="宋体" panose="02010600030101010101" pitchFamily="2" charset="-122"/>
              <a:ea typeface="宋体" panose="02010600030101010101" pitchFamily="2" charset="-122"/>
            </a:endParaRPr>
          </a:p>
        </p:txBody>
      </p:sp>
      <p:sp>
        <p:nvSpPr>
          <p:cNvPr id="5" name="文本框 4"/>
          <p:cNvSpPr txBox="1"/>
          <p:nvPr/>
        </p:nvSpPr>
        <p:spPr>
          <a:xfrm>
            <a:off x="8540115" y="2520950"/>
            <a:ext cx="2763520" cy="4027170"/>
          </a:xfrm>
          <a:prstGeom prst="rect">
            <a:avLst/>
          </a:prstGeom>
          <a:noFill/>
          <a:ln>
            <a:solidFill>
              <a:schemeClr val="accent2">
                <a:lumMod val="75000"/>
              </a:schemeClr>
            </a:solidFill>
          </a:ln>
        </p:spPr>
        <p:txBody>
          <a:bodyPr wrap="square" lIns="0">
            <a:noAutofit/>
          </a:bodyPr>
          <a:lstStyle/>
          <a:p>
            <a:pPr marL="179705" indent="0" fontAlgn="auto">
              <a:lnSpc>
                <a:spcPct val="150000"/>
              </a:lnSpc>
              <a:spcBef>
                <a:spcPts val="400"/>
              </a:spcBef>
              <a:spcAft>
                <a:spcPts val="400"/>
              </a:spcAft>
            </a:pPr>
            <a:r>
              <a:rPr altLang="zh-CN" dirty="0"/>
              <a:t>1.知道黏度的表示方法，根据液压油牌号能正确判断油的黏度；</a:t>
            </a:r>
            <a:endParaRPr altLang="zh-CN" dirty="0"/>
          </a:p>
          <a:p>
            <a:pPr marL="179705" indent="0" fontAlgn="auto">
              <a:lnSpc>
                <a:spcPct val="150000"/>
              </a:lnSpc>
              <a:spcBef>
                <a:spcPts val="400"/>
              </a:spcBef>
              <a:spcAft>
                <a:spcPts val="400"/>
              </a:spcAft>
            </a:pPr>
            <a:r>
              <a:rPr altLang="zh-CN" dirty="0"/>
              <a:t>2.能运用静力学基本方程求液体的静压力，知道压力的变化规律；</a:t>
            </a:r>
            <a:endParaRPr altLang="zh-CN" dirty="0"/>
          </a:p>
          <a:p>
            <a:pPr marL="179705" indent="0" fontAlgn="auto">
              <a:lnSpc>
                <a:spcPct val="150000"/>
              </a:lnSpc>
              <a:spcBef>
                <a:spcPts val="400"/>
              </a:spcBef>
              <a:spcAft>
                <a:spcPts val="400"/>
              </a:spcAft>
            </a:pPr>
            <a:r>
              <a:rPr altLang="zh-CN" dirty="0"/>
              <a:t>3.能合理对液压系统进行布局，尽量减少压力损失。</a:t>
            </a:r>
            <a:endParaRPr altLang="zh-CN" dirty="0"/>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7" name="文本框 6"/>
          <p:cNvSpPr txBox="1"/>
          <p:nvPr/>
        </p:nvSpPr>
        <p:spPr>
          <a:xfrm>
            <a:off x="1991360" y="2520950"/>
            <a:ext cx="2763520" cy="4027170"/>
          </a:xfrm>
          <a:prstGeom prst="rect">
            <a:avLst/>
          </a:prstGeom>
          <a:noFill/>
          <a:ln>
            <a:solidFill>
              <a:schemeClr val="accent2">
                <a:lumMod val="75000"/>
              </a:schemeClr>
            </a:solidFill>
          </a:ln>
        </p:spPr>
        <p:txBody>
          <a:bodyPr wrap="square" lIns="0">
            <a:noAutofit/>
          </a:bodyPr>
          <a:lstStyle/>
          <a:p>
            <a:pPr marL="179705">
              <a:lnSpc>
                <a:spcPct val="150000"/>
              </a:lnSpc>
              <a:spcBef>
                <a:spcPts val="750"/>
              </a:spcBef>
              <a:spcAft>
                <a:spcPts val="750"/>
              </a:spcAft>
            </a:pPr>
            <a:r>
              <a:rPr lang="en-US" altLang="zh-CN" dirty="0"/>
              <a:t>1.</a:t>
            </a:r>
            <a:r>
              <a:rPr lang="zh-CN" altLang="zh-CN" dirty="0"/>
              <a:t>团结协作意识的培养； </a:t>
            </a:r>
            <a:endParaRPr lang="zh-CN" altLang="zh-CN" dirty="0"/>
          </a:p>
          <a:p>
            <a:pPr marL="179705">
              <a:lnSpc>
                <a:spcPct val="150000"/>
              </a:lnSpc>
              <a:spcBef>
                <a:spcPts val="750"/>
              </a:spcBef>
              <a:spcAft>
                <a:spcPts val="750"/>
              </a:spcAft>
            </a:pPr>
            <a:r>
              <a:rPr lang="en-US" altLang="zh-CN" dirty="0"/>
              <a:t>2.</a:t>
            </a:r>
            <a:r>
              <a:rPr lang="zh-CN" altLang="zh-CN" dirty="0"/>
              <a:t>问题导向，分析问题，解决问题</a:t>
            </a:r>
            <a:endParaRPr lang="zh-CN" altLang="zh-CN" dirty="0"/>
          </a:p>
          <a:p>
            <a:pPr marL="179705">
              <a:lnSpc>
                <a:spcPct val="150000"/>
              </a:lnSpc>
              <a:spcBef>
                <a:spcPts val="750"/>
              </a:spcBef>
              <a:spcAft>
                <a:spcPts val="750"/>
              </a:spcAft>
            </a:pPr>
            <a:r>
              <a:rPr lang="en-US" altLang="zh-CN" dirty="0"/>
              <a:t>3.</a:t>
            </a:r>
            <a:r>
              <a:rPr lang="zh-CN" altLang="zh-CN" dirty="0"/>
              <a:t>举一反三的能力</a:t>
            </a:r>
            <a:endParaRPr lang="zh-CN" altLang="zh-CN" dirty="0"/>
          </a:p>
          <a:p>
            <a:pPr marL="179705">
              <a:lnSpc>
                <a:spcPct val="150000"/>
              </a:lnSpc>
              <a:spcBef>
                <a:spcPts val="750"/>
              </a:spcBef>
              <a:spcAft>
                <a:spcPts val="750"/>
              </a:spcAft>
            </a:pPr>
            <a:r>
              <a:rPr lang="en-US" altLang="zh-CN" dirty="0"/>
              <a:t>4.8S</a:t>
            </a:r>
            <a:r>
              <a:rPr lang="zh-CN" altLang="zh-CN" dirty="0"/>
              <a:t>管理</a:t>
            </a:r>
            <a:endParaRPr lang="en-US"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lstStyle/>
          <a:p>
            <a:r>
              <a:rPr lang="zh-CN" altLang="en-US" dirty="0"/>
              <a:t>素质目标</a:t>
            </a:r>
            <a:endParaRPr lang="zh-CN" altLang="en-US" dirty="0"/>
          </a:p>
        </p:txBody>
      </p:sp>
      <p:sp>
        <p:nvSpPr>
          <p:cNvPr id="6" name="文本框 5"/>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lstStyle/>
          <a:p>
            <a:r>
              <a:rPr lang="zh-CN" altLang="en-US" dirty="0"/>
              <a:t>知识目标</a:t>
            </a:r>
            <a:endParaRPr lang="zh-CN" altLang="en-US" dirty="0"/>
          </a:p>
        </p:txBody>
      </p:sp>
      <p:sp>
        <p:nvSpPr>
          <p:cNvPr id="8" name="文本框 7"/>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lstStyle/>
          <a:p>
            <a:r>
              <a:rPr lang="zh-CN" altLang="en-US" dirty="0"/>
              <a:t>能力目标</a:t>
            </a:r>
            <a:endParaRPr lang="zh-CN" altLang="en-US" dirty="0"/>
          </a:p>
        </p:txBody>
      </p:sp>
      <p:pic>
        <p:nvPicPr>
          <p:cNvPr id="17" name="图形 16" descr="v 形箭头"/>
          <p:cNvPicPr>
            <a:picLocks noChangeAspect="1"/>
          </p:cNvPicPr>
          <p:nvPr/>
        </p:nvPicPr>
        <p:blipFill>
          <a:blip r:embed="rId1"/>
          <a:stretch>
            <a:fillRect/>
          </a:stretch>
        </p:blipFill>
        <p:spPr>
          <a:xfrm>
            <a:off x="4685137" y="1878221"/>
            <a:ext cx="628890" cy="628890"/>
          </a:xfrm>
          <a:prstGeom prst="rect">
            <a:avLst/>
          </a:prstGeom>
        </p:spPr>
      </p:pic>
      <p:pic>
        <p:nvPicPr>
          <p:cNvPr id="19" name="图形 18" descr="v 形箭头"/>
          <p:cNvPicPr>
            <a:picLocks noChangeAspect="1"/>
          </p:cNvPicPr>
          <p:nvPr/>
        </p:nvPicPr>
        <p:blipFill>
          <a:blip r:embed="rId1"/>
          <a:stretch>
            <a:fillRect/>
          </a:stretch>
        </p:blipFill>
        <p:spPr>
          <a:xfrm>
            <a:off x="7966249" y="1860946"/>
            <a:ext cx="628890" cy="628890"/>
          </a:xfrm>
          <a:prstGeom prst="rect">
            <a:avLst/>
          </a:prstGeom>
        </p:spPr>
      </p:pic>
      <p:sp>
        <p:nvSpPr>
          <p:cNvPr id="12" name="文本框 11"/>
          <p:cNvSpPr txBox="1"/>
          <p:nvPr userDrawn="1">
            <p:custDataLst>
              <p:tags r:id="rId2"/>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66925" y="1455420"/>
            <a:ext cx="4982845" cy="521970"/>
          </a:xfrm>
          <a:prstGeom prst="rect">
            <a:avLst/>
          </a:prstGeom>
          <a:noFill/>
        </p:spPr>
        <p:txBody>
          <a:bodyPr wrap="square" rtlCol="0">
            <a:spAutoFit/>
          </a:bodyPr>
          <a:lstStyle/>
          <a:p>
            <a:r>
              <a:rPr lang="zh-CN" altLang="en-US" sz="2800" dirty="0">
                <a:solidFill>
                  <a:srgbClr val="FF0000"/>
                </a:solidFill>
              </a:rPr>
              <a:t>一、认识液压油的性质</a:t>
            </a:r>
            <a:endParaRPr lang="zh-CN" altLang="en-US" sz="2800" dirty="0">
              <a:solidFill>
                <a:srgbClr val="FF0000"/>
              </a:solidFill>
            </a:endParaRPr>
          </a:p>
        </p:txBody>
      </p:sp>
      <p:sp>
        <p:nvSpPr>
          <p:cNvPr id="4" name="文本框 3"/>
          <p:cNvSpPr txBox="1"/>
          <p:nvPr userDrawn="1">
            <p:custDataLst>
              <p:tags r:id="rId1"/>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200706" name="AutoShape 13"/>
          <p:cNvSpPr/>
          <p:nvPr>
            <p:custDataLst>
              <p:tags r:id="rId2"/>
            </p:custDataLst>
          </p:nvPr>
        </p:nvSpPr>
        <p:spPr>
          <a:xfrm>
            <a:off x="5791200" y="2581275"/>
            <a:ext cx="2743200" cy="2057400"/>
          </a:xfrm>
          <a:prstGeom prst="roundRect">
            <a:avLst>
              <a:gd name="adj" fmla="val 4639"/>
            </a:avLst>
          </a:prstGeom>
          <a:gradFill rotWithShape="1">
            <a:gsLst>
              <a:gs pos="0">
                <a:srgbClr val="FDFDFD"/>
              </a:gs>
              <a:gs pos="100000">
                <a:srgbClr val="D7D7D7"/>
              </a:gs>
            </a:gsLst>
            <a:lin ang="5400000" scaled="1"/>
            <a:tileRect/>
          </a:gradFill>
          <a:ln w="25400" cap="flat" cmpd="sng">
            <a:solidFill>
              <a:srgbClr val="339966"/>
            </a:solidFill>
            <a:prstDash val="solid"/>
            <a:round/>
            <a:headEnd type="none" w="med" len="med"/>
            <a:tailEnd type="none" w="med" len="med"/>
          </a:ln>
          <a:effectLst>
            <a:outerShdw dist="53882" dir="2699999" algn="ctr" rotWithShape="0">
              <a:srgbClr val="292929">
                <a:alpha val="50000"/>
              </a:srgbClr>
            </a:outerShdw>
          </a:effectLst>
        </p:spPr>
        <p:txBody>
          <a:bodyPr wrap="none" anchor="ctr" anchorCtr="0"/>
          <a:p>
            <a:pPr>
              <a:spcBef>
                <a:spcPct val="0"/>
              </a:spcBef>
            </a:pPr>
            <a:endParaRPr lang="zh-CN" altLang="en-US" sz="1800" b="0" dirty="0">
              <a:solidFill>
                <a:srgbClr val="000000"/>
              </a:solidFill>
              <a:latin typeface="Arial" panose="020B0604020202020204" pitchFamily="34" charset="0"/>
              <a:ea typeface="宋体" panose="02010600030101010101" pitchFamily="2" charset="-122"/>
            </a:endParaRPr>
          </a:p>
        </p:txBody>
      </p:sp>
      <p:sp>
        <p:nvSpPr>
          <p:cNvPr id="200707" name="AutoShape 14"/>
          <p:cNvSpPr/>
          <p:nvPr>
            <p:custDataLst>
              <p:tags r:id="rId3"/>
            </p:custDataLst>
          </p:nvPr>
        </p:nvSpPr>
        <p:spPr>
          <a:xfrm>
            <a:off x="5943600" y="2000250"/>
            <a:ext cx="2438400" cy="733425"/>
          </a:xfrm>
          <a:prstGeom prst="roundRect">
            <a:avLst>
              <a:gd name="adj" fmla="val 16667"/>
            </a:avLst>
          </a:prstGeom>
          <a:solidFill>
            <a:srgbClr val="CCECFF"/>
          </a:solidFill>
          <a:ln w="38100" cap="flat" cmpd="sng">
            <a:solidFill>
              <a:srgbClr val="FFFFFF">
                <a:alpha val="70195"/>
              </a:srgbClr>
            </a:solidFill>
            <a:prstDash val="solid"/>
            <a:round/>
            <a:headEnd type="none" w="med" len="med"/>
            <a:tailEnd type="none" w="med" len="med"/>
          </a:ln>
        </p:spPr>
        <p:txBody>
          <a:bodyPr wrap="none" anchor="ctr" anchorCtr="0"/>
          <a:p>
            <a:pPr>
              <a:spcBef>
                <a:spcPct val="0"/>
              </a:spcBef>
            </a:pPr>
            <a:endParaRPr lang="zh-CN" altLang="en-US" sz="1800" b="0" dirty="0">
              <a:solidFill>
                <a:srgbClr val="000000"/>
              </a:solidFill>
              <a:latin typeface="Arial" panose="020B0604020202020204" pitchFamily="34" charset="0"/>
              <a:ea typeface="宋体" panose="02010600030101010101" pitchFamily="2" charset="-122"/>
            </a:endParaRPr>
          </a:p>
        </p:txBody>
      </p:sp>
      <p:sp>
        <p:nvSpPr>
          <p:cNvPr id="200708" name="AutoShape 15"/>
          <p:cNvSpPr/>
          <p:nvPr>
            <p:custDataLst>
              <p:tags r:id="rId4"/>
            </p:custDataLst>
          </p:nvPr>
        </p:nvSpPr>
        <p:spPr>
          <a:xfrm>
            <a:off x="6010275" y="2019300"/>
            <a:ext cx="2351088" cy="273050"/>
          </a:xfrm>
          <a:prstGeom prst="roundRect">
            <a:avLst>
              <a:gd name="adj" fmla="val 28356"/>
            </a:avLst>
          </a:prstGeom>
          <a:gradFill rotWithShape="1">
            <a:gsLst>
              <a:gs pos="0">
                <a:srgbClr val="EFF9FF"/>
              </a:gs>
              <a:gs pos="100000">
                <a:srgbClr val="CDEEFF">
                  <a:alpha val="70000"/>
                </a:srgbClr>
              </a:gs>
            </a:gsLst>
            <a:lin ang="5400000" scaled="1"/>
            <a:tileRect/>
          </a:gradFill>
          <a:ln w="9525">
            <a:noFill/>
          </a:ln>
        </p:spPr>
        <p:txBody>
          <a:bodyPr wrap="none" anchor="ctr" anchorCtr="0"/>
          <a:p>
            <a:pPr>
              <a:spcBef>
                <a:spcPct val="0"/>
              </a:spcBef>
            </a:pPr>
            <a:endParaRPr lang="zh-CN" altLang="en-US" sz="1800" b="0" dirty="0">
              <a:solidFill>
                <a:srgbClr val="000000"/>
              </a:solidFill>
              <a:latin typeface="Arial" panose="020B0604020202020204" pitchFamily="34" charset="0"/>
              <a:ea typeface="宋体" panose="02010600030101010101" pitchFamily="2" charset="-122"/>
            </a:endParaRPr>
          </a:p>
        </p:txBody>
      </p:sp>
      <p:sp>
        <p:nvSpPr>
          <p:cNvPr id="200709" name="Cloud"/>
          <p:cNvSpPr>
            <a:spLocks noChangeAspect="1" noEditPoints="1"/>
          </p:cNvSpPr>
          <p:nvPr>
            <p:custDataLst>
              <p:tags r:id="rId5"/>
            </p:custDataLst>
          </p:nvPr>
        </p:nvSpPr>
        <p:spPr>
          <a:xfrm>
            <a:off x="8361680" y="1724660"/>
            <a:ext cx="2971800" cy="1981200"/>
          </a:xfrm>
          <a:custGeom>
            <a:avLst/>
            <a:gdLst/>
            <a:ahLst/>
            <a:cxnLst>
              <a:cxn ang="0">
                <a:pos x="67" y="10800"/>
              </a:cxn>
              <a:cxn ang="0">
                <a:pos x="10800" y="21577"/>
              </a:cxn>
              <a:cxn ang="0">
                <a:pos x="21582" y="10800"/>
              </a:cxn>
              <a:cxn ang="0">
                <a:pos x="10800" y="1235"/>
              </a:cxn>
            </a:cxnLst>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gradFill rotWithShape="1">
            <a:gsLst>
              <a:gs pos="0">
                <a:srgbClr val="D5FFD5"/>
              </a:gs>
              <a:gs pos="50000">
                <a:srgbClr val="FFFFFF"/>
              </a:gs>
              <a:gs pos="100000">
                <a:srgbClr val="D5FFD5"/>
              </a:gs>
            </a:gsLst>
            <a:lin ang="5400000" scaled="1"/>
            <a:tileRect/>
          </a:gradFill>
          <a:ln w="9525" cap="flat" cmpd="sng">
            <a:solidFill>
              <a:schemeClr val="tx2"/>
            </a:solidFill>
            <a:prstDash val="solid"/>
            <a:miter/>
            <a:headEnd type="none" w="med" len="med"/>
            <a:tailEnd type="none" w="med" len="med"/>
          </a:ln>
          <a:effectLst>
            <a:outerShdw dist="107763" dir="2699999" algn="ctr" rotWithShape="0">
              <a:srgbClr val="808080"/>
            </a:outerShdw>
          </a:effectLst>
        </p:spPr>
        <p:txBody>
          <a:bodyPr/>
          <a:p>
            <a:endParaRPr lang="zh-CN" altLang="en-US"/>
          </a:p>
        </p:txBody>
      </p:sp>
      <p:sp>
        <p:nvSpPr>
          <p:cNvPr id="200711" name="内容占位符 200710"/>
          <p:cNvSpPr>
            <a:spLocks noGrp="1"/>
          </p:cNvSpPr>
          <p:nvPr>
            <p:ph idx="1"/>
            <p:custDataLst>
              <p:tags r:id="rId6"/>
            </p:custDataLst>
          </p:nvPr>
        </p:nvSpPr>
        <p:spPr>
          <a:xfrm>
            <a:off x="6019800" y="2124075"/>
            <a:ext cx="2428875" cy="600075"/>
          </a:xfrm>
        </p:spPr>
        <p:txBody>
          <a:bodyPr anchor="t" anchorCtr="0"/>
          <a:p>
            <a:pPr>
              <a:buNone/>
            </a:pPr>
            <a:r>
              <a:rPr lang="zh-CN" altLang="en-US" sz="2800" b="1" dirty="0">
                <a:solidFill>
                  <a:schemeClr val="tx2"/>
                </a:solidFill>
                <a:ea typeface="楷体_GB2312" pitchFamily="1" charset="-122"/>
              </a:rPr>
              <a:t>液压油的作用</a:t>
            </a:r>
            <a:endParaRPr lang="zh-CN" altLang="en-US" sz="2800" b="1" dirty="0">
              <a:solidFill>
                <a:schemeClr val="tx2"/>
              </a:solidFill>
              <a:ea typeface="楷体_GB2312" pitchFamily="1" charset="-122"/>
            </a:endParaRPr>
          </a:p>
        </p:txBody>
      </p:sp>
      <p:pic>
        <p:nvPicPr>
          <p:cNvPr id="200712" name="图片 200711"/>
          <p:cNvPicPr>
            <a:picLocks noChangeAspect="1"/>
          </p:cNvPicPr>
          <p:nvPr>
            <p:custDataLst>
              <p:tags r:id="rId7"/>
            </p:custDataLst>
          </p:nvPr>
        </p:nvPicPr>
        <p:blipFill>
          <a:blip r:embed="rId8">
            <a:clrChange>
              <a:clrFrom>
                <a:srgbClr val="FEFBFE"/>
              </a:clrFrom>
              <a:clrTo>
                <a:srgbClr val="FEFBFE">
                  <a:alpha val="0"/>
                </a:srgbClr>
              </a:clrTo>
            </a:clrChange>
          </a:blip>
          <a:stretch>
            <a:fillRect/>
          </a:stretch>
        </p:blipFill>
        <p:spPr>
          <a:xfrm>
            <a:off x="8610600" y="4105275"/>
            <a:ext cx="1209675" cy="1371600"/>
          </a:xfrm>
          <a:prstGeom prst="rect">
            <a:avLst/>
          </a:prstGeom>
          <a:noFill/>
          <a:ln w="9525">
            <a:noFill/>
          </a:ln>
        </p:spPr>
      </p:pic>
      <p:sp>
        <p:nvSpPr>
          <p:cNvPr id="200713" name="矩形 200712"/>
          <p:cNvSpPr/>
          <p:nvPr>
            <p:custDataLst>
              <p:tags r:id="rId9"/>
            </p:custDataLst>
          </p:nvPr>
        </p:nvSpPr>
        <p:spPr>
          <a:xfrm>
            <a:off x="6324600" y="2733675"/>
            <a:ext cx="2362200" cy="1863725"/>
          </a:xfrm>
          <a:prstGeom prst="rect">
            <a:avLst/>
          </a:prstGeom>
          <a:noFill/>
          <a:ln w="9525">
            <a:noFill/>
          </a:ln>
        </p:spPr>
        <p:txBody>
          <a:bodyPr anchor="t" anchorCtr="0">
            <a:spAutoFit/>
          </a:bodyPr>
          <a:p>
            <a:pPr>
              <a:lnSpc>
                <a:spcPct val="120000"/>
              </a:lnSpc>
              <a:spcBef>
                <a:spcPct val="0"/>
              </a:spcBef>
            </a:pPr>
            <a:r>
              <a:rPr lang="zh-CN" altLang="en-US" sz="2400" dirty="0">
                <a:solidFill>
                  <a:schemeClr val="tx1"/>
                </a:solidFill>
                <a:latin typeface="Arial" panose="020B0604020202020204" pitchFamily="34" charset="0"/>
                <a:ea typeface="楷体_GB2312" pitchFamily="1" charset="-122"/>
              </a:rPr>
              <a:t>传递动力</a:t>
            </a:r>
            <a:endParaRPr lang="zh-CN" altLang="en-US" sz="2400" dirty="0">
              <a:solidFill>
                <a:schemeClr val="tx1"/>
              </a:solidFill>
              <a:latin typeface="Arial" panose="020B0604020202020204" pitchFamily="34" charset="0"/>
              <a:ea typeface="楷体_GB2312" pitchFamily="1" charset="-122"/>
            </a:endParaRPr>
          </a:p>
          <a:p>
            <a:pPr>
              <a:lnSpc>
                <a:spcPct val="120000"/>
              </a:lnSpc>
              <a:spcBef>
                <a:spcPct val="0"/>
              </a:spcBef>
            </a:pPr>
            <a:r>
              <a:rPr lang="zh-CN" altLang="en-US" sz="2400" dirty="0">
                <a:solidFill>
                  <a:schemeClr val="tx1"/>
                </a:solidFill>
                <a:latin typeface="Arial" panose="020B0604020202020204" pitchFamily="34" charset="0"/>
                <a:ea typeface="楷体_GB2312" pitchFamily="1" charset="-122"/>
              </a:rPr>
              <a:t>润滑</a:t>
            </a:r>
            <a:endParaRPr lang="zh-CN" altLang="en-US" sz="2400" dirty="0">
              <a:solidFill>
                <a:schemeClr val="tx1"/>
              </a:solidFill>
              <a:latin typeface="Arial" panose="020B0604020202020204" pitchFamily="34" charset="0"/>
              <a:ea typeface="楷体_GB2312" pitchFamily="1" charset="-122"/>
            </a:endParaRPr>
          </a:p>
          <a:p>
            <a:pPr>
              <a:lnSpc>
                <a:spcPct val="120000"/>
              </a:lnSpc>
              <a:spcBef>
                <a:spcPct val="0"/>
              </a:spcBef>
            </a:pPr>
            <a:r>
              <a:rPr lang="zh-CN" altLang="en-US" sz="2400" dirty="0">
                <a:solidFill>
                  <a:schemeClr val="tx1"/>
                </a:solidFill>
                <a:latin typeface="Arial" panose="020B0604020202020204" pitchFamily="34" charset="0"/>
                <a:ea typeface="楷体_GB2312" pitchFamily="1" charset="-122"/>
              </a:rPr>
              <a:t>冷却</a:t>
            </a:r>
            <a:endParaRPr lang="zh-CN" altLang="en-US" sz="2400" dirty="0">
              <a:solidFill>
                <a:schemeClr val="tx1"/>
              </a:solidFill>
              <a:latin typeface="Arial" panose="020B0604020202020204" pitchFamily="34" charset="0"/>
              <a:ea typeface="楷体_GB2312" pitchFamily="1" charset="-122"/>
            </a:endParaRPr>
          </a:p>
          <a:p>
            <a:pPr>
              <a:lnSpc>
                <a:spcPct val="120000"/>
              </a:lnSpc>
              <a:spcBef>
                <a:spcPct val="0"/>
              </a:spcBef>
            </a:pPr>
            <a:r>
              <a:rPr lang="zh-CN" altLang="en-US" sz="2400" dirty="0">
                <a:solidFill>
                  <a:schemeClr val="tx1"/>
                </a:solidFill>
                <a:latin typeface="Arial" panose="020B0604020202020204" pitchFamily="34" charset="0"/>
                <a:ea typeface="楷体_GB2312" pitchFamily="1" charset="-122"/>
              </a:rPr>
              <a:t>防锈</a:t>
            </a:r>
            <a:endParaRPr lang="zh-CN" altLang="en-US" sz="2400" dirty="0">
              <a:solidFill>
                <a:schemeClr val="tx1"/>
              </a:solidFill>
              <a:latin typeface="Arial" panose="020B0604020202020204" pitchFamily="34" charset="0"/>
              <a:ea typeface="楷体_GB2312" pitchFamily="1" charset="-122"/>
            </a:endParaRPr>
          </a:p>
        </p:txBody>
      </p:sp>
      <p:pic>
        <p:nvPicPr>
          <p:cNvPr id="8200" name="图片 200713"/>
          <p:cNvPicPr>
            <a:picLocks noChangeAspect="1"/>
          </p:cNvPicPr>
          <p:nvPr>
            <p:custDataLst>
              <p:tags r:id="rId10"/>
            </p:custDataLst>
          </p:nvPr>
        </p:nvPicPr>
        <p:blipFill>
          <a:blip r:embed="rId11">
            <a:clrChange>
              <a:clrFrom>
                <a:srgbClr val="FFFFFF"/>
              </a:clrFrom>
              <a:clrTo>
                <a:srgbClr val="FFFFFF">
                  <a:alpha val="0"/>
                </a:srgbClr>
              </a:clrTo>
            </a:clrChange>
          </a:blip>
          <a:stretch>
            <a:fillRect/>
          </a:stretch>
        </p:blipFill>
        <p:spPr>
          <a:xfrm>
            <a:off x="4419600" y="4791075"/>
            <a:ext cx="3048000" cy="1817688"/>
          </a:xfrm>
          <a:prstGeom prst="rect">
            <a:avLst/>
          </a:prstGeom>
          <a:noFill/>
          <a:ln w="9525">
            <a:noFill/>
          </a:ln>
        </p:spPr>
      </p:pic>
      <p:sp>
        <p:nvSpPr>
          <p:cNvPr id="200715" name="矩形 200714"/>
          <p:cNvSpPr/>
          <p:nvPr>
            <p:custDataLst>
              <p:tags r:id="rId12"/>
            </p:custDataLst>
          </p:nvPr>
        </p:nvSpPr>
        <p:spPr>
          <a:xfrm>
            <a:off x="8850630" y="1977390"/>
            <a:ext cx="2286000" cy="1322070"/>
          </a:xfrm>
          <a:prstGeom prst="rect">
            <a:avLst/>
          </a:prstGeom>
          <a:noFill/>
          <a:ln w="9525">
            <a:noFill/>
          </a:ln>
        </p:spPr>
        <p:txBody>
          <a:bodyPr anchor="t" anchorCtr="0">
            <a:spAutoFit/>
          </a:bodyPr>
          <a:p>
            <a:r>
              <a:rPr lang="zh-CN" altLang="en-US" sz="2000" dirty="0">
                <a:solidFill>
                  <a:srgbClr val="000066"/>
                </a:solidFill>
                <a:latin typeface="楷体_GB2312" pitchFamily="1" charset="-122"/>
                <a:ea typeface="楷体_GB2312" pitchFamily="1" charset="-122"/>
              </a:rPr>
              <a:t>液压传动最初工作介质为水</a:t>
            </a:r>
            <a:r>
              <a:rPr lang="en-US" altLang="zh-CN" sz="2000">
                <a:solidFill>
                  <a:srgbClr val="000066"/>
                </a:solidFill>
                <a:latin typeface="楷体_GB2312" pitchFamily="1" charset="-122"/>
                <a:ea typeface="楷体_GB2312" pitchFamily="1" charset="-122"/>
              </a:rPr>
              <a:t>,1905</a:t>
            </a:r>
            <a:r>
              <a:rPr lang="zh-CN" altLang="en-US" sz="2000" dirty="0">
                <a:solidFill>
                  <a:srgbClr val="000066"/>
                </a:solidFill>
                <a:latin typeface="楷体_GB2312" pitchFamily="1" charset="-122"/>
                <a:ea typeface="楷体_GB2312" pitchFamily="1" charset="-122"/>
              </a:rPr>
              <a:t>年美国人詹涅首先用矿物油代替水</a:t>
            </a:r>
            <a:endParaRPr lang="zh-CN" altLang="en-US" sz="2000" dirty="0">
              <a:solidFill>
                <a:srgbClr val="000066"/>
              </a:solidFill>
              <a:latin typeface="楷体_GB2312" pitchFamily="1" charset="-122"/>
              <a:ea typeface="楷体_GB2312" pitchFamily="1" charset="-122"/>
            </a:endParaRPr>
          </a:p>
        </p:txBody>
      </p:sp>
      <p:sp>
        <p:nvSpPr>
          <p:cNvPr id="200717" name="AutoShape 13"/>
          <p:cNvSpPr/>
          <p:nvPr>
            <p:custDataLst>
              <p:tags r:id="rId13"/>
            </p:custDataLst>
          </p:nvPr>
        </p:nvSpPr>
        <p:spPr>
          <a:xfrm>
            <a:off x="2438400" y="2581275"/>
            <a:ext cx="2743200" cy="2057400"/>
          </a:xfrm>
          <a:prstGeom prst="roundRect">
            <a:avLst>
              <a:gd name="adj" fmla="val 4639"/>
            </a:avLst>
          </a:prstGeom>
          <a:gradFill rotWithShape="1">
            <a:gsLst>
              <a:gs pos="0">
                <a:srgbClr val="FDFDFD"/>
              </a:gs>
              <a:gs pos="100000">
                <a:srgbClr val="D7D7D7"/>
              </a:gs>
            </a:gsLst>
            <a:lin ang="5400000" scaled="1"/>
            <a:tileRect/>
          </a:gradFill>
          <a:ln w="25400" cap="flat" cmpd="sng">
            <a:solidFill>
              <a:srgbClr val="339966"/>
            </a:solidFill>
            <a:prstDash val="solid"/>
            <a:round/>
            <a:headEnd type="none" w="med" len="med"/>
            <a:tailEnd type="none" w="med" len="med"/>
          </a:ln>
          <a:effectLst>
            <a:outerShdw dist="53882" dir="2699999" algn="ctr" rotWithShape="0">
              <a:srgbClr val="292929">
                <a:alpha val="50000"/>
              </a:srgbClr>
            </a:outerShdw>
          </a:effectLst>
        </p:spPr>
        <p:txBody>
          <a:bodyPr wrap="none" anchor="ctr" anchorCtr="0"/>
          <a:p>
            <a:pPr>
              <a:spcBef>
                <a:spcPct val="0"/>
              </a:spcBef>
            </a:pPr>
            <a:endParaRPr lang="zh-CN" altLang="en-US" sz="1800" b="0" dirty="0">
              <a:solidFill>
                <a:srgbClr val="000000"/>
              </a:solidFill>
              <a:latin typeface="Arial" panose="020B0604020202020204" pitchFamily="34" charset="0"/>
              <a:ea typeface="宋体" panose="02010600030101010101" pitchFamily="2" charset="-122"/>
            </a:endParaRPr>
          </a:p>
        </p:txBody>
      </p:sp>
      <p:sp>
        <p:nvSpPr>
          <p:cNvPr id="200718" name="矩形 200717"/>
          <p:cNvSpPr/>
          <p:nvPr>
            <p:custDataLst>
              <p:tags r:id="rId14"/>
            </p:custDataLst>
          </p:nvPr>
        </p:nvSpPr>
        <p:spPr>
          <a:xfrm>
            <a:off x="2971800" y="2809875"/>
            <a:ext cx="1676400" cy="1198880"/>
          </a:xfrm>
          <a:prstGeom prst="rect">
            <a:avLst/>
          </a:prstGeom>
          <a:noFill/>
          <a:ln w="9525">
            <a:noFill/>
          </a:ln>
        </p:spPr>
        <p:txBody>
          <a:bodyPr anchor="t" anchorCtr="0">
            <a:spAutoFit/>
          </a:bodyPr>
          <a:p>
            <a:r>
              <a:rPr lang="zh-CN" altLang="en-US" sz="2400" dirty="0">
                <a:solidFill>
                  <a:schemeClr val="tx1"/>
                </a:solidFill>
                <a:latin typeface="Arial" panose="020B0604020202020204" pitchFamily="34" charset="0"/>
                <a:ea typeface="楷体_GB2312" pitchFamily="1" charset="-122"/>
              </a:rPr>
              <a:t>易泄漏</a:t>
            </a:r>
            <a:endParaRPr lang="zh-CN" altLang="en-US" sz="2400" dirty="0">
              <a:solidFill>
                <a:schemeClr val="tx1"/>
              </a:solidFill>
              <a:latin typeface="Arial" panose="020B0604020202020204" pitchFamily="34" charset="0"/>
              <a:ea typeface="楷体_GB2312" pitchFamily="1" charset="-122"/>
            </a:endParaRPr>
          </a:p>
          <a:p>
            <a:r>
              <a:rPr lang="zh-CN" altLang="en-US" sz="2400" dirty="0">
                <a:solidFill>
                  <a:schemeClr val="tx1"/>
                </a:solidFill>
                <a:latin typeface="Arial" panose="020B0604020202020204" pitchFamily="34" charset="0"/>
                <a:ea typeface="楷体_GB2312" pitchFamily="1" charset="-122"/>
              </a:rPr>
              <a:t>影响效率</a:t>
            </a:r>
            <a:endParaRPr lang="zh-CN" altLang="en-US" sz="2400" dirty="0">
              <a:solidFill>
                <a:schemeClr val="tx1"/>
              </a:solidFill>
              <a:latin typeface="Arial" panose="020B0604020202020204" pitchFamily="34" charset="0"/>
              <a:ea typeface="楷体_GB2312" pitchFamily="1" charset="-122"/>
            </a:endParaRPr>
          </a:p>
          <a:p>
            <a:r>
              <a:rPr lang="zh-CN" altLang="en-US" sz="2400" dirty="0">
                <a:solidFill>
                  <a:schemeClr val="tx1"/>
                </a:solidFill>
                <a:latin typeface="Arial" panose="020B0604020202020204" pitchFamily="34" charset="0"/>
                <a:ea typeface="楷体_GB2312" pitchFamily="1" charset="-122"/>
              </a:rPr>
              <a:t>易生锈</a:t>
            </a:r>
            <a:endParaRPr lang="zh-CN" altLang="en-US" sz="2400" dirty="0">
              <a:solidFill>
                <a:schemeClr val="tx1"/>
              </a:solidFill>
              <a:latin typeface="Arial" panose="020B0604020202020204" pitchFamily="34" charset="0"/>
              <a:ea typeface="楷体_GB2312" pitchFamily="1" charset="-122"/>
            </a:endParaRPr>
          </a:p>
        </p:txBody>
      </p:sp>
      <p:sp>
        <p:nvSpPr>
          <p:cNvPr id="200719" name="AutoShape 14"/>
          <p:cNvSpPr/>
          <p:nvPr>
            <p:custDataLst>
              <p:tags r:id="rId15"/>
            </p:custDataLst>
          </p:nvPr>
        </p:nvSpPr>
        <p:spPr>
          <a:xfrm>
            <a:off x="2586038" y="1971675"/>
            <a:ext cx="2438400" cy="733425"/>
          </a:xfrm>
          <a:prstGeom prst="roundRect">
            <a:avLst>
              <a:gd name="adj" fmla="val 16667"/>
            </a:avLst>
          </a:prstGeom>
          <a:solidFill>
            <a:srgbClr val="CCECFF"/>
          </a:solidFill>
          <a:ln w="38100" cap="flat" cmpd="sng">
            <a:solidFill>
              <a:srgbClr val="FFFFFF">
                <a:alpha val="70195"/>
              </a:srgbClr>
            </a:solidFill>
            <a:prstDash val="solid"/>
            <a:round/>
            <a:headEnd type="none" w="med" len="med"/>
            <a:tailEnd type="none" w="med" len="med"/>
          </a:ln>
        </p:spPr>
        <p:txBody>
          <a:bodyPr wrap="none" anchor="ctr" anchorCtr="0"/>
          <a:p>
            <a:pPr>
              <a:spcBef>
                <a:spcPct val="0"/>
              </a:spcBef>
            </a:pPr>
            <a:endParaRPr lang="zh-CN" altLang="en-US" sz="1800" b="0" dirty="0">
              <a:solidFill>
                <a:srgbClr val="000000"/>
              </a:solidFill>
              <a:latin typeface="Arial" panose="020B0604020202020204" pitchFamily="34" charset="0"/>
              <a:ea typeface="宋体" panose="02010600030101010101" pitchFamily="2" charset="-122"/>
            </a:endParaRPr>
          </a:p>
        </p:txBody>
      </p:sp>
      <p:sp>
        <p:nvSpPr>
          <p:cNvPr id="200720" name="AutoShape 15"/>
          <p:cNvSpPr/>
          <p:nvPr>
            <p:custDataLst>
              <p:tags r:id="rId16"/>
            </p:custDataLst>
          </p:nvPr>
        </p:nvSpPr>
        <p:spPr>
          <a:xfrm>
            <a:off x="2652713" y="1990725"/>
            <a:ext cx="2351087" cy="273050"/>
          </a:xfrm>
          <a:prstGeom prst="roundRect">
            <a:avLst>
              <a:gd name="adj" fmla="val 28356"/>
            </a:avLst>
          </a:prstGeom>
          <a:gradFill rotWithShape="1">
            <a:gsLst>
              <a:gs pos="0">
                <a:srgbClr val="EFF9FF"/>
              </a:gs>
              <a:gs pos="100000">
                <a:srgbClr val="CDEEFF">
                  <a:alpha val="70000"/>
                </a:srgbClr>
              </a:gs>
            </a:gsLst>
            <a:lin ang="5400000" scaled="1"/>
            <a:tileRect/>
          </a:gradFill>
          <a:ln w="9525">
            <a:noFill/>
          </a:ln>
        </p:spPr>
        <p:txBody>
          <a:bodyPr wrap="none" anchor="ctr" anchorCtr="0"/>
          <a:p>
            <a:pPr>
              <a:spcBef>
                <a:spcPct val="0"/>
              </a:spcBef>
            </a:pPr>
            <a:endParaRPr lang="zh-CN" altLang="en-US" sz="1800" b="0" dirty="0">
              <a:solidFill>
                <a:srgbClr val="000000"/>
              </a:solidFill>
              <a:latin typeface="Arial" panose="020B0604020202020204" pitchFamily="34" charset="0"/>
              <a:ea typeface="宋体" panose="02010600030101010101" pitchFamily="2" charset="-122"/>
            </a:endParaRPr>
          </a:p>
        </p:txBody>
      </p:sp>
      <p:sp>
        <p:nvSpPr>
          <p:cNvPr id="200721" name="矩形 200720"/>
          <p:cNvSpPr>
            <a:spLocks noRot="1"/>
          </p:cNvSpPr>
          <p:nvPr>
            <p:custDataLst>
              <p:tags r:id="rId17"/>
            </p:custDataLst>
          </p:nvPr>
        </p:nvSpPr>
        <p:spPr>
          <a:xfrm>
            <a:off x="2662238" y="2095500"/>
            <a:ext cx="2519362" cy="609600"/>
          </a:xfrm>
          <a:prstGeom prst="rect">
            <a:avLst/>
          </a:prstGeom>
          <a:noFill/>
          <a:ln w="9525">
            <a:noFill/>
          </a:ln>
        </p:spPr>
        <p:txBody>
          <a:bodyPr anchor="t" anchorCtr="0"/>
          <a:p>
            <a:pPr marL="342900" indent="-342900" algn="ctr">
              <a:spcBef>
                <a:spcPct val="20000"/>
              </a:spcBef>
            </a:pPr>
            <a:r>
              <a:rPr lang="zh-CN" altLang="en-US" sz="2800" dirty="0">
                <a:solidFill>
                  <a:schemeClr val="tx2"/>
                </a:solidFill>
                <a:latin typeface="Times New Roman" panose="02020603050405020304" pitchFamily="18" charset="0"/>
                <a:ea typeface="楷体_GB2312" pitchFamily="1" charset="-122"/>
              </a:rPr>
              <a:t>水的缺点</a:t>
            </a:r>
            <a:endParaRPr lang="zh-CN" altLang="en-US" sz="2800" dirty="0">
              <a:solidFill>
                <a:schemeClr val="tx2"/>
              </a:solidFill>
              <a:latin typeface="Times New Roman" panose="02020603050405020304" pitchFamily="18" charset="0"/>
              <a:ea typeface="楷体_GB2312"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0715"/>
                                        </p:tgtEl>
                                        <p:attrNameLst>
                                          <p:attrName>style.visibility</p:attrName>
                                        </p:attrNameLst>
                                      </p:cBhvr>
                                      <p:to>
                                        <p:strVal val="visible"/>
                                      </p:to>
                                    </p:set>
                                    <p:animEffect transition="in" filter="blinds(horizontal)">
                                      <p:cBhvr>
                                        <p:cTn id="7" dur="500"/>
                                        <p:tgtEl>
                                          <p:spTgt spid="200715"/>
                                        </p:tgtEl>
                                      </p:cBhvr>
                                    </p:animEffect>
                                  </p:childTnLst>
                                </p:cTn>
                              </p:par>
                              <p:par>
                                <p:cTn id="8" presetID="3" presetClass="entr" presetSubtype="10" fill="hold" nodeType="withEffect">
                                  <p:stCondLst>
                                    <p:cond delay="0"/>
                                  </p:stCondLst>
                                  <p:childTnLst>
                                    <p:set>
                                      <p:cBhvr>
                                        <p:cTn id="9" dur="1" fill="hold">
                                          <p:stCondLst>
                                            <p:cond delay="0"/>
                                          </p:stCondLst>
                                        </p:cTn>
                                        <p:tgtEl>
                                          <p:spTgt spid="200709"/>
                                        </p:tgtEl>
                                        <p:attrNameLst>
                                          <p:attrName>style.visibility</p:attrName>
                                        </p:attrNameLst>
                                      </p:cBhvr>
                                      <p:to>
                                        <p:strVal val="visible"/>
                                      </p:to>
                                    </p:set>
                                    <p:animEffect transition="in" filter="blinds(horizontal)">
                                      <p:cBhvr>
                                        <p:cTn id="10" dur="500"/>
                                        <p:tgtEl>
                                          <p:spTgt spid="200709"/>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200717"/>
                                        </p:tgtEl>
                                        <p:attrNameLst>
                                          <p:attrName>style.visibility</p:attrName>
                                        </p:attrNameLst>
                                      </p:cBhvr>
                                      <p:to>
                                        <p:strVal val="visible"/>
                                      </p:to>
                                    </p:set>
                                    <p:animEffect transition="in" filter="box(in)">
                                      <p:cBhvr>
                                        <p:cTn id="15" dur="500"/>
                                        <p:tgtEl>
                                          <p:spTgt spid="200717"/>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200718"/>
                                        </p:tgtEl>
                                        <p:attrNameLst>
                                          <p:attrName>style.visibility</p:attrName>
                                        </p:attrNameLst>
                                      </p:cBhvr>
                                      <p:to>
                                        <p:strVal val="visible"/>
                                      </p:to>
                                    </p:set>
                                    <p:animEffect transition="in" filter="box(in)">
                                      <p:cBhvr>
                                        <p:cTn id="18" dur="500"/>
                                        <p:tgtEl>
                                          <p:spTgt spid="200718"/>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200719"/>
                                        </p:tgtEl>
                                        <p:attrNameLst>
                                          <p:attrName>style.visibility</p:attrName>
                                        </p:attrNameLst>
                                      </p:cBhvr>
                                      <p:to>
                                        <p:strVal val="visible"/>
                                      </p:to>
                                    </p:set>
                                    <p:animEffect transition="in" filter="box(in)">
                                      <p:cBhvr>
                                        <p:cTn id="21" dur="500"/>
                                        <p:tgtEl>
                                          <p:spTgt spid="200719"/>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200720"/>
                                        </p:tgtEl>
                                        <p:attrNameLst>
                                          <p:attrName>style.visibility</p:attrName>
                                        </p:attrNameLst>
                                      </p:cBhvr>
                                      <p:to>
                                        <p:strVal val="visible"/>
                                      </p:to>
                                    </p:set>
                                    <p:animEffect transition="in" filter="box(in)">
                                      <p:cBhvr>
                                        <p:cTn id="24" dur="500"/>
                                        <p:tgtEl>
                                          <p:spTgt spid="200720"/>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200721"/>
                                        </p:tgtEl>
                                        <p:attrNameLst>
                                          <p:attrName>style.visibility</p:attrName>
                                        </p:attrNameLst>
                                      </p:cBhvr>
                                      <p:to>
                                        <p:strVal val="visible"/>
                                      </p:to>
                                    </p:set>
                                    <p:animEffect transition="in" filter="box(in)">
                                      <p:cBhvr>
                                        <p:cTn id="27" dur="500"/>
                                        <p:tgtEl>
                                          <p:spTgt spid="200721"/>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200706"/>
                                        </p:tgtEl>
                                        <p:attrNameLst>
                                          <p:attrName>style.visibility</p:attrName>
                                        </p:attrNameLst>
                                      </p:cBhvr>
                                      <p:to>
                                        <p:strVal val="visible"/>
                                      </p:to>
                                    </p:set>
                                    <p:animEffect transition="in" filter="strips(downLeft)">
                                      <p:cBhvr>
                                        <p:cTn id="32" dur="500"/>
                                        <p:tgtEl>
                                          <p:spTgt spid="200706"/>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200707"/>
                                        </p:tgtEl>
                                        <p:attrNameLst>
                                          <p:attrName>style.visibility</p:attrName>
                                        </p:attrNameLst>
                                      </p:cBhvr>
                                      <p:to>
                                        <p:strVal val="visible"/>
                                      </p:to>
                                    </p:set>
                                    <p:animEffect transition="in" filter="strips(downLeft)">
                                      <p:cBhvr>
                                        <p:cTn id="35" dur="500"/>
                                        <p:tgtEl>
                                          <p:spTgt spid="200707"/>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200708"/>
                                        </p:tgtEl>
                                        <p:attrNameLst>
                                          <p:attrName>style.visibility</p:attrName>
                                        </p:attrNameLst>
                                      </p:cBhvr>
                                      <p:to>
                                        <p:strVal val="visible"/>
                                      </p:to>
                                    </p:set>
                                    <p:animEffect transition="in" filter="strips(downLeft)">
                                      <p:cBhvr>
                                        <p:cTn id="38" dur="500"/>
                                        <p:tgtEl>
                                          <p:spTgt spid="200708"/>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200711">
                                            <p:txEl>
                                              <p:charRg st="0" end="7"/>
                                            </p:txEl>
                                          </p:spTgt>
                                        </p:tgtEl>
                                        <p:attrNameLst>
                                          <p:attrName>style.visibility</p:attrName>
                                        </p:attrNameLst>
                                      </p:cBhvr>
                                      <p:to>
                                        <p:strVal val="visible"/>
                                      </p:to>
                                    </p:set>
                                    <p:animEffect transition="in" filter="strips(downLeft)">
                                      <p:cBhvr>
                                        <p:cTn id="41" dur="500"/>
                                        <p:tgtEl>
                                          <p:spTgt spid="200711">
                                            <p:txEl>
                                              <p:charRg st="0" end="7"/>
                                            </p:txEl>
                                          </p:spTgt>
                                        </p:tgtEl>
                                      </p:cBhvr>
                                    </p:animEffect>
                                  </p:childTnLst>
                                </p:cTn>
                              </p:par>
                              <p:par>
                                <p:cTn id="42" presetID="18" presetClass="entr" presetSubtype="12" fill="hold" grpId="0" nodeType="withEffect">
                                  <p:stCondLst>
                                    <p:cond delay="0"/>
                                  </p:stCondLst>
                                  <p:childTnLst>
                                    <p:set>
                                      <p:cBhvr>
                                        <p:cTn id="43" dur="1" fill="hold">
                                          <p:stCondLst>
                                            <p:cond delay="0"/>
                                          </p:stCondLst>
                                        </p:cTn>
                                        <p:tgtEl>
                                          <p:spTgt spid="200713"/>
                                        </p:tgtEl>
                                        <p:attrNameLst>
                                          <p:attrName>style.visibility</p:attrName>
                                        </p:attrNameLst>
                                      </p:cBhvr>
                                      <p:to>
                                        <p:strVal val="visible"/>
                                      </p:to>
                                    </p:set>
                                    <p:animEffect transition="in" filter="strips(downLeft)">
                                      <p:cBhvr>
                                        <p:cTn id="44" dur="500"/>
                                        <p:tgtEl>
                                          <p:spTgt spid="200713"/>
                                        </p:tgtEl>
                                      </p:cBhvr>
                                    </p:animEffect>
                                  </p:childTnLst>
                                </p:cTn>
                              </p:par>
                              <p:par>
                                <p:cTn id="45" presetID="18" presetClass="entr" presetSubtype="12" fill="hold" nodeType="withEffect">
                                  <p:stCondLst>
                                    <p:cond delay="0"/>
                                  </p:stCondLst>
                                  <p:childTnLst>
                                    <p:set>
                                      <p:cBhvr>
                                        <p:cTn id="46" dur="1" fill="hold">
                                          <p:stCondLst>
                                            <p:cond delay="0"/>
                                          </p:stCondLst>
                                        </p:cTn>
                                        <p:tgtEl>
                                          <p:spTgt spid="200712"/>
                                        </p:tgtEl>
                                        <p:attrNameLst>
                                          <p:attrName>style.visibility</p:attrName>
                                        </p:attrNameLst>
                                      </p:cBhvr>
                                      <p:to>
                                        <p:strVal val="visible"/>
                                      </p:to>
                                    </p:set>
                                    <p:animEffect transition="in" filter="strips(downLeft)">
                                      <p:cBhvr>
                                        <p:cTn id="47" dur="500"/>
                                        <p:tgtEl>
                                          <p:spTgt spid="200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bldLvl="0" animBg="1"/>
      <p:bldP spid="200707" grpId="0" bldLvl="0" animBg="1"/>
      <p:bldP spid="200708" grpId="0" bldLvl="0" animBg="1"/>
      <p:bldP spid="200711" grpId="0" build="p"/>
      <p:bldP spid="200713" grpId="0"/>
      <p:bldP spid="200715" grpId="0"/>
      <p:bldP spid="200717" grpId="0" bldLvl="0" animBg="1"/>
      <p:bldP spid="200718" grpId="0"/>
      <p:bldP spid="200719" grpId="0" bldLvl="0" animBg="1"/>
      <p:bldP spid="200720" grpId="0" bldLvl="0" animBg="1"/>
      <p:bldP spid="2007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AutoShape 8"/>
          <p:cNvSpPr/>
          <p:nvPr/>
        </p:nvSpPr>
        <p:spPr>
          <a:xfrm>
            <a:off x="5791200" y="1981200"/>
            <a:ext cx="4495800" cy="3048000"/>
          </a:xfrm>
          <a:prstGeom prst="roundRect">
            <a:avLst>
              <a:gd name="adj" fmla="val 16667"/>
            </a:avLst>
          </a:prstGeom>
          <a:solidFill>
            <a:srgbClr val="D5EAFF"/>
          </a:solidFill>
          <a:ln w="38100" cap="flat" cmpd="sng">
            <a:solidFill>
              <a:srgbClr val="99CCFF"/>
            </a:solidFill>
            <a:prstDash val="solid"/>
            <a:round/>
            <a:headEnd type="none" w="med" len="med"/>
            <a:tailEnd type="none" w="med" len="med"/>
          </a:ln>
          <a:effectLst>
            <a:outerShdw dist="107763" dir="2699999" algn="ctr" rotWithShape="0">
              <a:srgbClr val="808080">
                <a:alpha val="50000"/>
              </a:srgbClr>
            </a:outerShdw>
          </a:effectLst>
        </p:spPr>
        <p:txBody>
          <a:bodyPr wrap="none" anchor="ctr" anchorCtr="0"/>
          <a:p>
            <a:pPr>
              <a:spcBef>
                <a:spcPct val="0"/>
              </a:spcBef>
            </a:pPr>
            <a:endParaRPr lang="zh-CN" altLang="en-US" sz="1800" b="0" dirty="0">
              <a:solidFill>
                <a:srgbClr val="000000"/>
              </a:solidFill>
              <a:latin typeface="Arial" panose="020B0604020202020204" pitchFamily="34" charset="0"/>
              <a:ea typeface="宋体" panose="02010600030101010101" pitchFamily="2" charset="-122"/>
            </a:endParaRPr>
          </a:p>
        </p:txBody>
      </p:sp>
      <p:sp>
        <p:nvSpPr>
          <p:cNvPr id="10242" name="AutoShape 9"/>
          <p:cNvSpPr/>
          <p:nvPr/>
        </p:nvSpPr>
        <p:spPr>
          <a:xfrm>
            <a:off x="5867400" y="2057400"/>
            <a:ext cx="4343400" cy="685800"/>
          </a:xfrm>
          <a:prstGeom prst="roundRect">
            <a:avLst>
              <a:gd name="adj" fmla="val 50000"/>
            </a:avLst>
          </a:prstGeom>
          <a:gradFill rotWithShape="1">
            <a:gsLst>
              <a:gs pos="0">
                <a:srgbClr val="F6FAFF"/>
              </a:gs>
              <a:gs pos="100000">
                <a:srgbClr val="D5EAFF"/>
              </a:gs>
            </a:gsLst>
            <a:lin ang="5400000" scaled="1"/>
            <a:tileRect/>
          </a:gradFill>
          <a:ln w="9525">
            <a:noFill/>
          </a:ln>
        </p:spPr>
        <p:txBody>
          <a:bodyPr wrap="none" anchor="ctr" anchorCtr="0"/>
          <a:p>
            <a:pPr>
              <a:spcBef>
                <a:spcPct val="0"/>
              </a:spcBef>
            </a:pPr>
            <a:endParaRPr lang="zh-CN" altLang="en-US" sz="1800" b="0" dirty="0">
              <a:solidFill>
                <a:srgbClr val="000000"/>
              </a:solidFill>
              <a:latin typeface="Arial" panose="020B0604020202020204" pitchFamily="34" charset="0"/>
              <a:ea typeface="宋体" panose="02010600030101010101" pitchFamily="2" charset="-122"/>
            </a:endParaRPr>
          </a:p>
        </p:txBody>
      </p:sp>
      <p:sp>
        <p:nvSpPr>
          <p:cNvPr id="10243" name="标题 202755"/>
          <p:cNvSpPr>
            <a:spLocks noGrp="1"/>
          </p:cNvSpPr>
          <p:nvPr>
            <p:ph type="title" idx="4294967295"/>
          </p:nvPr>
        </p:nvSpPr>
        <p:spPr>
          <a:xfrm>
            <a:off x="2287270" y="1628775"/>
            <a:ext cx="1828800" cy="977900"/>
          </a:xfrm>
        </p:spPr>
        <p:txBody>
          <a:bodyPr anchor="ctr" anchorCtr="0"/>
          <a:p>
            <a:pPr algn="l"/>
            <a:r>
              <a:rPr lang="en-US" altLang="zh-CN" sz="2800">
                <a:solidFill>
                  <a:schemeClr val="accent2"/>
                </a:solidFill>
              </a:rPr>
              <a:t>1.</a:t>
            </a:r>
            <a:r>
              <a:rPr lang="zh-CN" altLang="en-US" sz="2800" dirty="0">
                <a:solidFill>
                  <a:schemeClr val="accent2"/>
                </a:solidFill>
              </a:rPr>
              <a:t>密度</a:t>
            </a:r>
            <a:endParaRPr lang="zh-CN" altLang="en-US" sz="2800" dirty="0">
              <a:solidFill>
                <a:schemeClr val="accent2"/>
              </a:solidFill>
            </a:endParaRPr>
          </a:p>
        </p:txBody>
      </p:sp>
      <p:graphicFrame>
        <p:nvGraphicFramePr>
          <p:cNvPr id="10244" name="内容占位符 202756"/>
          <p:cNvGraphicFramePr>
            <a:graphicFrameLocks noGrp="1"/>
          </p:cNvGraphicFramePr>
          <p:nvPr>
            <p:ph sz="quarter" idx="4294967295"/>
          </p:nvPr>
        </p:nvGraphicFramePr>
        <p:xfrm>
          <a:off x="2517775" y="2438400"/>
          <a:ext cx="1444625" cy="1389380"/>
        </p:xfrm>
        <a:graphic>
          <a:graphicData uri="http://schemas.openxmlformats.org/presentationml/2006/ole">
            <mc:AlternateContent xmlns:mc="http://schemas.openxmlformats.org/markup-compatibility/2006">
              <mc:Choice xmlns:v="urn:schemas-microsoft-com:vml" Requires="v">
                <p:oleObj spid="_x0000_s3077" name="" r:id="rId1" imgW="419100" imgH="393700" progId="Equation.3">
                  <p:embed/>
                </p:oleObj>
              </mc:Choice>
              <mc:Fallback>
                <p:oleObj name="" r:id="rId1" imgW="419100" imgH="393700" progId="Equation.3">
                  <p:embed/>
                  <p:pic>
                    <p:nvPicPr>
                      <p:cNvPr id="0" name="图片 3076"/>
                      <p:cNvPicPr/>
                      <p:nvPr/>
                    </p:nvPicPr>
                    <p:blipFill>
                      <a:blip r:embed="rId2"/>
                      <a:stretch>
                        <a:fillRect/>
                      </a:stretch>
                    </p:blipFill>
                    <p:spPr>
                      <a:xfrm>
                        <a:off x="2517775" y="2438400"/>
                        <a:ext cx="1444625" cy="1389380"/>
                      </a:xfrm>
                      <a:prstGeom prst="rect">
                        <a:avLst/>
                      </a:prstGeom>
                      <a:noFill/>
                      <a:ln w="38100">
                        <a:miter/>
                      </a:ln>
                    </p:spPr>
                  </p:pic>
                </p:oleObj>
              </mc:Fallback>
            </mc:AlternateContent>
          </a:graphicData>
        </a:graphic>
      </p:graphicFrame>
      <p:graphicFrame>
        <p:nvGraphicFramePr>
          <p:cNvPr id="10245" name="对象 202757"/>
          <p:cNvGraphicFramePr/>
          <p:nvPr/>
        </p:nvGraphicFramePr>
        <p:xfrm>
          <a:off x="6235700" y="3321050"/>
          <a:ext cx="114300" cy="215900"/>
        </p:xfrm>
        <a:graphic>
          <a:graphicData uri="http://schemas.openxmlformats.org/presentationml/2006/ole">
            <mc:AlternateContent xmlns:mc="http://schemas.openxmlformats.org/markup-compatibility/2006">
              <mc:Choice xmlns:v="urn:schemas-microsoft-com:vml" Requires="v">
                <p:oleObj spid="_x0000_s3078" name="" r:id="rId3" imgW="114300" imgH="215265" progId="Equation.3">
                  <p:embed/>
                </p:oleObj>
              </mc:Choice>
              <mc:Fallback>
                <p:oleObj name="" r:id="rId3" imgW="114300" imgH="215265" progId="Equation.3">
                  <p:embed/>
                  <p:pic>
                    <p:nvPicPr>
                      <p:cNvPr id="0" name="图片 3077"/>
                      <p:cNvPicPr/>
                      <p:nvPr/>
                    </p:nvPicPr>
                    <p:blipFill>
                      <a:blip r:embed="rId4"/>
                      <a:stretch>
                        <a:fillRect/>
                      </a:stretch>
                    </p:blipFill>
                    <p:spPr>
                      <a:xfrm>
                        <a:off x="6235700" y="3321050"/>
                        <a:ext cx="114300" cy="215900"/>
                      </a:xfrm>
                      <a:prstGeom prst="rect">
                        <a:avLst/>
                      </a:prstGeom>
                      <a:noFill/>
                      <a:ln w="38100">
                        <a:noFill/>
                        <a:miter/>
                      </a:ln>
                    </p:spPr>
                  </p:pic>
                </p:oleObj>
              </mc:Fallback>
            </mc:AlternateContent>
          </a:graphicData>
        </a:graphic>
      </p:graphicFrame>
      <p:graphicFrame>
        <p:nvGraphicFramePr>
          <p:cNvPr id="10246" name="对象 202758"/>
          <p:cNvGraphicFramePr/>
          <p:nvPr/>
        </p:nvGraphicFramePr>
        <p:xfrm>
          <a:off x="6235700" y="3321050"/>
          <a:ext cx="114300" cy="215900"/>
        </p:xfrm>
        <a:graphic>
          <a:graphicData uri="http://schemas.openxmlformats.org/presentationml/2006/ole">
            <mc:AlternateContent xmlns:mc="http://schemas.openxmlformats.org/markup-compatibility/2006">
              <mc:Choice xmlns:v="urn:schemas-microsoft-com:vml" Requires="v">
                <p:oleObj spid="_x0000_s3079" name="" r:id="rId5" imgW="114300" imgH="215265" progId="Equation.3">
                  <p:embed/>
                </p:oleObj>
              </mc:Choice>
              <mc:Fallback>
                <p:oleObj name="" r:id="rId5" imgW="114300" imgH="215265" progId="Equation.3">
                  <p:embed/>
                  <p:pic>
                    <p:nvPicPr>
                      <p:cNvPr id="0" name="图片 3078"/>
                      <p:cNvPicPr/>
                      <p:nvPr/>
                    </p:nvPicPr>
                    <p:blipFill>
                      <a:blip r:embed="rId4"/>
                      <a:stretch>
                        <a:fillRect/>
                      </a:stretch>
                    </p:blipFill>
                    <p:spPr>
                      <a:xfrm>
                        <a:off x="6235700" y="3321050"/>
                        <a:ext cx="114300" cy="215900"/>
                      </a:xfrm>
                      <a:prstGeom prst="rect">
                        <a:avLst/>
                      </a:prstGeom>
                      <a:noFill/>
                      <a:ln w="38100">
                        <a:noFill/>
                        <a:miter/>
                      </a:ln>
                    </p:spPr>
                  </p:pic>
                </p:oleObj>
              </mc:Fallback>
            </mc:AlternateContent>
          </a:graphicData>
        </a:graphic>
      </p:graphicFrame>
      <p:sp>
        <p:nvSpPr>
          <p:cNvPr id="10247" name="矩形 202760"/>
          <p:cNvSpPr/>
          <p:nvPr/>
        </p:nvSpPr>
        <p:spPr>
          <a:xfrm>
            <a:off x="6019800" y="1814195"/>
            <a:ext cx="4419600" cy="2953385"/>
          </a:xfrm>
          <a:prstGeom prst="rect">
            <a:avLst/>
          </a:prstGeom>
          <a:noFill/>
          <a:ln w="9525">
            <a:noFill/>
          </a:ln>
        </p:spPr>
        <p:txBody>
          <a:bodyPr anchor="ctr" anchorCtr="0">
            <a:spAutoFit/>
          </a:bodyPr>
          <a:p>
            <a:pPr>
              <a:lnSpc>
                <a:spcPct val="150000"/>
              </a:lnSpc>
              <a:spcBef>
                <a:spcPct val="0"/>
              </a:spcBef>
            </a:pPr>
            <a:r>
              <a:rPr lang="zh-CN" altLang="en-US" sz="2800" dirty="0">
                <a:solidFill>
                  <a:srgbClr val="0000D0"/>
                </a:solidFill>
                <a:latin typeface="Arial" panose="020B0604020202020204" pitchFamily="34" charset="0"/>
                <a:ea typeface="楷体_GB2312" pitchFamily="1" charset="-122"/>
              </a:rPr>
              <a:t>影响因素</a:t>
            </a:r>
            <a:endParaRPr lang="zh-CN" altLang="en-US" sz="2800" dirty="0">
              <a:solidFill>
                <a:srgbClr val="0000D0"/>
              </a:solidFill>
              <a:latin typeface="Arial" panose="020B0604020202020204" pitchFamily="34" charset="0"/>
              <a:ea typeface="楷体_GB2312" pitchFamily="1" charset="-122"/>
            </a:endParaRPr>
          </a:p>
          <a:p>
            <a:pPr>
              <a:lnSpc>
                <a:spcPct val="150000"/>
              </a:lnSpc>
              <a:spcBef>
                <a:spcPct val="0"/>
              </a:spcBef>
            </a:pPr>
            <a:r>
              <a:rPr lang="zh-CN" altLang="en-US" sz="2400" dirty="0">
                <a:solidFill>
                  <a:schemeClr val="tx1"/>
                </a:solidFill>
                <a:latin typeface="Arial" panose="020B0604020202020204" pitchFamily="34" charset="0"/>
                <a:ea typeface="楷体_GB2312" pitchFamily="1" charset="-122"/>
              </a:rPr>
              <a:t>温度升高，密度减小；</a:t>
            </a:r>
            <a:endParaRPr lang="zh-CN" altLang="en-US" sz="2400" dirty="0">
              <a:solidFill>
                <a:schemeClr val="tx1"/>
              </a:solidFill>
              <a:latin typeface="Arial" panose="020B0604020202020204" pitchFamily="34" charset="0"/>
              <a:ea typeface="楷体_GB2312" pitchFamily="1" charset="-122"/>
            </a:endParaRPr>
          </a:p>
          <a:p>
            <a:pPr>
              <a:lnSpc>
                <a:spcPct val="150000"/>
              </a:lnSpc>
              <a:spcBef>
                <a:spcPct val="0"/>
              </a:spcBef>
            </a:pPr>
            <a:r>
              <a:rPr lang="zh-CN" altLang="en-US" sz="2400" dirty="0">
                <a:solidFill>
                  <a:schemeClr val="tx1"/>
                </a:solidFill>
                <a:latin typeface="楷体_GB2312" pitchFamily="1" charset="-122"/>
                <a:ea typeface="楷体_GB2312" pitchFamily="1" charset="-122"/>
              </a:rPr>
              <a:t>压力升高，密度增大</a:t>
            </a:r>
            <a:r>
              <a:rPr lang="zh-CN" altLang="en-US" sz="2400" dirty="0">
                <a:latin typeface="楷体_GB2312" pitchFamily="1" charset="-122"/>
                <a:ea typeface="楷体_GB2312" pitchFamily="1" charset="-122"/>
              </a:rPr>
              <a:t> </a:t>
            </a:r>
            <a:r>
              <a:rPr lang="zh-CN" altLang="en-US" sz="2400" dirty="0">
                <a:solidFill>
                  <a:schemeClr val="tx1"/>
                </a:solidFill>
                <a:latin typeface="楷体_GB2312" pitchFamily="1" charset="-122"/>
                <a:ea typeface="楷体_GB2312" pitchFamily="1" charset="-122"/>
              </a:rPr>
              <a:t>。</a:t>
            </a:r>
            <a:endParaRPr lang="zh-CN" altLang="en-US" sz="2400" dirty="0">
              <a:solidFill>
                <a:schemeClr val="tx1"/>
              </a:solidFill>
              <a:latin typeface="楷体_GB2312" pitchFamily="1" charset="-122"/>
              <a:ea typeface="楷体_GB2312" pitchFamily="1" charset="-122"/>
            </a:endParaRPr>
          </a:p>
          <a:p>
            <a:pPr>
              <a:lnSpc>
                <a:spcPct val="150000"/>
              </a:lnSpc>
              <a:spcBef>
                <a:spcPct val="0"/>
              </a:spcBef>
            </a:pPr>
            <a:r>
              <a:rPr lang="zh-CN" altLang="en-US" sz="2400" dirty="0">
                <a:solidFill>
                  <a:schemeClr val="tx1"/>
                </a:solidFill>
                <a:latin typeface="楷体_GB2312" pitchFamily="1" charset="-122"/>
                <a:ea typeface="楷体_GB2312" pitchFamily="1" charset="-122"/>
              </a:rPr>
              <a:t>但温度压力对密度影响不大</a:t>
            </a:r>
            <a:endParaRPr lang="zh-CN" altLang="en-US" sz="2400" dirty="0">
              <a:solidFill>
                <a:schemeClr val="tx1"/>
              </a:solidFill>
              <a:latin typeface="楷体_GB2312" pitchFamily="1" charset="-122"/>
              <a:ea typeface="楷体_GB2312" pitchFamily="1" charset="-122"/>
            </a:endParaRPr>
          </a:p>
          <a:p>
            <a:pPr>
              <a:lnSpc>
                <a:spcPct val="150000"/>
              </a:lnSpc>
              <a:spcBef>
                <a:spcPct val="0"/>
              </a:spcBef>
            </a:pPr>
            <a:r>
              <a:rPr lang="zh-CN" altLang="en-US" sz="2400" dirty="0">
                <a:solidFill>
                  <a:schemeClr val="tx1"/>
                </a:solidFill>
                <a:latin typeface="楷体_GB2312" pitchFamily="1" charset="-122"/>
                <a:ea typeface="楷体_GB2312" pitchFamily="1" charset="-122"/>
              </a:rPr>
              <a:t>常用液压油密度</a:t>
            </a:r>
            <a:r>
              <a:rPr lang="en-US" altLang="zh-CN" sz="2400">
                <a:solidFill>
                  <a:schemeClr val="tx1"/>
                </a:solidFill>
                <a:latin typeface="楷体_GB2312" pitchFamily="1" charset="-122"/>
                <a:ea typeface="楷体_GB2312" pitchFamily="1" charset="-122"/>
              </a:rPr>
              <a:t>ρ=900kg/m</a:t>
            </a:r>
            <a:r>
              <a:rPr lang="en-US" altLang="zh-CN" sz="2400" baseline="30000">
                <a:solidFill>
                  <a:schemeClr val="tx1"/>
                </a:solidFill>
                <a:latin typeface="楷体_GB2312" pitchFamily="1" charset="-122"/>
                <a:ea typeface="楷体_GB2312" pitchFamily="1" charset="-122"/>
              </a:rPr>
              <a:t>3</a:t>
            </a:r>
            <a:r>
              <a:rPr lang="en-US" altLang="zh-CN" sz="2400">
                <a:solidFill>
                  <a:schemeClr val="tx1"/>
                </a:solidFill>
                <a:latin typeface="楷体_GB2312" pitchFamily="1" charset="-122"/>
                <a:ea typeface="楷体_GB2312" pitchFamily="1" charset="-122"/>
              </a:rPr>
              <a:t> </a:t>
            </a:r>
            <a:endParaRPr lang="en-US" altLang="zh-CN" sz="2400">
              <a:solidFill>
                <a:schemeClr val="tx1"/>
              </a:solidFill>
              <a:latin typeface="楷体_GB2312" pitchFamily="1" charset="-122"/>
              <a:ea typeface="楷体_GB2312" pitchFamily="1" charset="-122"/>
            </a:endParaRPr>
          </a:p>
        </p:txBody>
      </p:sp>
      <p:grpSp>
        <p:nvGrpSpPr>
          <p:cNvPr id="10248" name="组合 202761"/>
          <p:cNvGrpSpPr/>
          <p:nvPr/>
        </p:nvGrpSpPr>
        <p:grpSpPr>
          <a:xfrm>
            <a:off x="1752600" y="3962400"/>
            <a:ext cx="3124200" cy="2057400"/>
            <a:chOff x="1104" y="2784"/>
            <a:chExt cx="1968" cy="1361"/>
          </a:xfrm>
        </p:grpSpPr>
        <p:grpSp>
          <p:nvGrpSpPr>
            <p:cNvPr id="10249" name="组合 202762"/>
            <p:cNvGrpSpPr>
              <a:grpSpLocks noChangeAspect="1"/>
            </p:cNvGrpSpPr>
            <p:nvPr/>
          </p:nvGrpSpPr>
          <p:grpSpPr>
            <a:xfrm>
              <a:off x="1104" y="2784"/>
              <a:ext cx="1968" cy="1361"/>
              <a:chOff x="288" y="2592"/>
              <a:chExt cx="1848" cy="1278"/>
            </a:xfrm>
          </p:grpSpPr>
          <p:sp>
            <p:nvSpPr>
              <p:cNvPr id="10250" name="矩形 202763"/>
              <p:cNvSpPr>
                <a:spLocks noChangeAspect="1" noTextEdit="1"/>
              </p:cNvSpPr>
              <p:nvPr/>
            </p:nvSpPr>
            <p:spPr>
              <a:xfrm>
                <a:off x="288" y="2592"/>
                <a:ext cx="1848" cy="1278"/>
              </a:xfrm>
              <a:prstGeom prst="rect">
                <a:avLst/>
              </a:prstGeom>
              <a:noFill/>
              <a:ln w="9525">
                <a:noFill/>
              </a:ln>
            </p:spPr>
            <p:txBody>
              <a:bodyPr anchor="t" anchorCtr="0"/>
              <a:p>
                <a:endParaRPr lang="zh-CN" altLang="en-US">
                  <a:latin typeface="Arial" panose="020B0604020202020204" pitchFamily="34" charset="0"/>
                  <a:ea typeface="华文行楷" panose="02010800040101010101" pitchFamily="2" charset="-122"/>
                </a:endParaRPr>
              </a:p>
            </p:txBody>
          </p:sp>
          <p:sp>
            <p:nvSpPr>
              <p:cNvPr id="10251" name="任意多边形 202764"/>
              <p:cNvSpPr/>
              <p:nvPr/>
            </p:nvSpPr>
            <p:spPr>
              <a:xfrm>
                <a:off x="366" y="2670"/>
                <a:ext cx="1728" cy="1158"/>
              </a:xfrm>
              <a:custGeom>
                <a:avLst/>
                <a:gdLst/>
                <a:ahLst/>
                <a:cxnLst/>
                <a:pathLst>
                  <a:path w="1728" h="1158">
                    <a:moveTo>
                      <a:pt x="156" y="384"/>
                    </a:moveTo>
                    <a:lnTo>
                      <a:pt x="96" y="402"/>
                    </a:lnTo>
                    <a:lnTo>
                      <a:pt x="42" y="438"/>
                    </a:lnTo>
                    <a:lnTo>
                      <a:pt x="12" y="486"/>
                    </a:lnTo>
                    <a:lnTo>
                      <a:pt x="6" y="516"/>
                    </a:lnTo>
                    <a:lnTo>
                      <a:pt x="0" y="546"/>
                    </a:lnTo>
                    <a:lnTo>
                      <a:pt x="6" y="588"/>
                    </a:lnTo>
                    <a:lnTo>
                      <a:pt x="24" y="624"/>
                    </a:lnTo>
                    <a:lnTo>
                      <a:pt x="48" y="654"/>
                    </a:lnTo>
                    <a:lnTo>
                      <a:pt x="84" y="678"/>
                    </a:lnTo>
                    <a:lnTo>
                      <a:pt x="84" y="678"/>
                    </a:lnTo>
                    <a:lnTo>
                      <a:pt x="48" y="732"/>
                    </a:lnTo>
                    <a:lnTo>
                      <a:pt x="42" y="756"/>
                    </a:lnTo>
                    <a:lnTo>
                      <a:pt x="36" y="786"/>
                    </a:lnTo>
                    <a:lnTo>
                      <a:pt x="42" y="816"/>
                    </a:lnTo>
                    <a:lnTo>
                      <a:pt x="48" y="852"/>
                    </a:lnTo>
                    <a:lnTo>
                      <a:pt x="90" y="900"/>
                    </a:lnTo>
                    <a:lnTo>
                      <a:pt x="144" y="936"/>
                    </a:lnTo>
                    <a:lnTo>
                      <a:pt x="174" y="942"/>
                    </a:lnTo>
                    <a:lnTo>
                      <a:pt x="210" y="948"/>
                    </a:lnTo>
                    <a:lnTo>
                      <a:pt x="222" y="948"/>
                    </a:lnTo>
                    <a:lnTo>
                      <a:pt x="234" y="948"/>
                    </a:lnTo>
                    <a:lnTo>
                      <a:pt x="234" y="948"/>
                    </a:lnTo>
                    <a:lnTo>
                      <a:pt x="282" y="1008"/>
                    </a:lnTo>
                    <a:lnTo>
                      <a:pt x="348" y="1050"/>
                    </a:lnTo>
                    <a:lnTo>
                      <a:pt x="420" y="1074"/>
                    </a:lnTo>
                    <a:lnTo>
                      <a:pt x="498" y="1086"/>
                    </a:lnTo>
                    <a:lnTo>
                      <a:pt x="582" y="1080"/>
                    </a:lnTo>
                    <a:lnTo>
                      <a:pt x="660" y="1050"/>
                    </a:lnTo>
                    <a:lnTo>
                      <a:pt x="660" y="1050"/>
                    </a:lnTo>
                    <a:lnTo>
                      <a:pt x="702" y="1092"/>
                    </a:lnTo>
                    <a:lnTo>
                      <a:pt x="756" y="1128"/>
                    </a:lnTo>
                    <a:lnTo>
                      <a:pt x="816" y="1152"/>
                    </a:lnTo>
                    <a:lnTo>
                      <a:pt x="882" y="1158"/>
                    </a:lnTo>
                    <a:lnTo>
                      <a:pt x="924" y="1152"/>
                    </a:lnTo>
                    <a:lnTo>
                      <a:pt x="966" y="1146"/>
                    </a:lnTo>
                    <a:lnTo>
                      <a:pt x="1044" y="1110"/>
                    </a:lnTo>
                    <a:lnTo>
                      <a:pt x="1104" y="1056"/>
                    </a:lnTo>
                    <a:lnTo>
                      <a:pt x="1122" y="1020"/>
                    </a:lnTo>
                    <a:lnTo>
                      <a:pt x="1140" y="984"/>
                    </a:lnTo>
                    <a:lnTo>
                      <a:pt x="1140" y="984"/>
                    </a:lnTo>
                    <a:lnTo>
                      <a:pt x="1200" y="1008"/>
                    </a:lnTo>
                    <a:lnTo>
                      <a:pt x="1266" y="1014"/>
                    </a:lnTo>
                    <a:lnTo>
                      <a:pt x="1314" y="1008"/>
                    </a:lnTo>
                    <a:lnTo>
                      <a:pt x="1356" y="996"/>
                    </a:lnTo>
                    <a:lnTo>
                      <a:pt x="1392" y="978"/>
                    </a:lnTo>
                    <a:lnTo>
                      <a:pt x="1428" y="954"/>
                    </a:lnTo>
                    <a:lnTo>
                      <a:pt x="1458" y="924"/>
                    </a:lnTo>
                    <a:lnTo>
                      <a:pt x="1476" y="888"/>
                    </a:lnTo>
                    <a:lnTo>
                      <a:pt x="1488" y="846"/>
                    </a:lnTo>
                    <a:lnTo>
                      <a:pt x="1494" y="804"/>
                    </a:lnTo>
                    <a:lnTo>
                      <a:pt x="1494" y="804"/>
                    </a:lnTo>
                    <a:lnTo>
                      <a:pt x="1542" y="792"/>
                    </a:lnTo>
                    <a:lnTo>
                      <a:pt x="1584" y="774"/>
                    </a:lnTo>
                    <a:lnTo>
                      <a:pt x="1626" y="750"/>
                    </a:lnTo>
                    <a:lnTo>
                      <a:pt x="1662" y="720"/>
                    </a:lnTo>
                    <a:lnTo>
                      <a:pt x="1686" y="690"/>
                    </a:lnTo>
                    <a:lnTo>
                      <a:pt x="1710" y="648"/>
                    </a:lnTo>
                    <a:lnTo>
                      <a:pt x="1722" y="606"/>
                    </a:lnTo>
                    <a:lnTo>
                      <a:pt x="1728" y="564"/>
                    </a:lnTo>
                    <a:lnTo>
                      <a:pt x="1722" y="522"/>
                    </a:lnTo>
                    <a:lnTo>
                      <a:pt x="1716" y="480"/>
                    </a:lnTo>
                    <a:lnTo>
                      <a:pt x="1698" y="444"/>
                    </a:lnTo>
                    <a:lnTo>
                      <a:pt x="1674" y="408"/>
                    </a:lnTo>
                    <a:lnTo>
                      <a:pt x="1674" y="408"/>
                    </a:lnTo>
                    <a:lnTo>
                      <a:pt x="1680" y="372"/>
                    </a:lnTo>
                    <a:lnTo>
                      <a:pt x="1686" y="336"/>
                    </a:lnTo>
                    <a:lnTo>
                      <a:pt x="1674" y="270"/>
                    </a:lnTo>
                    <a:lnTo>
                      <a:pt x="1644" y="216"/>
                    </a:lnTo>
                    <a:lnTo>
                      <a:pt x="1596" y="174"/>
                    </a:lnTo>
                    <a:lnTo>
                      <a:pt x="1530" y="144"/>
                    </a:lnTo>
                    <a:lnTo>
                      <a:pt x="1530" y="144"/>
                    </a:lnTo>
                    <a:lnTo>
                      <a:pt x="1524" y="114"/>
                    </a:lnTo>
                    <a:lnTo>
                      <a:pt x="1506" y="84"/>
                    </a:lnTo>
                    <a:lnTo>
                      <a:pt x="1464" y="42"/>
                    </a:lnTo>
                    <a:lnTo>
                      <a:pt x="1410" y="12"/>
                    </a:lnTo>
                    <a:lnTo>
                      <a:pt x="1338" y="0"/>
                    </a:lnTo>
                    <a:lnTo>
                      <a:pt x="1296" y="6"/>
                    </a:lnTo>
                    <a:lnTo>
                      <a:pt x="1260" y="18"/>
                    </a:lnTo>
                    <a:lnTo>
                      <a:pt x="1224" y="36"/>
                    </a:lnTo>
                    <a:lnTo>
                      <a:pt x="1194" y="60"/>
                    </a:lnTo>
                    <a:lnTo>
                      <a:pt x="1194" y="60"/>
                    </a:lnTo>
                    <a:lnTo>
                      <a:pt x="1164" y="36"/>
                    </a:lnTo>
                    <a:lnTo>
                      <a:pt x="1134" y="18"/>
                    </a:lnTo>
                    <a:lnTo>
                      <a:pt x="1098" y="6"/>
                    </a:lnTo>
                    <a:lnTo>
                      <a:pt x="1056" y="0"/>
                    </a:lnTo>
                    <a:lnTo>
                      <a:pt x="1008" y="6"/>
                    </a:lnTo>
                    <a:lnTo>
                      <a:pt x="966" y="24"/>
                    </a:lnTo>
                    <a:lnTo>
                      <a:pt x="930" y="54"/>
                    </a:lnTo>
                    <a:lnTo>
                      <a:pt x="900" y="90"/>
                    </a:lnTo>
                    <a:lnTo>
                      <a:pt x="900" y="90"/>
                    </a:lnTo>
                    <a:lnTo>
                      <a:pt x="864" y="66"/>
                    </a:lnTo>
                    <a:lnTo>
                      <a:pt x="828" y="48"/>
                    </a:lnTo>
                    <a:lnTo>
                      <a:pt x="792" y="42"/>
                    </a:lnTo>
                    <a:lnTo>
                      <a:pt x="750" y="36"/>
                    </a:lnTo>
                    <a:lnTo>
                      <a:pt x="696" y="42"/>
                    </a:lnTo>
                    <a:lnTo>
                      <a:pt x="642" y="60"/>
                    </a:lnTo>
                    <a:lnTo>
                      <a:pt x="594" y="96"/>
                    </a:lnTo>
                    <a:lnTo>
                      <a:pt x="558" y="138"/>
                    </a:lnTo>
                    <a:lnTo>
                      <a:pt x="558" y="138"/>
                    </a:lnTo>
                    <a:lnTo>
                      <a:pt x="492" y="114"/>
                    </a:lnTo>
                    <a:lnTo>
                      <a:pt x="426" y="108"/>
                    </a:lnTo>
                    <a:lnTo>
                      <a:pt x="372" y="114"/>
                    </a:lnTo>
                    <a:lnTo>
                      <a:pt x="318" y="126"/>
                    </a:lnTo>
                    <a:lnTo>
                      <a:pt x="270" y="150"/>
                    </a:lnTo>
                    <a:lnTo>
                      <a:pt x="234" y="180"/>
                    </a:lnTo>
                    <a:lnTo>
                      <a:pt x="198" y="216"/>
                    </a:lnTo>
                    <a:lnTo>
                      <a:pt x="174" y="258"/>
                    </a:lnTo>
                    <a:lnTo>
                      <a:pt x="156" y="306"/>
                    </a:lnTo>
                    <a:lnTo>
                      <a:pt x="150" y="354"/>
                    </a:lnTo>
                    <a:lnTo>
                      <a:pt x="156" y="372"/>
                    </a:lnTo>
                    <a:lnTo>
                      <a:pt x="156" y="384"/>
                    </a:lnTo>
                    <a:close/>
                  </a:path>
                </a:pathLst>
              </a:custGeom>
              <a:solidFill>
                <a:srgbClr val="808080"/>
              </a:solidFill>
              <a:ln w="9525">
                <a:noFill/>
              </a:ln>
            </p:spPr>
            <p:txBody>
              <a:bodyPr/>
              <a:p>
                <a:endParaRPr lang="zh-CN" altLang="en-US"/>
              </a:p>
            </p:txBody>
          </p:sp>
          <p:sp>
            <p:nvSpPr>
              <p:cNvPr id="10252" name="任意多边形 202765"/>
              <p:cNvSpPr/>
              <p:nvPr/>
            </p:nvSpPr>
            <p:spPr>
              <a:xfrm>
                <a:off x="318" y="2622"/>
                <a:ext cx="1728" cy="1158"/>
              </a:xfrm>
              <a:custGeom>
                <a:avLst/>
                <a:gdLst/>
                <a:ahLst/>
                <a:cxnLst/>
                <a:pathLst>
                  <a:path w="1728" h="1158">
                    <a:moveTo>
                      <a:pt x="156" y="384"/>
                    </a:moveTo>
                    <a:lnTo>
                      <a:pt x="96" y="402"/>
                    </a:lnTo>
                    <a:lnTo>
                      <a:pt x="42" y="438"/>
                    </a:lnTo>
                    <a:lnTo>
                      <a:pt x="12" y="486"/>
                    </a:lnTo>
                    <a:lnTo>
                      <a:pt x="6" y="516"/>
                    </a:lnTo>
                    <a:lnTo>
                      <a:pt x="0" y="546"/>
                    </a:lnTo>
                    <a:lnTo>
                      <a:pt x="6" y="588"/>
                    </a:lnTo>
                    <a:lnTo>
                      <a:pt x="24" y="624"/>
                    </a:lnTo>
                    <a:lnTo>
                      <a:pt x="48" y="654"/>
                    </a:lnTo>
                    <a:lnTo>
                      <a:pt x="84" y="678"/>
                    </a:lnTo>
                    <a:lnTo>
                      <a:pt x="84" y="678"/>
                    </a:lnTo>
                    <a:lnTo>
                      <a:pt x="48" y="732"/>
                    </a:lnTo>
                    <a:lnTo>
                      <a:pt x="42" y="756"/>
                    </a:lnTo>
                    <a:lnTo>
                      <a:pt x="36" y="786"/>
                    </a:lnTo>
                    <a:lnTo>
                      <a:pt x="42" y="816"/>
                    </a:lnTo>
                    <a:lnTo>
                      <a:pt x="48" y="852"/>
                    </a:lnTo>
                    <a:lnTo>
                      <a:pt x="90" y="900"/>
                    </a:lnTo>
                    <a:lnTo>
                      <a:pt x="144" y="936"/>
                    </a:lnTo>
                    <a:lnTo>
                      <a:pt x="174" y="942"/>
                    </a:lnTo>
                    <a:lnTo>
                      <a:pt x="210" y="948"/>
                    </a:lnTo>
                    <a:lnTo>
                      <a:pt x="222" y="948"/>
                    </a:lnTo>
                    <a:lnTo>
                      <a:pt x="234" y="948"/>
                    </a:lnTo>
                    <a:lnTo>
                      <a:pt x="234" y="948"/>
                    </a:lnTo>
                    <a:lnTo>
                      <a:pt x="282" y="1008"/>
                    </a:lnTo>
                    <a:lnTo>
                      <a:pt x="348" y="1050"/>
                    </a:lnTo>
                    <a:lnTo>
                      <a:pt x="420" y="1074"/>
                    </a:lnTo>
                    <a:lnTo>
                      <a:pt x="498" y="1086"/>
                    </a:lnTo>
                    <a:lnTo>
                      <a:pt x="582" y="1080"/>
                    </a:lnTo>
                    <a:lnTo>
                      <a:pt x="660" y="1050"/>
                    </a:lnTo>
                    <a:lnTo>
                      <a:pt x="660" y="1050"/>
                    </a:lnTo>
                    <a:lnTo>
                      <a:pt x="702" y="1092"/>
                    </a:lnTo>
                    <a:lnTo>
                      <a:pt x="756" y="1128"/>
                    </a:lnTo>
                    <a:lnTo>
                      <a:pt x="816" y="1152"/>
                    </a:lnTo>
                    <a:lnTo>
                      <a:pt x="882" y="1158"/>
                    </a:lnTo>
                    <a:lnTo>
                      <a:pt x="924" y="1152"/>
                    </a:lnTo>
                    <a:lnTo>
                      <a:pt x="966" y="1146"/>
                    </a:lnTo>
                    <a:lnTo>
                      <a:pt x="1044" y="1110"/>
                    </a:lnTo>
                    <a:lnTo>
                      <a:pt x="1104" y="1056"/>
                    </a:lnTo>
                    <a:lnTo>
                      <a:pt x="1122" y="1020"/>
                    </a:lnTo>
                    <a:lnTo>
                      <a:pt x="1140" y="984"/>
                    </a:lnTo>
                    <a:lnTo>
                      <a:pt x="1140" y="984"/>
                    </a:lnTo>
                    <a:lnTo>
                      <a:pt x="1200" y="1008"/>
                    </a:lnTo>
                    <a:lnTo>
                      <a:pt x="1266" y="1014"/>
                    </a:lnTo>
                    <a:lnTo>
                      <a:pt x="1314" y="1008"/>
                    </a:lnTo>
                    <a:lnTo>
                      <a:pt x="1356" y="996"/>
                    </a:lnTo>
                    <a:lnTo>
                      <a:pt x="1392" y="978"/>
                    </a:lnTo>
                    <a:lnTo>
                      <a:pt x="1428" y="954"/>
                    </a:lnTo>
                    <a:lnTo>
                      <a:pt x="1458" y="924"/>
                    </a:lnTo>
                    <a:lnTo>
                      <a:pt x="1476" y="888"/>
                    </a:lnTo>
                    <a:lnTo>
                      <a:pt x="1488" y="846"/>
                    </a:lnTo>
                    <a:lnTo>
                      <a:pt x="1494" y="804"/>
                    </a:lnTo>
                    <a:lnTo>
                      <a:pt x="1494" y="804"/>
                    </a:lnTo>
                    <a:lnTo>
                      <a:pt x="1542" y="792"/>
                    </a:lnTo>
                    <a:lnTo>
                      <a:pt x="1584" y="774"/>
                    </a:lnTo>
                    <a:lnTo>
                      <a:pt x="1626" y="750"/>
                    </a:lnTo>
                    <a:lnTo>
                      <a:pt x="1662" y="720"/>
                    </a:lnTo>
                    <a:lnTo>
                      <a:pt x="1686" y="690"/>
                    </a:lnTo>
                    <a:lnTo>
                      <a:pt x="1710" y="648"/>
                    </a:lnTo>
                    <a:lnTo>
                      <a:pt x="1722" y="606"/>
                    </a:lnTo>
                    <a:lnTo>
                      <a:pt x="1728" y="564"/>
                    </a:lnTo>
                    <a:lnTo>
                      <a:pt x="1722" y="522"/>
                    </a:lnTo>
                    <a:lnTo>
                      <a:pt x="1716" y="480"/>
                    </a:lnTo>
                    <a:lnTo>
                      <a:pt x="1698" y="444"/>
                    </a:lnTo>
                    <a:lnTo>
                      <a:pt x="1674" y="408"/>
                    </a:lnTo>
                    <a:lnTo>
                      <a:pt x="1674" y="408"/>
                    </a:lnTo>
                    <a:lnTo>
                      <a:pt x="1680" y="372"/>
                    </a:lnTo>
                    <a:lnTo>
                      <a:pt x="1686" y="336"/>
                    </a:lnTo>
                    <a:lnTo>
                      <a:pt x="1674" y="270"/>
                    </a:lnTo>
                    <a:lnTo>
                      <a:pt x="1644" y="216"/>
                    </a:lnTo>
                    <a:lnTo>
                      <a:pt x="1596" y="174"/>
                    </a:lnTo>
                    <a:lnTo>
                      <a:pt x="1530" y="144"/>
                    </a:lnTo>
                    <a:lnTo>
                      <a:pt x="1530" y="144"/>
                    </a:lnTo>
                    <a:lnTo>
                      <a:pt x="1524" y="114"/>
                    </a:lnTo>
                    <a:lnTo>
                      <a:pt x="1506" y="84"/>
                    </a:lnTo>
                    <a:lnTo>
                      <a:pt x="1464" y="42"/>
                    </a:lnTo>
                    <a:lnTo>
                      <a:pt x="1410" y="12"/>
                    </a:lnTo>
                    <a:lnTo>
                      <a:pt x="1338" y="0"/>
                    </a:lnTo>
                    <a:lnTo>
                      <a:pt x="1296" y="6"/>
                    </a:lnTo>
                    <a:lnTo>
                      <a:pt x="1260" y="18"/>
                    </a:lnTo>
                    <a:lnTo>
                      <a:pt x="1224" y="36"/>
                    </a:lnTo>
                    <a:lnTo>
                      <a:pt x="1194" y="60"/>
                    </a:lnTo>
                    <a:lnTo>
                      <a:pt x="1194" y="60"/>
                    </a:lnTo>
                    <a:lnTo>
                      <a:pt x="1164" y="36"/>
                    </a:lnTo>
                    <a:lnTo>
                      <a:pt x="1134" y="18"/>
                    </a:lnTo>
                    <a:lnTo>
                      <a:pt x="1098" y="6"/>
                    </a:lnTo>
                    <a:lnTo>
                      <a:pt x="1056" y="0"/>
                    </a:lnTo>
                    <a:lnTo>
                      <a:pt x="1008" y="6"/>
                    </a:lnTo>
                    <a:lnTo>
                      <a:pt x="966" y="24"/>
                    </a:lnTo>
                    <a:lnTo>
                      <a:pt x="930" y="54"/>
                    </a:lnTo>
                    <a:lnTo>
                      <a:pt x="900" y="90"/>
                    </a:lnTo>
                    <a:lnTo>
                      <a:pt x="900" y="90"/>
                    </a:lnTo>
                    <a:lnTo>
                      <a:pt x="864" y="66"/>
                    </a:lnTo>
                    <a:lnTo>
                      <a:pt x="828" y="48"/>
                    </a:lnTo>
                    <a:lnTo>
                      <a:pt x="792" y="42"/>
                    </a:lnTo>
                    <a:lnTo>
                      <a:pt x="750" y="36"/>
                    </a:lnTo>
                    <a:lnTo>
                      <a:pt x="696" y="42"/>
                    </a:lnTo>
                    <a:lnTo>
                      <a:pt x="642" y="60"/>
                    </a:lnTo>
                    <a:lnTo>
                      <a:pt x="594" y="96"/>
                    </a:lnTo>
                    <a:lnTo>
                      <a:pt x="558" y="138"/>
                    </a:lnTo>
                    <a:lnTo>
                      <a:pt x="558" y="138"/>
                    </a:lnTo>
                    <a:lnTo>
                      <a:pt x="492" y="114"/>
                    </a:lnTo>
                    <a:lnTo>
                      <a:pt x="426" y="108"/>
                    </a:lnTo>
                    <a:lnTo>
                      <a:pt x="372" y="114"/>
                    </a:lnTo>
                    <a:lnTo>
                      <a:pt x="318" y="126"/>
                    </a:lnTo>
                    <a:lnTo>
                      <a:pt x="270" y="150"/>
                    </a:lnTo>
                    <a:lnTo>
                      <a:pt x="234" y="180"/>
                    </a:lnTo>
                    <a:lnTo>
                      <a:pt x="198" y="216"/>
                    </a:lnTo>
                    <a:lnTo>
                      <a:pt x="174" y="258"/>
                    </a:lnTo>
                    <a:lnTo>
                      <a:pt x="156" y="306"/>
                    </a:lnTo>
                    <a:lnTo>
                      <a:pt x="150" y="354"/>
                    </a:lnTo>
                    <a:lnTo>
                      <a:pt x="156" y="372"/>
                    </a:lnTo>
                    <a:lnTo>
                      <a:pt x="156" y="384"/>
                    </a:lnTo>
                    <a:close/>
                  </a:path>
                </a:pathLst>
              </a:custGeom>
              <a:solidFill>
                <a:srgbClr val="D9FFD9"/>
              </a:solidFill>
              <a:ln w="9525">
                <a:noFill/>
              </a:ln>
            </p:spPr>
            <p:txBody>
              <a:bodyPr/>
              <a:p>
                <a:endParaRPr lang="zh-CN" altLang="en-US"/>
              </a:p>
            </p:txBody>
          </p:sp>
          <p:sp>
            <p:nvSpPr>
              <p:cNvPr id="10253" name="任意多边形 202766"/>
              <p:cNvSpPr/>
              <p:nvPr/>
            </p:nvSpPr>
            <p:spPr>
              <a:xfrm>
                <a:off x="318" y="2622"/>
                <a:ext cx="1728" cy="1158"/>
              </a:xfrm>
              <a:custGeom>
                <a:avLst/>
                <a:gdLst/>
                <a:ahLst/>
                <a:cxnLst/>
                <a:pathLst>
                  <a:path w="1728" h="1158">
                    <a:moveTo>
                      <a:pt x="156" y="384"/>
                    </a:moveTo>
                    <a:lnTo>
                      <a:pt x="96" y="402"/>
                    </a:lnTo>
                    <a:lnTo>
                      <a:pt x="42" y="438"/>
                    </a:lnTo>
                    <a:lnTo>
                      <a:pt x="12" y="486"/>
                    </a:lnTo>
                    <a:lnTo>
                      <a:pt x="6" y="516"/>
                    </a:lnTo>
                    <a:lnTo>
                      <a:pt x="0" y="546"/>
                    </a:lnTo>
                    <a:lnTo>
                      <a:pt x="6" y="588"/>
                    </a:lnTo>
                    <a:lnTo>
                      <a:pt x="24" y="624"/>
                    </a:lnTo>
                    <a:lnTo>
                      <a:pt x="48" y="654"/>
                    </a:lnTo>
                    <a:lnTo>
                      <a:pt x="84" y="678"/>
                    </a:lnTo>
                    <a:lnTo>
                      <a:pt x="84" y="678"/>
                    </a:lnTo>
                    <a:lnTo>
                      <a:pt x="48" y="732"/>
                    </a:lnTo>
                    <a:lnTo>
                      <a:pt x="42" y="756"/>
                    </a:lnTo>
                    <a:lnTo>
                      <a:pt x="36" y="786"/>
                    </a:lnTo>
                    <a:lnTo>
                      <a:pt x="42" y="816"/>
                    </a:lnTo>
                    <a:lnTo>
                      <a:pt x="48" y="852"/>
                    </a:lnTo>
                    <a:lnTo>
                      <a:pt x="90" y="900"/>
                    </a:lnTo>
                    <a:lnTo>
                      <a:pt x="144" y="936"/>
                    </a:lnTo>
                    <a:lnTo>
                      <a:pt x="174" y="942"/>
                    </a:lnTo>
                    <a:lnTo>
                      <a:pt x="210" y="948"/>
                    </a:lnTo>
                    <a:lnTo>
                      <a:pt x="222" y="948"/>
                    </a:lnTo>
                    <a:lnTo>
                      <a:pt x="234" y="948"/>
                    </a:lnTo>
                    <a:lnTo>
                      <a:pt x="234" y="948"/>
                    </a:lnTo>
                    <a:lnTo>
                      <a:pt x="282" y="1008"/>
                    </a:lnTo>
                    <a:lnTo>
                      <a:pt x="348" y="1050"/>
                    </a:lnTo>
                    <a:lnTo>
                      <a:pt x="420" y="1074"/>
                    </a:lnTo>
                    <a:lnTo>
                      <a:pt x="498" y="1086"/>
                    </a:lnTo>
                    <a:lnTo>
                      <a:pt x="582" y="1080"/>
                    </a:lnTo>
                    <a:lnTo>
                      <a:pt x="660" y="1050"/>
                    </a:lnTo>
                    <a:lnTo>
                      <a:pt x="660" y="1050"/>
                    </a:lnTo>
                    <a:lnTo>
                      <a:pt x="702" y="1092"/>
                    </a:lnTo>
                    <a:lnTo>
                      <a:pt x="756" y="1128"/>
                    </a:lnTo>
                    <a:lnTo>
                      <a:pt x="816" y="1152"/>
                    </a:lnTo>
                    <a:lnTo>
                      <a:pt x="882" y="1158"/>
                    </a:lnTo>
                    <a:lnTo>
                      <a:pt x="924" y="1152"/>
                    </a:lnTo>
                    <a:lnTo>
                      <a:pt x="966" y="1146"/>
                    </a:lnTo>
                    <a:lnTo>
                      <a:pt x="1044" y="1110"/>
                    </a:lnTo>
                    <a:lnTo>
                      <a:pt x="1104" y="1056"/>
                    </a:lnTo>
                    <a:lnTo>
                      <a:pt x="1122" y="1020"/>
                    </a:lnTo>
                    <a:lnTo>
                      <a:pt x="1140" y="984"/>
                    </a:lnTo>
                    <a:lnTo>
                      <a:pt x="1140" y="984"/>
                    </a:lnTo>
                    <a:lnTo>
                      <a:pt x="1200" y="1008"/>
                    </a:lnTo>
                    <a:lnTo>
                      <a:pt x="1266" y="1014"/>
                    </a:lnTo>
                    <a:lnTo>
                      <a:pt x="1314" y="1008"/>
                    </a:lnTo>
                    <a:lnTo>
                      <a:pt x="1356" y="996"/>
                    </a:lnTo>
                    <a:lnTo>
                      <a:pt x="1392" y="978"/>
                    </a:lnTo>
                    <a:lnTo>
                      <a:pt x="1428" y="954"/>
                    </a:lnTo>
                    <a:lnTo>
                      <a:pt x="1458" y="924"/>
                    </a:lnTo>
                    <a:lnTo>
                      <a:pt x="1476" y="888"/>
                    </a:lnTo>
                    <a:lnTo>
                      <a:pt x="1488" y="846"/>
                    </a:lnTo>
                    <a:lnTo>
                      <a:pt x="1494" y="804"/>
                    </a:lnTo>
                    <a:lnTo>
                      <a:pt x="1494" y="804"/>
                    </a:lnTo>
                    <a:lnTo>
                      <a:pt x="1542" y="792"/>
                    </a:lnTo>
                    <a:lnTo>
                      <a:pt x="1584" y="774"/>
                    </a:lnTo>
                    <a:lnTo>
                      <a:pt x="1626" y="750"/>
                    </a:lnTo>
                    <a:lnTo>
                      <a:pt x="1662" y="720"/>
                    </a:lnTo>
                    <a:lnTo>
                      <a:pt x="1686" y="690"/>
                    </a:lnTo>
                    <a:lnTo>
                      <a:pt x="1710" y="648"/>
                    </a:lnTo>
                    <a:lnTo>
                      <a:pt x="1722" y="606"/>
                    </a:lnTo>
                    <a:lnTo>
                      <a:pt x="1728" y="564"/>
                    </a:lnTo>
                    <a:lnTo>
                      <a:pt x="1722" y="522"/>
                    </a:lnTo>
                    <a:lnTo>
                      <a:pt x="1716" y="480"/>
                    </a:lnTo>
                    <a:lnTo>
                      <a:pt x="1698" y="444"/>
                    </a:lnTo>
                    <a:lnTo>
                      <a:pt x="1674" y="408"/>
                    </a:lnTo>
                    <a:lnTo>
                      <a:pt x="1674" y="408"/>
                    </a:lnTo>
                    <a:lnTo>
                      <a:pt x="1680" y="372"/>
                    </a:lnTo>
                    <a:lnTo>
                      <a:pt x="1686" y="336"/>
                    </a:lnTo>
                    <a:lnTo>
                      <a:pt x="1674" y="270"/>
                    </a:lnTo>
                    <a:lnTo>
                      <a:pt x="1644" y="216"/>
                    </a:lnTo>
                    <a:lnTo>
                      <a:pt x="1596" y="174"/>
                    </a:lnTo>
                    <a:lnTo>
                      <a:pt x="1530" y="144"/>
                    </a:lnTo>
                    <a:lnTo>
                      <a:pt x="1530" y="144"/>
                    </a:lnTo>
                    <a:lnTo>
                      <a:pt x="1524" y="114"/>
                    </a:lnTo>
                    <a:lnTo>
                      <a:pt x="1506" y="84"/>
                    </a:lnTo>
                    <a:lnTo>
                      <a:pt x="1464" y="42"/>
                    </a:lnTo>
                    <a:lnTo>
                      <a:pt x="1410" y="12"/>
                    </a:lnTo>
                    <a:lnTo>
                      <a:pt x="1338" y="0"/>
                    </a:lnTo>
                    <a:lnTo>
                      <a:pt x="1296" y="6"/>
                    </a:lnTo>
                    <a:lnTo>
                      <a:pt x="1260" y="18"/>
                    </a:lnTo>
                    <a:lnTo>
                      <a:pt x="1224" y="36"/>
                    </a:lnTo>
                    <a:lnTo>
                      <a:pt x="1194" y="60"/>
                    </a:lnTo>
                    <a:lnTo>
                      <a:pt x="1194" y="60"/>
                    </a:lnTo>
                    <a:lnTo>
                      <a:pt x="1164" y="36"/>
                    </a:lnTo>
                    <a:lnTo>
                      <a:pt x="1134" y="18"/>
                    </a:lnTo>
                    <a:lnTo>
                      <a:pt x="1098" y="6"/>
                    </a:lnTo>
                    <a:lnTo>
                      <a:pt x="1056" y="0"/>
                    </a:lnTo>
                    <a:lnTo>
                      <a:pt x="1008" y="6"/>
                    </a:lnTo>
                    <a:lnTo>
                      <a:pt x="966" y="24"/>
                    </a:lnTo>
                    <a:lnTo>
                      <a:pt x="930" y="54"/>
                    </a:lnTo>
                    <a:lnTo>
                      <a:pt x="900" y="90"/>
                    </a:lnTo>
                    <a:lnTo>
                      <a:pt x="900" y="90"/>
                    </a:lnTo>
                    <a:lnTo>
                      <a:pt x="864" y="66"/>
                    </a:lnTo>
                    <a:lnTo>
                      <a:pt x="828" y="48"/>
                    </a:lnTo>
                    <a:lnTo>
                      <a:pt x="792" y="42"/>
                    </a:lnTo>
                    <a:lnTo>
                      <a:pt x="750" y="36"/>
                    </a:lnTo>
                    <a:lnTo>
                      <a:pt x="696" y="42"/>
                    </a:lnTo>
                    <a:lnTo>
                      <a:pt x="642" y="60"/>
                    </a:lnTo>
                    <a:lnTo>
                      <a:pt x="594" y="96"/>
                    </a:lnTo>
                    <a:lnTo>
                      <a:pt x="558" y="138"/>
                    </a:lnTo>
                    <a:lnTo>
                      <a:pt x="558" y="138"/>
                    </a:lnTo>
                    <a:lnTo>
                      <a:pt x="492" y="114"/>
                    </a:lnTo>
                    <a:lnTo>
                      <a:pt x="426" y="108"/>
                    </a:lnTo>
                    <a:lnTo>
                      <a:pt x="372" y="114"/>
                    </a:lnTo>
                    <a:lnTo>
                      <a:pt x="318" y="126"/>
                    </a:lnTo>
                    <a:lnTo>
                      <a:pt x="270" y="150"/>
                    </a:lnTo>
                    <a:lnTo>
                      <a:pt x="234" y="180"/>
                    </a:lnTo>
                    <a:lnTo>
                      <a:pt x="198" y="216"/>
                    </a:lnTo>
                    <a:lnTo>
                      <a:pt x="174" y="258"/>
                    </a:lnTo>
                    <a:lnTo>
                      <a:pt x="156" y="306"/>
                    </a:lnTo>
                    <a:lnTo>
                      <a:pt x="150" y="354"/>
                    </a:lnTo>
                    <a:lnTo>
                      <a:pt x="156" y="372"/>
                    </a:lnTo>
                    <a:lnTo>
                      <a:pt x="156" y="384"/>
                    </a:lnTo>
                    <a:close/>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54" name="任意多边形 202767"/>
              <p:cNvSpPr/>
              <p:nvPr/>
            </p:nvSpPr>
            <p:spPr>
              <a:xfrm>
                <a:off x="402" y="3300"/>
                <a:ext cx="102" cy="24"/>
              </a:xfrm>
              <a:custGeom>
                <a:avLst/>
                <a:gdLst/>
                <a:ahLst/>
                <a:cxnLst/>
                <a:pathLst>
                  <a:path w="102" h="24">
                    <a:moveTo>
                      <a:pt x="0" y="0"/>
                    </a:moveTo>
                    <a:lnTo>
                      <a:pt x="48" y="18"/>
                    </a:lnTo>
                    <a:lnTo>
                      <a:pt x="90" y="24"/>
                    </a:lnTo>
                    <a:lnTo>
                      <a:pt x="96" y="24"/>
                    </a:lnTo>
                    <a:lnTo>
                      <a:pt x="102" y="24"/>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55" name="任意多边形 202768"/>
              <p:cNvSpPr/>
              <p:nvPr/>
            </p:nvSpPr>
            <p:spPr>
              <a:xfrm>
                <a:off x="552" y="3558"/>
                <a:ext cx="42" cy="12"/>
              </a:xfrm>
              <a:custGeom>
                <a:avLst/>
                <a:gdLst/>
                <a:ahLst/>
                <a:cxnLst/>
                <a:pathLst>
                  <a:path w="42" h="12">
                    <a:moveTo>
                      <a:pt x="0" y="12"/>
                    </a:moveTo>
                    <a:lnTo>
                      <a:pt x="24" y="6"/>
                    </a:lnTo>
                    <a:lnTo>
                      <a:pt x="42"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56" name="任意多边形 202769"/>
              <p:cNvSpPr/>
              <p:nvPr/>
            </p:nvSpPr>
            <p:spPr>
              <a:xfrm>
                <a:off x="948" y="3624"/>
                <a:ext cx="30" cy="48"/>
              </a:xfrm>
              <a:custGeom>
                <a:avLst/>
                <a:gdLst/>
                <a:ahLst/>
                <a:cxnLst/>
                <a:pathLst>
                  <a:path w="30" h="48">
                    <a:moveTo>
                      <a:pt x="0" y="0"/>
                    </a:moveTo>
                    <a:lnTo>
                      <a:pt x="12" y="24"/>
                    </a:lnTo>
                    <a:lnTo>
                      <a:pt x="30" y="48"/>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57" name="任意多边形 202770"/>
              <p:cNvSpPr/>
              <p:nvPr/>
            </p:nvSpPr>
            <p:spPr>
              <a:xfrm>
                <a:off x="1458" y="3552"/>
                <a:ext cx="12" cy="54"/>
              </a:xfrm>
              <a:custGeom>
                <a:avLst/>
                <a:gdLst/>
                <a:ahLst/>
                <a:cxnLst/>
                <a:pathLst>
                  <a:path w="12" h="54">
                    <a:moveTo>
                      <a:pt x="0" y="54"/>
                    </a:moveTo>
                    <a:lnTo>
                      <a:pt x="6" y="30"/>
                    </a:lnTo>
                    <a:lnTo>
                      <a:pt x="12"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58" name="任意多边形 202771"/>
              <p:cNvSpPr/>
              <p:nvPr/>
            </p:nvSpPr>
            <p:spPr>
              <a:xfrm>
                <a:off x="1686" y="3240"/>
                <a:ext cx="126" cy="186"/>
              </a:xfrm>
              <a:custGeom>
                <a:avLst/>
                <a:gdLst/>
                <a:ahLst/>
                <a:cxnLst/>
                <a:pathLst>
                  <a:path w="126" h="186">
                    <a:moveTo>
                      <a:pt x="126" y="186"/>
                    </a:moveTo>
                    <a:lnTo>
                      <a:pt x="126" y="186"/>
                    </a:lnTo>
                    <a:lnTo>
                      <a:pt x="120" y="126"/>
                    </a:lnTo>
                    <a:lnTo>
                      <a:pt x="90" y="78"/>
                    </a:lnTo>
                    <a:lnTo>
                      <a:pt x="54" y="30"/>
                    </a:lnTo>
                    <a:lnTo>
                      <a:pt x="0"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59" name="任意多边形 202772"/>
              <p:cNvSpPr/>
              <p:nvPr/>
            </p:nvSpPr>
            <p:spPr>
              <a:xfrm>
                <a:off x="1932" y="3030"/>
                <a:ext cx="60" cy="72"/>
              </a:xfrm>
              <a:custGeom>
                <a:avLst/>
                <a:gdLst/>
                <a:ahLst/>
                <a:cxnLst/>
                <a:pathLst>
                  <a:path w="60" h="72">
                    <a:moveTo>
                      <a:pt x="0" y="72"/>
                    </a:moveTo>
                    <a:lnTo>
                      <a:pt x="30" y="42"/>
                    </a:lnTo>
                    <a:lnTo>
                      <a:pt x="60"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60" name="任意多边形 202773"/>
              <p:cNvSpPr/>
              <p:nvPr/>
            </p:nvSpPr>
            <p:spPr>
              <a:xfrm>
                <a:off x="1848" y="2766"/>
                <a:ext cx="6" cy="36"/>
              </a:xfrm>
              <a:custGeom>
                <a:avLst/>
                <a:gdLst/>
                <a:ahLst/>
                <a:cxnLst/>
                <a:pathLst>
                  <a:path w="6" h="36">
                    <a:moveTo>
                      <a:pt x="6" y="36"/>
                    </a:moveTo>
                    <a:lnTo>
                      <a:pt x="6" y="36"/>
                    </a:lnTo>
                    <a:lnTo>
                      <a:pt x="6" y="30"/>
                    </a:lnTo>
                    <a:lnTo>
                      <a:pt x="6" y="18"/>
                    </a:lnTo>
                    <a:lnTo>
                      <a:pt x="0"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61" name="任意多边形 202774"/>
              <p:cNvSpPr/>
              <p:nvPr/>
            </p:nvSpPr>
            <p:spPr>
              <a:xfrm>
                <a:off x="1482" y="2682"/>
                <a:ext cx="30" cy="48"/>
              </a:xfrm>
              <a:custGeom>
                <a:avLst/>
                <a:gdLst/>
                <a:ahLst/>
                <a:cxnLst/>
                <a:pathLst>
                  <a:path w="30" h="48">
                    <a:moveTo>
                      <a:pt x="30" y="0"/>
                    </a:moveTo>
                    <a:lnTo>
                      <a:pt x="12" y="24"/>
                    </a:lnTo>
                    <a:lnTo>
                      <a:pt x="0" y="48"/>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62" name="直接连接符 202775"/>
              <p:cNvSpPr/>
              <p:nvPr/>
            </p:nvSpPr>
            <p:spPr>
              <a:xfrm flipH="1">
                <a:off x="1200" y="2712"/>
                <a:ext cx="18" cy="36"/>
              </a:xfrm>
              <a:prstGeom prst="line">
                <a:avLst/>
              </a:prstGeom>
              <a:ln w="9525" cap="flat" cmpd="sng">
                <a:solidFill>
                  <a:srgbClr val="000000"/>
                </a:solidFill>
                <a:prstDash val="solid"/>
                <a:round/>
                <a:headEnd type="none" w="med" len="med"/>
                <a:tailEnd type="none" w="med" len="med"/>
              </a:ln>
            </p:spPr>
          </p:sp>
          <p:sp>
            <p:nvSpPr>
              <p:cNvPr id="10263" name="直接连接符 202776"/>
              <p:cNvSpPr/>
              <p:nvPr/>
            </p:nvSpPr>
            <p:spPr>
              <a:xfrm flipH="1" flipV="1">
                <a:off x="876" y="2760"/>
                <a:ext cx="54" cy="36"/>
              </a:xfrm>
              <a:prstGeom prst="line">
                <a:avLst/>
              </a:prstGeom>
              <a:ln w="9525" cap="flat" cmpd="sng">
                <a:solidFill>
                  <a:srgbClr val="000000"/>
                </a:solidFill>
                <a:prstDash val="solid"/>
                <a:round/>
                <a:headEnd type="none" w="med" len="med"/>
                <a:tailEnd type="none" w="med" len="med"/>
              </a:ln>
            </p:spPr>
          </p:sp>
          <p:sp>
            <p:nvSpPr>
              <p:cNvPr id="10264" name="任意多边形 202777"/>
              <p:cNvSpPr/>
              <p:nvPr/>
            </p:nvSpPr>
            <p:spPr>
              <a:xfrm>
                <a:off x="474" y="3006"/>
                <a:ext cx="6" cy="42"/>
              </a:xfrm>
              <a:custGeom>
                <a:avLst/>
                <a:gdLst/>
                <a:ahLst/>
                <a:cxnLst/>
                <a:pathLst>
                  <a:path w="6" h="42">
                    <a:moveTo>
                      <a:pt x="0" y="0"/>
                    </a:moveTo>
                    <a:lnTo>
                      <a:pt x="6" y="18"/>
                    </a:lnTo>
                    <a:lnTo>
                      <a:pt x="6" y="42"/>
                    </a:lnTo>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10265" name="矩形 202778"/>
            <p:cNvSpPr/>
            <p:nvPr/>
          </p:nvSpPr>
          <p:spPr>
            <a:xfrm>
              <a:off x="1440" y="2989"/>
              <a:ext cx="1056" cy="936"/>
            </a:xfrm>
            <a:prstGeom prst="rect">
              <a:avLst/>
            </a:prstGeom>
            <a:noFill/>
            <a:ln w="9525">
              <a:noFill/>
            </a:ln>
          </p:spPr>
          <p:txBody>
            <a:bodyPr anchor="ctr" anchorCtr="0">
              <a:spAutoFit/>
            </a:bodyPr>
            <a:p>
              <a:pPr algn="ctr">
                <a:lnSpc>
                  <a:spcPct val="150000"/>
                </a:lnSpc>
                <a:spcBef>
                  <a:spcPct val="0"/>
                </a:spcBef>
              </a:pPr>
              <a:r>
                <a:rPr lang="zh-CN" altLang="en-US" sz="2400" dirty="0">
                  <a:solidFill>
                    <a:schemeClr val="tx1"/>
                  </a:solidFill>
                  <a:latin typeface="楷体_GB2312" pitchFamily="1" charset="-122"/>
                  <a:ea typeface="楷体_GB2312" pitchFamily="1" charset="-122"/>
                </a:rPr>
                <a:t>重度</a:t>
              </a:r>
              <a:r>
                <a:rPr lang="zh-CN" altLang="en-US" sz="2400" b="0" dirty="0">
                  <a:solidFill>
                    <a:schemeClr val="tx1"/>
                  </a:solidFill>
                  <a:latin typeface="楷体_GB2312" pitchFamily="1" charset="-122"/>
                  <a:ea typeface="楷体_GB2312" pitchFamily="1" charset="-122"/>
                </a:rPr>
                <a:t>  </a:t>
              </a:r>
              <a:endParaRPr lang="zh-CN" altLang="en-US" sz="2400" b="0" dirty="0">
                <a:solidFill>
                  <a:schemeClr val="tx1"/>
                </a:solidFill>
                <a:latin typeface="楷体_GB2312" pitchFamily="1" charset="-122"/>
                <a:ea typeface="楷体_GB2312" pitchFamily="1" charset="-122"/>
              </a:endParaRPr>
            </a:p>
            <a:p>
              <a:pPr algn="ctr">
                <a:lnSpc>
                  <a:spcPct val="150000"/>
                </a:lnSpc>
                <a:spcBef>
                  <a:spcPct val="0"/>
                </a:spcBef>
              </a:pPr>
              <a:r>
                <a:rPr lang="en-US" altLang="zh-CN" sz="2000" i="1">
                  <a:solidFill>
                    <a:schemeClr val="tx1"/>
                  </a:solidFill>
                  <a:latin typeface="Times New Roman" panose="02020603050405020304" pitchFamily="18" charset="0"/>
                  <a:ea typeface="楷体_GB2312" pitchFamily="1" charset="-122"/>
                </a:rPr>
                <a:t>γ= G/V=</a:t>
              </a:r>
              <a:r>
                <a:rPr lang="en-US" altLang="zh-CN" sz="2000" i="1" err="1">
                  <a:solidFill>
                    <a:schemeClr val="tx1"/>
                  </a:solidFill>
                  <a:latin typeface="Times New Roman" panose="02020603050405020304" pitchFamily="18" charset="0"/>
                  <a:ea typeface="楷体_GB2312" pitchFamily="1" charset="-122"/>
                </a:rPr>
                <a:t>ρg</a:t>
              </a:r>
              <a:r>
                <a:rPr lang="en-US" altLang="zh-CN" sz="2000" b="0">
                  <a:latin typeface="楷体_GB2312" pitchFamily="1" charset="-122"/>
                  <a:ea typeface="楷体_GB2312" pitchFamily="1" charset="-122"/>
                </a:rPr>
                <a:t> </a:t>
              </a:r>
              <a:endParaRPr lang="en-US" altLang="zh-CN" sz="2000" b="0">
                <a:solidFill>
                  <a:schemeClr val="tx1"/>
                </a:solidFill>
                <a:latin typeface="楷体_GB2312" pitchFamily="1" charset="-122"/>
                <a:ea typeface="楷体_GB2312" pitchFamily="1" charset="-122"/>
              </a:endParaRPr>
            </a:p>
            <a:p>
              <a:pPr>
                <a:spcBef>
                  <a:spcPct val="0"/>
                </a:spcBef>
              </a:pPr>
              <a:endParaRPr lang="zh-CN" altLang="en-US" sz="2000" b="0" dirty="0">
                <a:latin typeface="楷体_GB2312" pitchFamily="1" charset="-122"/>
                <a:ea typeface="楷体_GB2312" pitchFamily="1" charset="-122"/>
              </a:endParaRPr>
            </a:p>
          </p:txBody>
        </p:sp>
      </p:grpSp>
      <p:pic>
        <p:nvPicPr>
          <p:cNvPr id="10266" name="图片 202779"/>
          <p:cNvPicPr>
            <a:picLocks noChangeAspect="1"/>
          </p:cNvPicPr>
          <p:nvPr/>
        </p:nvPicPr>
        <p:blipFill>
          <a:blip r:embed="rId6">
            <a:clrChange>
              <a:clrFrom>
                <a:srgbClr val="FEFBFE"/>
              </a:clrFrom>
              <a:clrTo>
                <a:srgbClr val="FEFBFE">
                  <a:alpha val="0"/>
                </a:srgbClr>
              </a:clrTo>
            </a:clrChange>
          </a:blip>
          <a:stretch>
            <a:fillRect/>
          </a:stretch>
        </p:blipFill>
        <p:spPr>
          <a:xfrm>
            <a:off x="4876800" y="4953000"/>
            <a:ext cx="1304925" cy="1600200"/>
          </a:xfrm>
          <a:prstGeom prst="rect">
            <a:avLst/>
          </a:prstGeom>
          <a:noFill/>
          <a:ln w="9525">
            <a:noFill/>
          </a:ln>
        </p:spPr>
      </p:pic>
      <p:sp>
        <p:nvSpPr>
          <p:cNvPr id="10267" name="矩形 202781"/>
          <p:cNvSpPr/>
          <p:nvPr/>
        </p:nvSpPr>
        <p:spPr>
          <a:xfrm>
            <a:off x="1308100" y="1115695"/>
            <a:ext cx="5554345" cy="865505"/>
          </a:xfrm>
          <a:prstGeom prst="rect">
            <a:avLst/>
          </a:prstGeom>
          <a:noFill/>
          <a:ln w="9525">
            <a:noFill/>
          </a:ln>
        </p:spPr>
        <p:txBody>
          <a:bodyPr anchor="ctr" anchorCtr="0"/>
          <a:p>
            <a:pPr algn="ctr">
              <a:spcBef>
                <a:spcPct val="0"/>
              </a:spcBef>
            </a:pPr>
            <a:r>
              <a:rPr lang="zh-CN" altLang="en-US" sz="3200" dirty="0">
                <a:solidFill>
                  <a:schemeClr val="tx1"/>
                </a:solidFill>
                <a:latin typeface="Times New Roman" panose="02020603050405020304" pitchFamily="18" charset="0"/>
                <a:ea typeface="宋体" panose="02010600030101010101" pitchFamily="2" charset="-122"/>
              </a:rPr>
              <a:t>（一）液压油的物理性质</a:t>
            </a:r>
            <a:endParaRPr lang="zh-CN" altLang="en-US" sz="3200" dirty="0">
              <a:solidFill>
                <a:schemeClr val="tx1"/>
              </a:solidFill>
              <a:latin typeface="Times New Roman" panose="02020603050405020304" pitchFamily="18" charset="0"/>
              <a:ea typeface="宋体" panose="02010600030101010101" pitchFamily="2" charset="-122"/>
            </a:endParaRPr>
          </a:p>
        </p:txBody>
      </p:sp>
      <p:grpSp>
        <p:nvGrpSpPr>
          <p:cNvPr id="10268" name="组合 202782"/>
          <p:cNvGrpSpPr/>
          <p:nvPr/>
        </p:nvGrpSpPr>
        <p:grpSpPr>
          <a:xfrm>
            <a:off x="1752600" y="3962400"/>
            <a:ext cx="3124200" cy="2057400"/>
            <a:chOff x="1104" y="2784"/>
            <a:chExt cx="1968" cy="1361"/>
          </a:xfrm>
        </p:grpSpPr>
        <p:grpSp>
          <p:nvGrpSpPr>
            <p:cNvPr id="10269" name="组合 202783"/>
            <p:cNvGrpSpPr>
              <a:grpSpLocks noChangeAspect="1"/>
            </p:cNvGrpSpPr>
            <p:nvPr/>
          </p:nvGrpSpPr>
          <p:grpSpPr>
            <a:xfrm>
              <a:off x="1104" y="2784"/>
              <a:ext cx="1968" cy="1361"/>
              <a:chOff x="288" y="2592"/>
              <a:chExt cx="1848" cy="1278"/>
            </a:xfrm>
          </p:grpSpPr>
          <p:sp>
            <p:nvSpPr>
              <p:cNvPr id="10270" name="矩形 202784"/>
              <p:cNvSpPr>
                <a:spLocks noChangeAspect="1" noTextEdit="1"/>
              </p:cNvSpPr>
              <p:nvPr/>
            </p:nvSpPr>
            <p:spPr>
              <a:xfrm>
                <a:off x="288" y="2592"/>
                <a:ext cx="1848" cy="1278"/>
              </a:xfrm>
              <a:prstGeom prst="rect">
                <a:avLst/>
              </a:prstGeom>
              <a:noFill/>
              <a:ln w="9525">
                <a:noFill/>
              </a:ln>
            </p:spPr>
            <p:txBody>
              <a:bodyPr anchor="t" anchorCtr="0"/>
              <a:p>
                <a:endParaRPr lang="zh-CN" altLang="en-US">
                  <a:latin typeface="Arial" panose="020B0604020202020204" pitchFamily="34" charset="0"/>
                  <a:ea typeface="华文行楷" panose="02010800040101010101" pitchFamily="2" charset="-122"/>
                </a:endParaRPr>
              </a:p>
            </p:txBody>
          </p:sp>
          <p:sp>
            <p:nvSpPr>
              <p:cNvPr id="10271" name="任意多边形 202785"/>
              <p:cNvSpPr/>
              <p:nvPr/>
            </p:nvSpPr>
            <p:spPr>
              <a:xfrm>
                <a:off x="366" y="2670"/>
                <a:ext cx="1728" cy="1158"/>
              </a:xfrm>
              <a:custGeom>
                <a:avLst/>
                <a:gdLst/>
                <a:ahLst/>
                <a:cxnLst/>
                <a:pathLst>
                  <a:path w="1728" h="1158">
                    <a:moveTo>
                      <a:pt x="156" y="384"/>
                    </a:moveTo>
                    <a:lnTo>
                      <a:pt x="96" y="402"/>
                    </a:lnTo>
                    <a:lnTo>
                      <a:pt x="42" y="438"/>
                    </a:lnTo>
                    <a:lnTo>
                      <a:pt x="12" y="486"/>
                    </a:lnTo>
                    <a:lnTo>
                      <a:pt x="6" y="516"/>
                    </a:lnTo>
                    <a:lnTo>
                      <a:pt x="0" y="546"/>
                    </a:lnTo>
                    <a:lnTo>
                      <a:pt x="6" y="588"/>
                    </a:lnTo>
                    <a:lnTo>
                      <a:pt x="24" y="624"/>
                    </a:lnTo>
                    <a:lnTo>
                      <a:pt x="48" y="654"/>
                    </a:lnTo>
                    <a:lnTo>
                      <a:pt x="84" y="678"/>
                    </a:lnTo>
                    <a:lnTo>
                      <a:pt x="84" y="678"/>
                    </a:lnTo>
                    <a:lnTo>
                      <a:pt x="48" y="732"/>
                    </a:lnTo>
                    <a:lnTo>
                      <a:pt x="42" y="756"/>
                    </a:lnTo>
                    <a:lnTo>
                      <a:pt x="36" y="786"/>
                    </a:lnTo>
                    <a:lnTo>
                      <a:pt x="42" y="816"/>
                    </a:lnTo>
                    <a:lnTo>
                      <a:pt x="48" y="852"/>
                    </a:lnTo>
                    <a:lnTo>
                      <a:pt x="90" y="900"/>
                    </a:lnTo>
                    <a:lnTo>
                      <a:pt x="144" y="936"/>
                    </a:lnTo>
                    <a:lnTo>
                      <a:pt x="174" y="942"/>
                    </a:lnTo>
                    <a:lnTo>
                      <a:pt x="210" y="948"/>
                    </a:lnTo>
                    <a:lnTo>
                      <a:pt x="222" y="948"/>
                    </a:lnTo>
                    <a:lnTo>
                      <a:pt x="234" y="948"/>
                    </a:lnTo>
                    <a:lnTo>
                      <a:pt x="234" y="948"/>
                    </a:lnTo>
                    <a:lnTo>
                      <a:pt x="282" y="1008"/>
                    </a:lnTo>
                    <a:lnTo>
                      <a:pt x="348" y="1050"/>
                    </a:lnTo>
                    <a:lnTo>
                      <a:pt x="420" y="1074"/>
                    </a:lnTo>
                    <a:lnTo>
                      <a:pt x="498" y="1086"/>
                    </a:lnTo>
                    <a:lnTo>
                      <a:pt x="582" y="1080"/>
                    </a:lnTo>
                    <a:lnTo>
                      <a:pt x="660" y="1050"/>
                    </a:lnTo>
                    <a:lnTo>
                      <a:pt x="660" y="1050"/>
                    </a:lnTo>
                    <a:lnTo>
                      <a:pt x="702" y="1092"/>
                    </a:lnTo>
                    <a:lnTo>
                      <a:pt x="756" y="1128"/>
                    </a:lnTo>
                    <a:lnTo>
                      <a:pt x="816" y="1152"/>
                    </a:lnTo>
                    <a:lnTo>
                      <a:pt x="882" y="1158"/>
                    </a:lnTo>
                    <a:lnTo>
                      <a:pt x="924" y="1152"/>
                    </a:lnTo>
                    <a:lnTo>
                      <a:pt x="966" y="1146"/>
                    </a:lnTo>
                    <a:lnTo>
                      <a:pt x="1044" y="1110"/>
                    </a:lnTo>
                    <a:lnTo>
                      <a:pt x="1104" y="1056"/>
                    </a:lnTo>
                    <a:lnTo>
                      <a:pt x="1122" y="1020"/>
                    </a:lnTo>
                    <a:lnTo>
                      <a:pt x="1140" y="984"/>
                    </a:lnTo>
                    <a:lnTo>
                      <a:pt x="1140" y="984"/>
                    </a:lnTo>
                    <a:lnTo>
                      <a:pt x="1200" y="1008"/>
                    </a:lnTo>
                    <a:lnTo>
                      <a:pt x="1266" y="1014"/>
                    </a:lnTo>
                    <a:lnTo>
                      <a:pt x="1314" y="1008"/>
                    </a:lnTo>
                    <a:lnTo>
                      <a:pt x="1356" y="996"/>
                    </a:lnTo>
                    <a:lnTo>
                      <a:pt x="1392" y="978"/>
                    </a:lnTo>
                    <a:lnTo>
                      <a:pt x="1428" y="954"/>
                    </a:lnTo>
                    <a:lnTo>
                      <a:pt x="1458" y="924"/>
                    </a:lnTo>
                    <a:lnTo>
                      <a:pt x="1476" y="888"/>
                    </a:lnTo>
                    <a:lnTo>
                      <a:pt x="1488" y="846"/>
                    </a:lnTo>
                    <a:lnTo>
                      <a:pt x="1494" y="804"/>
                    </a:lnTo>
                    <a:lnTo>
                      <a:pt x="1494" y="804"/>
                    </a:lnTo>
                    <a:lnTo>
                      <a:pt x="1542" y="792"/>
                    </a:lnTo>
                    <a:lnTo>
                      <a:pt x="1584" y="774"/>
                    </a:lnTo>
                    <a:lnTo>
                      <a:pt x="1626" y="750"/>
                    </a:lnTo>
                    <a:lnTo>
                      <a:pt x="1662" y="720"/>
                    </a:lnTo>
                    <a:lnTo>
                      <a:pt x="1686" y="690"/>
                    </a:lnTo>
                    <a:lnTo>
                      <a:pt x="1710" y="648"/>
                    </a:lnTo>
                    <a:lnTo>
                      <a:pt x="1722" y="606"/>
                    </a:lnTo>
                    <a:lnTo>
                      <a:pt x="1728" y="564"/>
                    </a:lnTo>
                    <a:lnTo>
                      <a:pt x="1722" y="522"/>
                    </a:lnTo>
                    <a:lnTo>
                      <a:pt x="1716" y="480"/>
                    </a:lnTo>
                    <a:lnTo>
                      <a:pt x="1698" y="444"/>
                    </a:lnTo>
                    <a:lnTo>
                      <a:pt x="1674" y="408"/>
                    </a:lnTo>
                    <a:lnTo>
                      <a:pt x="1674" y="408"/>
                    </a:lnTo>
                    <a:lnTo>
                      <a:pt x="1680" y="372"/>
                    </a:lnTo>
                    <a:lnTo>
                      <a:pt x="1686" y="336"/>
                    </a:lnTo>
                    <a:lnTo>
                      <a:pt x="1674" y="270"/>
                    </a:lnTo>
                    <a:lnTo>
                      <a:pt x="1644" y="216"/>
                    </a:lnTo>
                    <a:lnTo>
                      <a:pt x="1596" y="174"/>
                    </a:lnTo>
                    <a:lnTo>
                      <a:pt x="1530" y="144"/>
                    </a:lnTo>
                    <a:lnTo>
                      <a:pt x="1530" y="144"/>
                    </a:lnTo>
                    <a:lnTo>
                      <a:pt x="1524" y="114"/>
                    </a:lnTo>
                    <a:lnTo>
                      <a:pt x="1506" y="84"/>
                    </a:lnTo>
                    <a:lnTo>
                      <a:pt x="1464" y="42"/>
                    </a:lnTo>
                    <a:lnTo>
                      <a:pt x="1410" y="12"/>
                    </a:lnTo>
                    <a:lnTo>
                      <a:pt x="1338" y="0"/>
                    </a:lnTo>
                    <a:lnTo>
                      <a:pt x="1296" y="6"/>
                    </a:lnTo>
                    <a:lnTo>
                      <a:pt x="1260" y="18"/>
                    </a:lnTo>
                    <a:lnTo>
                      <a:pt x="1224" y="36"/>
                    </a:lnTo>
                    <a:lnTo>
                      <a:pt x="1194" y="60"/>
                    </a:lnTo>
                    <a:lnTo>
                      <a:pt x="1194" y="60"/>
                    </a:lnTo>
                    <a:lnTo>
                      <a:pt x="1164" y="36"/>
                    </a:lnTo>
                    <a:lnTo>
                      <a:pt x="1134" y="18"/>
                    </a:lnTo>
                    <a:lnTo>
                      <a:pt x="1098" y="6"/>
                    </a:lnTo>
                    <a:lnTo>
                      <a:pt x="1056" y="0"/>
                    </a:lnTo>
                    <a:lnTo>
                      <a:pt x="1008" y="6"/>
                    </a:lnTo>
                    <a:lnTo>
                      <a:pt x="966" y="24"/>
                    </a:lnTo>
                    <a:lnTo>
                      <a:pt x="930" y="54"/>
                    </a:lnTo>
                    <a:lnTo>
                      <a:pt x="900" y="90"/>
                    </a:lnTo>
                    <a:lnTo>
                      <a:pt x="900" y="90"/>
                    </a:lnTo>
                    <a:lnTo>
                      <a:pt x="864" y="66"/>
                    </a:lnTo>
                    <a:lnTo>
                      <a:pt x="828" y="48"/>
                    </a:lnTo>
                    <a:lnTo>
                      <a:pt x="792" y="42"/>
                    </a:lnTo>
                    <a:lnTo>
                      <a:pt x="750" y="36"/>
                    </a:lnTo>
                    <a:lnTo>
                      <a:pt x="696" y="42"/>
                    </a:lnTo>
                    <a:lnTo>
                      <a:pt x="642" y="60"/>
                    </a:lnTo>
                    <a:lnTo>
                      <a:pt x="594" y="96"/>
                    </a:lnTo>
                    <a:lnTo>
                      <a:pt x="558" y="138"/>
                    </a:lnTo>
                    <a:lnTo>
                      <a:pt x="558" y="138"/>
                    </a:lnTo>
                    <a:lnTo>
                      <a:pt x="492" y="114"/>
                    </a:lnTo>
                    <a:lnTo>
                      <a:pt x="426" y="108"/>
                    </a:lnTo>
                    <a:lnTo>
                      <a:pt x="372" y="114"/>
                    </a:lnTo>
                    <a:lnTo>
                      <a:pt x="318" y="126"/>
                    </a:lnTo>
                    <a:lnTo>
                      <a:pt x="270" y="150"/>
                    </a:lnTo>
                    <a:lnTo>
                      <a:pt x="234" y="180"/>
                    </a:lnTo>
                    <a:lnTo>
                      <a:pt x="198" y="216"/>
                    </a:lnTo>
                    <a:lnTo>
                      <a:pt x="174" y="258"/>
                    </a:lnTo>
                    <a:lnTo>
                      <a:pt x="156" y="306"/>
                    </a:lnTo>
                    <a:lnTo>
                      <a:pt x="150" y="354"/>
                    </a:lnTo>
                    <a:lnTo>
                      <a:pt x="156" y="372"/>
                    </a:lnTo>
                    <a:lnTo>
                      <a:pt x="156" y="384"/>
                    </a:lnTo>
                    <a:close/>
                  </a:path>
                </a:pathLst>
              </a:custGeom>
              <a:solidFill>
                <a:srgbClr val="808080"/>
              </a:solidFill>
              <a:ln w="9525">
                <a:noFill/>
              </a:ln>
            </p:spPr>
            <p:txBody>
              <a:bodyPr/>
              <a:p>
                <a:endParaRPr lang="zh-CN" altLang="en-US"/>
              </a:p>
            </p:txBody>
          </p:sp>
          <p:sp>
            <p:nvSpPr>
              <p:cNvPr id="10272" name="任意多边形 202786"/>
              <p:cNvSpPr/>
              <p:nvPr/>
            </p:nvSpPr>
            <p:spPr>
              <a:xfrm>
                <a:off x="318" y="2622"/>
                <a:ext cx="1728" cy="1158"/>
              </a:xfrm>
              <a:custGeom>
                <a:avLst/>
                <a:gdLst/>
                <a:ahLst/>
                <a:cxnLst/>
                <a:pathLst>
                  <a:path w="1728" h="1158">
                    <a:moveTo>
                      <a:pt x="156" y="384"/>
                    </a:moveTo>
                    <a:lnTo>
                      <a:pt x="96" y="402"/>
                    </a:lnTo>
                    <a:lnTo>
                      <a:pt x="42" y="438"/>
                    </a:lnTo>
                    <a:lnTo>
                      <a:pt x="12" y="486"/>
                    </a:lnTo>
                    <a:lnTo>
                      <a:pt x="6" y="516"/>
                    </a:lnTo>
                    <a:lnTo>
                      <a:pt x="0" y="546"/>
                    </a:lnTo>
                    <a:lnTo>
                      <a:pt x="6" y="588"/>
                    </a:lnTo>
                    <a:lnTo>
                      <a:pt x="24" y="624"/>
                    </a:lnTo>
                    <a:lnTo>
                      <a:pt x="48" y="654"/>
                    </a:lnTo>
                    <a:lnTo>
                      <a:pt x="84" y="678"/>
                    </a:lnTo>
                    <a:lnTo>
                      <a:pt x="84" y="678"/>
                    </a:lnTo>
                    <a:lnTo>
                      <a:pt x="48" y="732"/>
                    </a:lnTo>
                    <a:lnTo>
                      <a:pt x="42" y="756"/>
                    </a:lnTo>
                    <a:lnTo>
                      <a:pt x="36" y="786"/>
                    </a:lnTo>
                    <a:lnTo>
                      <a:pt x="42" y="816"/>
                    </a:lnTo>
                    <a:lnTo>
                      <a:pt x="48" y="852"/>
                    </a:lnTo>
                    <a:lnTo>
                      <a:pt x="90" y="900"/>
                    </a:lnTo>
                    <a:lnTo>
                      <a:pt x="144" y="936"/>
                    </a:lnTo>
                    <a:lnTo>
                      <a:pt x="174" y="942"/>
                    </a:lnTo>
                    <a:lnTo>
                      <a:pt x="210" y="948"/>
                    </a:lnTo>
                    <a:lnTo>
                      <a:pt x="222" y="948"/>
                    </a:lnTo>
                    <a:lnTo>
                      <a:pt x="234" y="948"/>
                    </a:lnTo>
                    <a:lnTo>
                      <a:pt x="234" y="948"/>
                    </a:lnTo>
                    <a:lnTo>
                      <a:pt x="282" y="1008"/>
                    </a:lnTo>
                    <a:lnTo>
                      <a:pt x="348" y="1050"/>
                    </a:lnTo>
                    <a:lnTo>
                      <a:pt x="420" y="1074"/>
                    </a:lnTo>
                    <a:lnTo>
                      <a:pt x="498" y="1086"/>
                    </a:lnTo>
                    <a:lnTo>
                      <a:pt x="582" y="1080"/>
                    </a:lnTo>
                    <a:lnTo>
                      <a:pt x="660" y="1050"/>
                    </a:lnTo>
                    <a:lnTo>
                      <a:pt x="660" y="1050"/>
                    </a:lnTo>
                    <a:lnTo>
                      <a:pt x="702" y="1092"/>
                    </a:lnTo>
                    <a:lnTo>
                      <a:pt x="756" y="1128"/>
                    </a:lnTo>
                    <a:lnTo>
                      <a:pt x="816" y="1152"/>
                    </a:lnTo>
                    <a:lnTo>
                      <a:pt x="882" y="1158"/>
                    </a:lnTo>
                    <a:lnTo>
                      <a:pt x="924" y="1152"/>
                    </a:lnTo>
                    <a:lnTo>
                      <a:pt x="966" y="1146"/>
                    </a:lnTo>
                    <a:lnTo>
                      <a:pt x="1044" y="1110"/>
                    </a:lnTo>
                    <a:lnTo>
                      <a:pt x="1104" y="1056"/>
                    </a:lnTo>
                    <a:lnTo>
                      <a:pt x="1122" y="1020"/>
                    </a:lnTo>
                    <a:lnTo>
                      <a:pt x="1140" y="984"/>
                    </a:lnTo>
                    <a:lnTo>
                      <a:pt x="1140" y="984"/>
                    </a:lnTo>
                    <a:lnTo>
                      <a:pt x="1200" y="1008"/>
                    </a:lnTo>
                    <a:lnTo>
                      <a:pt x="1266" y="1014"/>
                    </a:lnTo>
                    <a:lnTo>
                      <a:pt x="1314" y="1008"/>
                    </a:lnTo>
                    <a:lnTo>
                      <a:pt x="1356" y="996"/>
                    </a:lnTo>
                    <a:lnTo>
                      <a:pt x="1392" y="978"/>
                    </a:lnTo>
                    <a:lnTo>
                      <a:pt x="1428" y="954"/>
                    </a:lnTo>
                    <a:lnTo>
                      <a:pt x="1458" y="924"/>
                    </a:lnTo>
                    <a:lnTo>
                      <a:pt x="1476" y="888"/>
                    </a:lnTo>
                    <a:lnTo>
                      <a:pt x="1488" y="846"/>
                    </a:lnTo>
                    <a:lnTo>
                      <a:pt x="1494" y="804"/>
                    </a:lnTo>
                    <a:lnTo>
                      <a:pt x="1494" y="804"/>
                    </a:lnTo>
                    <a:lnTo>
                      <a:pt x="1542" y="792"/>
                    </a:lnTo>
                    <a:lnTo>
                      <a:pt x="1584" y="774"/>
                    </a:lnTo>
                    <a:lnTo>
                      <a:pt x="1626" y="750"/>
                    </a:lnTo>
                    <a:lnTo>
                      <a:pt x="1662" y="720"/>
                    </a:lnTo>
                    <a:lnTo>
                      <a:pt x="1686" y="690"/>
                    </a:lnTo>
                    <a:lnTo>
                      <a:pt x="1710" y="648"/>
                    </a:lnTo>
                    <a:lnTo>
                      <a:pt x="1722" y="606"/>
                    </a:lnTo>
                    <a:lnTo>
                      <a:pt x="1728" y="564"/>
                    </a:lnTo>
                    <a:lnTo>
                      <a:pt x="1722" y="522"/>
                    </a:lnTo>
                    <a:lnTo>
                      <a:pt x="1716" y="480"/>
                    </a:lnTo>
                    <a:lnTo>
                      <a:pt x="1698" y="444"/>
                    </a:lnTo>
                    <a:lnTo>
                      <a:pt x="1674" y="408"/>
                    </a:lnTo>
                    <a:lnTo>
                      <a:pt x="1674" y="408"/>
                    </a:lnTo>
                    <a:lnTo>
                      <a:pt x="1680" y="372"/>
                    </a:lnTo>
                    <a:lnTo>
                      <a:pt x="1686" y="336"/>
                    </a:lnTo>
                    <a:lnTo>
                      <a:pt x="1674" y="270"/>
                    </a:lnTo>
                    <a:lnTo>
                      <a:pt x="1644" y="216"/>
                    </a:lnTo>
                    <a:lnTo>
                      <a:pt x="1596" y="174"/>
                    </a:lnTo>
                    <a:lnTo>
                      <a:pt x="1530" y="144"/>
                    </a:lnTo>
                    <a:lnTo>
                      <a:pt x="1530" y="144"/>
                    </a:lnTo>
                    <a:lnTo>
                      <a:pt x="1524" y="114"/>
                    </a:lnTo>
                    <a:lnTo>
                      <a:pt x="1506" y="84"/>
                    </a:lnTo>
                    <a:lnTo>
                      <a:pt x="1464" y="42"/>
                    </a:lnTo>
                    <a:lnTo>
                      <a:pt x="1410" y="12"/>
                    </a:lnTo>
                    <a:lnTo>
                      <a:pt x="1338" y="0"/>
                    </a:lnTo>
                    <a:lnTo>
                      <a:pt x="1296" y="6"/>
                    </a:lnTo>
                    <a:lnTo>
                      <a:pt x="1260" y="18"/>
                    </a:lnTo>
                    <a:lnTo>
                      <a:pt x="1224" y="36"/>
                    </a:lnTo>
                    <a:lnTo>
                      <a:pt x="1194" y="60"/>
                    </a:lnTo>
                    <a:lnTo>
                      <a:pt x="1194" y="60"/>
                    </a:lnTo>
                    <a:lnTo>
                      <a:pt x="1164" y="36"/>
                    </a:lnTo>
                    <a:lnTo>
                      <a:pt x="1134" y="18"/>
                    </a:lnTo>
                    <a:lnTo>
                      <a:pt x="1098" y="6"/>
                    </a:lnTo>
                    <a:lnTo>
                      <a:pt x="1056" y="0"/>
                    </a:lnTo>
                    <a:lnTo>
                      <a:pt x="1008" y="6"/>
                    </a:lnTo>
                    <a:lnTo>
                      <a:pt x="966" y="24"/>
                    </a:lnTo>
                    <a:lnTo>
                      <a:pt x="930" y="54"/>
                    </a:lnTo>
                    <a:lnTo>
                      <a:pt x="900" y="90"/>
                    </a:lnTo>
                    <a:lnTo>
                      <a:pt x="900" y="90"/>
                    </a:lnTo>
                    <a:lnTo>
                      <a:pt x="864" y="66"/>
                    </a:lnTo>
                    <a:lnTo>
                      <a:pt x="828" y="48"/>
                    </a:lnTo>
                    <a:lnTo>
                      <a:pt x="792" y="42"/>
                    </a:lnTo>
                    <a:lnTo>
                      <a:pt x="750" y="36"/>
                    </a:lnTo>
                    <a:lnTo>
                      <a:pt x="696" y="42"/>
                    </a:lnTo>
                    <a:lnTo>
                      <a:pt x="642" y="60"/>
                    </a:lnTo>
                    <a:lnTo>
                      <a:pt x="594" y="96"/>
                    </a:lnTo>
                    <a:lnTo>
                      <a:pt x="558" y="138"/>
                    </a:lnTo>
                    <a:lnTo>
                      <a:pt x="558" y="138"/>
                    </a:lnTo>
                    <a:lnTo>
                      <a:pt x="492" y="114"/>
                    </a:lnTo>
                    <a:lnTo>
                      <a:pt x="426" y="108"/>
                    </a:lnTo>
                    <a:lnTo>
                      <a:pt x="372" y="114"/>
                    </a:lnTo>
                    <a:lnTo>
                      <a:pt x="318" y="126"/>
                    </a:lnTo>
                    <a:lnTo>
                      <a:pt x="270" y="150"/>
                    </a:lnTo>
                    <a:lnTo>
                      <a:pt x="234" y="180"/>
                    </a:lnTo>
                    <a:lnTo>
                      <a:pt x="198" y="216"/>
                    </a:lnTo>
                    <a:lnTo>
                      <a:pt x="174" y="258"/>
                    </a:lnTo>
                    <a:lnTo>
                      <a:pt x="156" y="306"/>
                    </a:lnTo>
                    <a:lnTo>
                      <a:pt x="150" y="354"/>
                    </a:lnTo>
                    <a:lnTo>
                      <a:pt x="156" y="372"/>
                    </a:lnTo>
                    <a:lnTo>
                      <a:pt x="156" y="384"/>
                    </a:lnTo>
                    <a:close/>
                  </a:path>
                </a:pathLst>
              </a:custGeom>
              <a:solidFill>
                <a:srgbClr val="D9FFD9"/>
              </a:solidFill>
              <a:ln w="9525">
                <a:noFill/>
              </a:ln>
            </p:spPr>
            <p:txBody>
              <a:bodyPr/>
              <a:p>
                <a:endParaRPr lang="zh-CN" altLang="en-US"/>
              </a:p>
            </p:txBody>
          </p:sp>
          <p:sp>
            <p:nvSpPr>
              <p:cNvPr id="10273" name="任意多边形 202787"/>
              <p:cNvSpPr/>
              <p:nvPr/>
            </p:nvSpPr>
            <p:spPr>
              <a:xfrm>
                <a:off x="318" y="2622"/>
                <a:ext cx="1728" cy="1158"/>
              </a:xfrm>
              <a:custGeom>
                <a:avLst/>
                <a:gdLst/>
                <a:ahLst/>
                <a:cxnLst/>
                <a:pathLst>
                  <a:path w="1728" h="1158">
                    <a:moveTo>
                      <a:pt x="156" y="384"/>
                    </a:moveTo>
                    <a:lnTo>
                      <a:pt x="96" y="402"/>
                    </a:lnTo>
                    <a:lnTo>
                      <a:pt x="42" y="438"/>
                    </a:lnTo>
                    <a:lnTo>
                      <a:pt x="12" y="486"/>
                    </a:lnTo>
                    <a:lnTo>
                      <a:pt x="6" y="516"/>
                    </a:lnTo>
                    <a:lnTo>
                      <a:pt x="0" y="546"/>
                    </a:lnTo>
                    <a:lnTo>
                      <a:pt x="6" y="588"/>
                    </a:lnTo>
                    <a:lnTo>
                      <a:pt x="24" y="624"/>
                    </a:lnTo>
                    <a:lnTo>
                      <a:pt x="48" y="654"/>
                    </a:lnTo>
                    <a:lnTo>
                      <a:pt x="84" y="678"/>
                    </a:lnTo>
                    <a:lnTo>
                      <a:pt x="84" y="678"/>
                    </a:lnTo>
                    <a:lnTo>
                      <a:pt x="48" y="732"/>
                    </a:lnTo>
                    <a:lnTo>
                      <a:pt x="42" y="756"/>
                    </a:lnTo>
                    <a:lnTo>
                      <a:pt x="36" y="786"/>
                    </a:lnTo>
                    <a:lnTo>
                      <a:pt x="42" y="816"/>
                    </a:lnTo>
                    <a:lnTo>
                      <a:pt x="48" y="852"/>
                    </a:lnTo>
                    <a:lnTo>
                      <a:pt x="90" y="900"/>
                    </a:lnTo>
                    <a:lnTo>
                      <a:pt x="144" y="936"/>
                    </a:lnTo>
                    <a:lnTo>
                      <a:pt x="174" y="942"/>
                    </a:lnTo>
                    <a:lnTo>
                      <a:pt x="210" y="948"/>
                    </a:lnTo>
                    <a:lnTo>
                      <a:pt x="222" y="948"/>
                    </a:lnTo>
                    <a:lnTo>
                      <a:pt x="234" y="948"/>
                    </a:lnTo>
                    <a:lnTo>
                      <a:pt x="234" y="948"/>
                    </a:lnTo>
                    <a:lnTo>
                      <a:pt x="282" y="1008"/>
                    </a:lnTo>
                    <a:lnTo>
                      <a:pt x="348" y="1050"/>
                    </a:lnTo>
                    <a:lnTo>
                      <a:pt x="420" y="1074"/>
                    </a:lnTo>
                    <a:lnTo>
                      <a:pt x="498" y="1086"/>
                    </a:lnTo>
                    <a:lnTo>
                      <a:pt x="582" y="1080"/>
                    </a:lnTo>
                    <a:lnTo>
                      <a:pt x="660" y="1050"/>
                    </a:lnTo>
                    <a:lnTo>
                      <a:pt x="660" y="1050"/>
                    </a:lnTo>
                    <a:lnTo>
                      <a:pt x="702" y="1092"/>
                    </a:lnTo>
                    <a:lnTo>
                      <a:pt x="756" y="1128"/>
                    </a:lnTo>
                    <a:lnTo>
                      <a:pt x="816" y="1152"/>
                    </a:lnTo>
                    <a:lnTo>
                      <a:pt x="882" y="1158"/>
                    </a:lnTo>
                    <a:lnTo>
                      <a:pt x="924" y="1152"/>
                    </a:lnTo>
                    <a:lnTo>
                      <a:pt x="966" y="1146"/>
                    </a:lnTo>
                    <a:lnTo>
                      <a:pt x="1044" y="1110"/>
                    </a:lnTo>
                    <a:lnTo>
                      <a:pt x="1104" y="1056"/>
                    </a:lnTo>
                    <a:lnTo>
                      <a:pt x="1122" y="1020"/>
                    </a:lnTo>
                    <a:lnTo>
                      <a:pt x="1140" y="984"/>
                    </a:lnTo>
                    <a:lnTo>
                      <a:pt x="1140" y="984"/>
                    </a:lnTo>
                    <a:lnTo>
                      <a:pt x="1200" y="1008"/>
                    </a:lnTo>
                    <a:lnTo>
                      <a:pt x="1266" y="1014"/>
                    </a:lnTo>
                    <a:lnTo>
                      <a:pt x="1314" y="1008"/>
                    </a:lnTo>
                    <a:lnTo>
                      <a:pt x="1356" y="996"/>
                    </a:lnTo>
                    <a:lnTo>
                      <a:pt x="1392" y="978"/>
                    </a:lnTo>
                    <a:lnTo>
                      <a:pt x="1428" y="954"/>
                    </a:lnTo>
                    <a:lnTo>
                      <a:pt x="1458" y="924"/>
                    </a:lnTo>
                    <a:lnTo>
                      <a:pt x="1476" y="888"/>
                    </a:lnTo>
                    <a:lnTo>
                      <a:pt x="1488" y="846"/>
                    </a:lnTo>
                    <a:lnTo>
                      <a:pt x="1494" y="804"/>
                    </a:lnTo>
                    <a:lnTo>
                      <a:pt x="1494" y="804"/>
                    </a:lnTo>
                    <a:lnTo>
                      <a:pt x="1542" y="792"/>
                    </a:lnTo>
                    <a:lnTo>
                      <a:pt x="1584" y="774"/>
                    </a:lnTo>
                    <a:lnTo>
                      <a:pt x="1626" y="750"/>
                    </a:lnTo>
                    <a:lnTo>
                      <a:pt x="1662" y="720"/>
                    </a:lnTo>
                    <a:lnTo>
                      <a:pt x="1686" y="690"/>
                    </a:lnTo>
                    <a:lnTo>
                      <a:pt x="1710" y="648"/>
                    </a:lnTo>
                    <a:lnTo>
                      <a:pt x="1722" y="606"/>
                    </a:lnTo>
                    <a:lnTo>
                      <a:pt x="1728" y="564"/>
                    </a:lnTo>
                    <a:lnTo>
                      <a:pt x="1722" y="522"/>
                    </a:lnTo>
                    <a:lnTo>
                      <a:pt x="1716" y="480"/>
                    </a:lnTo>
                    <a:lnTo>
                      <a:pt x="1698" y="444"/>
                    </a:lnTo>
                    <a:lnTo>
                      <a:pt x="1674" y="408"/>
                    </a:lnTo>
                    <a:lnTo>
                      <a:pt x="1674" y="408"/>
                    </a:lnTo>
                    <a:lnTo>
                      <a:pt x="1680" y="372"/>
                    </a:lnTo>
                    <a:lnTo>
                      <a:pt x="1686" y="336"/>
                    </a:lnTo>
                    <a:lnTo>
                      <a:pt x="1674" y="270"/>
                    </a:lnTo>
                    <a:lnTo>
                      <a:pt x="1644" y="216"/>
                    </a:lnTo>
                    <a:lnTo>
                      <a:pt x="1596" y="174"/>
                    </a:lnTo>
                    <a:lnTo>
                      <a:pt x="1530" y="144"/>
                    </a:lnTo>
                    <a:lnTo>
                      <a:pt x="1530" y="144"/>
                    </a:lnTo>
                    <a:lnTo>
                      <a:pt x="1524" y="114"/>
                    </a:lnTo>
                    <a:lnTo>
                      <a:pt x="1506" y="84"/>
                    </a:lnTo>
                    <a:lnTo>
                      <a:pt x="1464" y="42"/>
                    </a:lnTo>
                    <a:lnTo>
                      <a:pt x="1410" y="12"/>
                    </a:lnTo>
                    <a:lnTo>
                      <a:pt x="1338" y="0"/>
                    </a:lnTo>
                    <a:lnTo>
                      <a:pt x="1296" y="6"/>
                    </a:lnTo>
                    <a:lnTo>
                      <a:pt x="1260" y="18"/>
                    </a:lnTo>
                    <a:lnTo>
                      <a:pt x="1224" y="36"/>
                    </a:lnTo>
                    <a:lnTo>
                      <a:pt x="1194" y="60"/>
                    </a:lnTo>
                    <a:lnTo>
                      <a:pt x="1194" y="60"/>
                    </a:lnTo>
                    <a:lnTo>
                      <a:pt x="1164" y="36"/>
                    </a:lnTo>
                    <a:lnTo>
                      <a:pt x="1134" y="18"/>
                    </a:lnTo>
                    <a:lnTo>
                      <a:pt x="1098" y="6"/>
                    </a:lnTo>
                    <a:lnTo>
                      <a:pt x="1056" y="0"/>
                    </a:lnTo>
                    <a:lnTo>
                      <a:pt x="1008" y="6"/>
                    </a:lnTo>
                    <a:lnTo>
                      <a:pt x="966" y="24"/>
                    </a:lnTo>
                    <a:lnTo>
                      <a:pt x="930" y="54"/>
                    </a:lnTo>
                    <a:lnTo>
                      <a:pt x="900" y="90"/>
                    </a:lnTo>
                    <a:lnTo>
                      <a:pt x="900" y="90"/>
                    </a:lnTo>
                    <a:lnTo>
                      <a:pt x="864" y="66"/>
                    </a:lnTo>
                    <a:lnTo>
                      <a:pt x="828" y="48"/>
                    </a:lnTo>
                    <a:lnTo>
                      <a:pt x="792" y="42"/>
                    </a:lnTo>
                    <a:lnTo>
                      <a:pt x="750" y="36"/>
                    </a:lnTo>
                    <a:lnTo>
                      <a:pt x="696" y="42"/>
                    </a:lnTo>
                    <a:lnTo>
                      <a:pt x="642" y="60"/>
                    </a:lnTo>
                    <a:lnTo>
                      <a:pt x="594" y="96"/>
                    </a:lnTo>
                    <a:lnTo>
                      <a:pt x="558" y="138"/>
                    </a:lnTo>
                    <a:lnTo>
                      <a:pt x="558" y="138"/>
                    </a:lnTo>
                    <a:lnTo>
                      <a:pt x="492" y="114"/>
                    </a:lnTo>
                    <a:lnTo>
                      <a:pt x="426" y="108"/>
                    </a:lnTo>
                    <a:lnTo>
                      <a:pt x="372" y="114"/>
                    </a:lnTo>
                    <a:lnTo>
                      <a:pt x="318" y="126"/>
                    </a:lnTo>
                    <a:lnTo>
                      <a:pt x="270" y="150"/>
                    </a:lnTo>
                    <a:lnTo>
                      <a:pt x="234" y="180"/>
                    </a:lnTo>
                    <a:lnTo>
                      <a:pt x="198" y="216"/>
                    </a:lnTo>
                    <a:lnTo>
                      <a:pt x="174" y="258"/>
                    </a:lnTo>
                    <a:lnTo>
                      <a:pt x="156" y="306"/>
                    </a:lnTo>
                    <a:lnTo>
                      <a:pt x="150" y="354"/>
                    </a:lnTo>
                    <a:lnTo>
                      <a:pt x="156" y="372"/>
                    </a:lnTo>
                    <a:lnTo>
                      <a:pt x="156" y="384"/>
                    </a:lnTo>
                    <a:close/>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74" name="任意多边形 202788"/>
              <p:cNvSpPr/>
              <p:nvPr/>
            </p:nvSpPr>
            <p:spPr>
              <a:xfrm>
                <a:off x="402" y="3300"/>
                <a:ext cx="102" cy="24"/>
              </a:xfrm>
              <a:custGeom>
                <a:avLst/>
                <a:gdLst/>
                <a:ahLst/>
                <a:cxnLst/>
                <a:pathLst>
                  <a:path w="102" h="24">
                    <a:moveTo>
                      <a:pt x="0" y="0"/>
                    </a:moveTo>
                    <a:lnTo>
                      <a:pt x="48" y="18"/>
                    </a:lnTo>
                    <a:lnTo>
                      <a:pt x="90" y="24"/>
                    </a:lnTo>
                    <a:lnTo>
                      <a:pt x="96" y="24"/>
                    </a:lnTo>
                    <a:lnTo>
                      <a:pt x="102" y="24"/>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75" name="任意多边形 202789"/>
              <p:cNvSpPr/>
              <p:nvPr/>
            </p:nvSpPr>
            <p:spPr>
              <a:xfrm>
                <a:off x="552" y="3558"/>
                <a:ext cx="42" cy="12"/>
              </a:xfrm>
              <a:custGeom>
                <a:avLst/>
                <a:gdLst/>
                <a:ahLst/>
                <a:cxnLst/>
                <a:pathLst>
                  <a:path w="42" h="12">
                    <a:moveTo>
                      <a:pt x="0" y="12"/>
                    </a:moveTo>
                    <a:lnTo>
                      <a:pt x="24" y="6"/>
                    </a:lnTo>
                    <a:lnTo>
                      <a:pt x="42"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76" name="任意多边形 202790"/>
              <p:cNvSpPr/>
              <p:nvPr/>
            </p:nvSpPr>
            <p:spPr>
              <a:xfrm>
                <a:off x="948" y="3624"/>
                <a:ext cx="30" cy="48"/>
              </a:xfrm>
              <a:custGeom>
                <a:avLst/>
                <a:gdLst/>
                <a:ahLst/>
                <a:cxnLst/>
                <a:pathLst>
                  <a:path w="30" h="48">
                    <a:moveTo>
                      <a:pt x="0" y="0"/>
                    </a:moveTo>
                    <a:lnTo>
                      <a:pt x="12" y="24"/>
                    </a:lnTo>
                    <a:lnTo>
                      <a:pt x="30" y="48"/>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77" name="任意多边形 202791"/>
              <p:cNvSpPr/>
              <p:nvPr/>
            </p:nvSpPr>
            <p:spPr>
              <a:xfrm>
                <a:off x="1458" y="3552"/>
                <a:ext cx="12" cy="54"/>
              </a:xfrm>
              <a:custGeom>
                <a:avLst/>
                <a:gdLst/>
                <a:ahLst/>
                <a:cxnLst/>
                <a:pathLst>
                  <a:path w="12" h="54">
                    <a:moveTo>
                      <a:pt x="0" y="54"/>
                    </a:moveTo>
                    <a:lnTo>
                      <a:pt x="6" y="30"/>
                    </a:lnTo>
                    <a:lnTo>
                      <a:pt x="12"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78" name="任意多边形 202792"/>
              <p:cNvSpPr/>
              <p:nvPr/>
            </p:nvSpPr>
            <p:spPr>
              <a:xfrm>
                <a:off x="1686" y="3240"/>
                <a:ext cx="126" cy="186"/>
              </a:xfrm>
              <a:custGeom>
                <a:avLst/>
                <a:gdLst/>
                <a:ahLst/>
                <a:cxnLst/>
                <a:pathLst>
                  <a:path w="126" h="186">
                    <a:moveTo>
                      <a:pt x="126" y="186"/>
                    </a:moveTo>
                    <a:lnTo>
                      <a:pt x="126" y="186"/>
                    </a:lnTo>
                    <a:lnTo>
                      <a:pt x="120" y="126"/>
                    </a:lnTo>
                    <a:lnTo>
                      <a:pt x="90" y="78"/>
                    </a:lnTo>
                    <a:lnTo>
                      <a:pt x="54" y="30"/>
                    </a:lnTo>
                    <a:lnTo>
                      <a:pt x="0"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79" name="任意多边形 202793"/>
              <p:cNvSpPr/>
              <p:nvPr/>
            </p:nvSpPr>
            <p:spPr>
              <a:xfrm>
                <a:off x="1932" y="3030"/>
                <a:ext cx="60" cy="72"/>
              </a:xfrm>
              <a:custGeom>
                <a:avLst/>
                <a:gdLst/>
                <a:ahLst/>
                <a:cxnLst/>
                <a:pathLst>
                  <a:path w="60" h="72">
                    <a:moveTo>
                      <a:pt x="0" y="72"/>
                    </a:moveTo>
                    <a:lnTo>
                      <a:pt x="30" y="42"/>
                    </a:lnTo>
                    <a:lnTo>
                      <a:pt x="60"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80" name="任意多边形 202794"/>
              <p:cNvSpPr/>
              <p:nvPr/>
            </p:nvSpPr>
            <p:spPr>
              <a:xfrm>
                <a:off x="1848" y="2766"/>
                <a:ext cx="6" cy="36"/>
              </a:xfrm>
              <a:custGeom>
                <a:avLst/>
                <a:gdLst/>
                <a:ahLst/>
                <a:cxnLst/>
                <a:pathLst>
                  <a:path w="6" h="36">
                    <a:moveTo>
                      <a:pt x="6" y="36"/>
                    </a:moveTo>
                    <a:lnTo>
                      <a:pt x="6" y="36"/>
                    </a:lnTo>
                    <a:lnTo>
                      <a:pt x="6" y="30"/>
                    </a:lnTo>
                    <a:lnTo>
                      <a:pt x="6" y="18"/>
                    </a:lnTo>
                    <a:lnTo>
                      <a:pt x="0" y="0"/>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81" name="任意多边形 202795"/>
              <p:cNvSpPr/>
              <p:nvPr/>
            </p:nvSpPr>
            <p:spPr>
              <a:xfrm>
                <a:off x="1482" y="2682"/>
                <a:ext cx="30" cy="48"/>
              </a:xfrm>
              <a:custGeom>
                <a:avLst/>
                <a:gdLst/>
                <a:ahLst/>
                <a:cxnLst/>
                <a:pathLst>
                  <a:path w="30" h="48">
                    <a:moveTo>
                      <a:pt x="30" y="0"/>
                    </a:moveTo>
                    <a:lnTo>
                      <a:pt x="12" y="24"/>
                    </a:lnTo>
                    <a:lnTo>
                      <a:pt x="0" y="48"/>
                    </a:lnTo>
                  </a:path>
                </a:pathLst>
              </a:custGeom>
              <a:noFill/>
              <a:ln w="9525" cap="flat" cmpd="sng">
                <a:solidFill>
                  <a:srgbClr val="000000"/>
                </a:solidFill>
                <a:prstDash val="solid"/>
                <a:round/>
                <a:headEnd type="none" w="med" len="med"/>
                <a:tailEnd type="none" w="med" len="med"/>
              </a:ln>
            </p:spPr>
            <p:txBody>
              <a:bodyPr/>
              <a:p>
                <a:endParaRPr lang="zh-CN" altLang="en-US"/>
              </a:p>
            </p:txBody>
          </p:sp>
          <p:sp>
            <p:nvSpPr>
              <p:cNvPr id="10282" name="直接连接符 202796"/>
              <p:cNvSpPr/>
              <p:nvPr/>
            </p:nvSpPr>
            <p:spPr>
              <a:xfrm flipH="1">
                <a:off x="1200" y="2712"/>
                <a:ext cx="18" cy="36"/>
              </a:xfrm>
              <a:prstGeom prst="line">
                <a:avLst/>
              </a:prstGeom>
              <a:ln w="9525" cap="flat" cmpd="sng">
                <a:solidFill>
                  <a:srgbClr val="000000"/>
                </a:solidFill>
                <a:prstDash val="solid"/>
                <a:round/>
                <a:headEnd type="none" w="med" len="med"/>
                <a:tailEnd type="none" w="med" len="med"/>
              </a:ln>
            </p:spPr>
          </p:sp>
          <p:sp>
            <p:nvSpPr>
              <p:cNvPr id="10283" name="直接连接符 202797"/>
              <p:cNvSpPr/>
              <p:nvPr/>
            </p:nvSpPr>
            <p:spPr>
              <a:xfrm flipH="1" flipV="1">
                <a:off x="876" y="2760"/>
                <a:ext cx="54" cy="36"/>
              </a:xfrm>
              <a:prstGeom prst="line">
                <a:avLst/>
              </a:prstGeom>
              <a:ln w="9525" cap="flat" cmpd="sng">
                <a:solidFill>
                  <a:srgbClr val="000000"/>
                </a:solidFill>
                <a:prstDash val="solid"/>
                <a:round/>
                <a:headEnd type="none" w="med" len="med"/>
                <a:tailEnd type="none" w="med" len="med"/>
              </a:ln>
            </p:spPr>
          </p:sp>
          <p:sp>
            <p:nvSpPr>
              <p:cNvPr id="10284" name="任意多边形 202798"/>
              <p:cNvSpPr/>
              <p:nvPr/>
            </p:nvSpPr>
            <p:spPr>
              <a:xfrm>
                <a:off x="474" y="3006"/>
                <a:ext cx="6" cy="42"/>
              </a:xfrm>
              <a:custGeom>
                <a:avLst/>
                <a:gdLst/>
                <a:ahLst/>
                <a:cxnLst/>
                <a:pathLst>
                  <a:path w="6" h="42">
                    <a:moveTo>
                      <a:pt x="0" y="0"/>
                    </a:moveTo>
                    <a:lnTo>
                      <a:pt x="6" y="18"/>
                    </a:lnTo>
                    <a:lnTo>
                      <a:pt x="6" y="42"/>
                    </a:lnTo>
                  </a:path>
                </a:pathLst>
              </a:custGeom>
              <a:noFill/>
              <a:ln w="9525" cap="flat" cmpd="sng">
                <a:solidFill>
                  <a:srgbClr val="000000"/>
                </a:solidFill>
                <a:prstDash val="solid"/>
                <a:round/>
                <a:headEnd type="none" w="med" len="med"/>
                <a:tailEnd type="none" w="med" len="med"/>
              </a:ln>
            </p:spPr>
            <p:txBody>
              <a:bodyPr/>
              <a:p>
                <a:endParaRPr lang="zh-CN" altLang="en-US"/>
              </a:p>
            </p:txBody>
          </p:sp>
        </p:grpSp>
        <p:sp>
          <p:nvSpPr>
            <p:cNvPr id="10285" name="矩形 202799"/>
            <p:cNvSpPr/>
            <p:nvPr/>
          </p:nvSpPr>
          <p:spPr>
            <a:xfrm>
              <a:off x="1440" y="2989"/>
              <a:ext cx="1056" cy="936"/>
            </a:xfrm>
            <a:prstGeom prst="rect">
              <a:avLst/>
            </a:prstGeom>
            <a:noFill/>
            <a:ln w="9525">
              <a:noFill/>
            </a:ln>
          </p:spPr>
          <p:txBody>
            <a:bodyPr anchor="ctr" anchorCtr="0">
              <a:spAutoFit/>
            </a:bodyPr>
            <a:p>
              <a:pPr algn="ctr">
                <a:lnSpc>
                  <a:spcPct val="150000"/>
                </a:lnSpc>
                <a:spcBef>
                  <a:spcPct val="0"/>
                </a:spcBef>
              </a:pPr>
              <a:r>
                <a:rPr lang="zh-CN" altLang="en-US" sz="2400" dirty="0">
                  <a:solidFill>
                    <a:schemeClr val="tx1"/>
                  </a:solidFill>
                  <a:latin typeface="楷体_GB2312" pitchFamily="1" charset="-122"/>
                  <a:ea typeface="楷体_GB2312" pitchFamily="1" charset="-122"/>
                </a:rPr>
                <a:t>重度</a:t>
              </a:r>
              <a:r>
                <a:rPr lang="zh-CN" altLang="en-US" sz="2400" b="0" dirty="0">
                  <a:solidFill>
                    <a:schemeClr val="tx1"/>
                  </a:solidFill>
                  <a:latin typeface="楷体_GB2312" pitchFamily="1" charset="-122"/>
                  <a:ea typeface="楷体_GB2312" pitchFamily="1" charset="-122"/>
                </a:rPr>
                <a:t>  </a:t>
              </a:r>
              <a:endParaRPr lang="zh-CN" altLang="en-US" sz="2400" b="0" dirty="0">
                <a:solidFill>
                  <a:schemeClr val="tx1"/>
                </a:solidFill>
                <a:latin typeface="楷体_GB2312" pitchFamily="1" charset="-122"/>
                <a:ea typeface="楷体_GB2312" pitchFamily="1" charset="-122"/>
              </a:endParaRPr>
            </a:p>
            <a:p>
              <a:pPr algn="ctr">
                <a:lnSpc>
                  <a:spcPct val="150000"/>
                </a:lnSpc>
                <a:spcBef>
                  <a:spcPct val="0"/>
                </a:spcBef>
              </a:pPr>
              <a:r>
                <a:rPr lang="en-US" altLang="zh-CN" sz="2000" i="1">
                  <a:solidFill>
                    <a:schemeClr val="tx1"/>
                  </a:solidFill>
                  <a:latin typeface="Times New Roman" panose="02020603050405020304" pitchFamily="18" charset="0"/>
                  <a:ea typeface="楷体_GB2312" pitchFamily="1" charset="-122"/>
                </a:rPr>
                <a:t>γ= G/V=</a:t>
              </a:r>
              <a:r>
                <a:rPr lang="en-US" altLang="zh-CN" sz="2000" i="1" err="1">
                  <a:solidFill>
                    <a:schemeClr val="tx1"/>
                  </a:solidFill>
                  <a:latin typeface="Times New Roman" panose="02020603050405020304" pitchFamily="18" charset="0"/>
                  <a:ea typeface="楷体_GB2312" pitchFamily="1" charset="-122"/>
                </a:rPr>
                <a:t>ρg</a:t>
              </a:r>
              <a:r>
                <a:rPr lang="en-US" altLang="zh-CN" sz="2000" b="0">
                  <a:latin typeface="楷体_GB2312" pitchFamily="1" charset="-122"/>
                  <a:ea typeface="楷体_GB2312" pitchFamily="1" charset="-122"/>
                </a:rPr>
                <a:t> </a:t>
              </a:r>
              <a:endParaRPr lang="en-US" altLang="zh-CN" sz="2000" b="0">
                <a:solidFill>
                  <a:schemeClr val="tx1"/>
                </a:solidFill>
                <a:latin typeface="楷体_GB2312" pitchFamily="1" charset="-122"/>
                <a:ea typeface="楷体_GB2312" pitchFamily="1" charset="-122"/>
              </a:endParaRPr>
            </a:p>
            <a:p>
              <a:pPr>
                <a:spcBef>
                  <a:spcPct val="0"/>
                </a:spcBef>
              </a:pPr>
              <a:endParaRPr lang="zh-CN" altLang="en-US" sz="2000" b="0" dirty="0">
                <a:latin typeface="楷体_GB2312" pitchFamily="1" charset="-122"/>
                <a:ea typeface="楷体_GB2312" pitchFamily="1" charset="-122"/>
              </a:endParaRPr>
            </a:p>
          </p:txBody>
        </p:sp>
      </p:grpSp>
      <p:sp>
        <p:nvSpPr>
          <p:cNvPr id="4" name="文本框 3"/>
          <p:cNvSpPr txBox="1"/>
          <p:nvPr userDrawn="1">
            <p:custDataLst>
              <p:tags r:id="rId7"/>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横卷形 203777"/>
          <p:cNvSpPr/>
          <p:nvPr/>
        </p:nvSpPr>
        <p:spPr>
          <a:xfrm>
            <a:off x="2514600" y="4114800"/>
            <a:ext cx="6858000" cy="2362200"/>
          </a:xfrm>
          <a:prstGeom prst="horizontalScroll">
            <a:avLst>
              <a:gd name="adj" fmla="val 12500"/>
            </a:avLst>
          </a:prstGeom>
          <a:solidFill>
            <a:srgbClr val="DDFFDD"/>
          </a:solidFill>
          <a:ln w="9525" cap="flat" cmpd="sng">
            <a:solidFill>
              <a:schemeClr val="accent2"/>
            </a:solidFill>
            <a:prstDash val="solid"/>
            <a:round/>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sp>
        <p:nvSpPr>
          <p:cNvPr id="11266" name="AutoShape 7"/>
          <p:cNvSpPr/>
          <p:nvPr/>
        </p:nvSpPr>
        <p:spPr>
          <a:xfrm rot="5400000">
            <a:off x="5091113" y="2147888"/>
            <a:ext cx="1752600" cy="2028825"/>
          </a:xfrm>
          <a:prstGeom prst="roundRect">
            <a:avLst>
              <a:gd name="adj" fmla="val 19894"/>
            </a:avLst>
          </a:prstGeom>
          <a:gradFill rotWithShape="1">
            <a:gsLst>
              <a:gs pos="0">
                <a:srgbClr val="C9C9C9">
                  <a:alpha val="70000"/>
                </a:srgbClr>
              </a:gs>
              <a:gs pos="50000">
                <a:schemeClr val="bg1"/>
              </a:gs>
              <a:gs pos="100000">
                <a:srgbClr val="C9C9C9">
                  <a:alpha val="70000"/>
                </a:srgbClr>
              </a:gs>
            </a:gsLst>
            <a:lin ang="5400000" scaled="1"/>
            <a:tileRect/>
          </a:gradFill>
          <a:ln w="38100" cap="flat" cmpd="sng">
            <a:solidFill>
              <a:srgbClr val="DDDDDD"/>
            </a:solidFill>
            <a:prstDash val="solid"/>
            <a:round/>
            <a:headEnd type="none" w="med" len="med"/>
            <a:tailEnd type="none" w="med" len="med"/>
          </a:ln>
        </p:spPr>
        <p:txBody>
          <a:bodyPr rot="10800000" vert="eaVert" wrap="none" anchor="ctr" anchorCtr="0"/>
          <a:p>
            <a:pPr>
              <a:spcBef>
                <a:spcPct val="0"/>
              </a:spcBef>
            </a:pPr>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11267" name="标题 203779"/>
          <p:cNvSpPr>
            <a:spLocks noGrp="1" noRot="1"/>
          </p:cNvSpPr>
          <p:nvPr>
            <p:ph type="title" idx="4294967295"/>
          </p:nvPr>
        </p:nvSpPr>
        <p:spPr>
          <a:xfrm>
            <a:off x="1940560" y="1235075"/>
            <a:ext cx="3581400" cy="977900"/>
          </a:xfrm>
        </p:spPr>
        <p:txBody>
          <a:bodyPr anchor="ctr" anchorCtr="0"/>
          <a:p>
            <a:pPr algn="l"/>
            <a:r>
              <a:rPr lang="en-US" altLang="zh-CN" sz="2800">
                <a:solidFill>
                  <a:schemeClr val="accent2"/>
                </a:solidFill>
              </a:rPr>
              <a:t>2.</a:t>
            </a:r>
            <a:r>
              <a:rPr lang="zh-CN" altLang="en-US" sz="2800" dirty="0">
                <a:solidFill>
                  <a:schemeClr val="accent2"/>
                </a:solidFill>
              </a:rPr>
              <a:t>液体的可压缩性</a:t>
            </a:r>
            <a:endParaRPr lang="zh-CN" altLang="en-US" sz="2800" dirty="0">
              <a:solidFill>
                <a:schemeClr val="accent2"/>
              </a:solidFill>
            </a:endParaRPr>
          </a:p>
        </p:txBody>
      </p:sp>
      <p:graphicFrame>
        <p:nvGraphicFramePr>
          <p:cNvPr id="11268" name="对象 203780"/>
          <p:cNvGraphicFramePr/>
          <p:nvPr/>
        </p:nvGraphicFramePr>
        <p:xfrm>
          <a:off x="5105400" y="2971800"/>
          <a:ext cx="1600200" cy="787400"/>
        </p:xfrm>
        <a:graphic>
          <a:graphicData uri="http://schemas.openxmlformats.org/presentationml/2006/ole">
            <mc:AlternateContent xmlns:mc="http://schemas.openxmlformats.org/markup-compatibility/2006">
              <mc:Choice xmlns:v="urn:schemas-microsoft-com:vml" Requires="v">
                <p:oleObj spid="_x0000_s3076" name="" r:id="rId1" imgW="799465" imgH="393700" progId="Equation.3">
                  <p:embed/>
                </p:oleObj>
              </mc:Choice>
              <mc:Fallback>
                <p:oleObj name="" r:id="rId1" imgW="799465" imgH="393700" progId="Equation.3">
                  <p:embed/>
                  <p:pic>
                    <p:nvPicPr>
                      <p:cNvPr id="0" name="图片 3075"/>
                      <p:cNvPicPr/>
                      <p:nvPr/>
                    </p:nvPicPr>
                    <p:blipFill>
                      <a:blip r:embed="rId2"/>
                      <a:stretch>
                        <a:fillRect/>
                      </a:stretch>
                    </p:blipFill>
                    <p:spPr>
                      <a:xfrm>
                        <a:off x="5105400" y="2971800"/>
                        <a:ext cx="1600200" cy="787400"/>
                      </a:xfrm>
                      <a:prstGeom prst="rect">
                        <a:avLst/>
                      </a:prstGeom>
                      <a:noFill/>
                      <a:ln w="38100">
                        <a:noFill/>
                        <a:miter/>
                      </a:ln>
                    </p:spPr>
                  </p:pic>
                </p:oleObj>
              </mc:Fallback>
            </mc:AlternateContent>
          </a:graphicData>
        </a:graphic>
      </p:graphicFrame>
      <p:sp>
        <p:nvSpPr>
          <p:cNvPr id="11269" name="文本框 203781"/>
          <p:cNvSpPr txBox="1"/>
          <p:nvPr/>
        </p:nvSpPr>
        <p:spPr>
          <a:xfrm>
            <a:off x="2667000" y="4724400"/>
            <a:ext cx="7391400" cy="1420495"/>
          </a:xfrm>
          <a:prstGeom prst="rect">
            <a:avLst/>
          </a:prstGeom>
          <a:noFill/>
          <a:ln w="9525">
            <a:noFill/>
          </a:ln>
        </p:spPr>
        <p:txBody>
          <a:bodyPr anchor="t" anchorCtr="0">
            <a:spAutoFit/>
          </a:bodyPr>
          <a:p>
            <a:pPr>
              <a:lnSpc>
                <a:spcPct val="120000"/>
              </a:lnSpc>
              <a:spcBef>
                <a:spcPct val="0"/>
              </a:spcBef>
              <a:buClr>
                <a:schemeClr val="tx2"/>
              </a:buClr>
              <a:buFont typeface="Wingdings" panose="05000000000000000000" pitchFamily="2" charset="2"/>
            </a:pPr>
            <a:r>
              <a:rPr lang="zh-CN" altLang="en-US" sz="2400" dirty="0">
                <a:solidFill>
                  <a:schemeClr val="tx1"/>
                </a:solidFill>
                <a:latin typeface="楷体_GB2312" pitchFamily="1" charset="-122"/>
                <a:ea typeface="楷体_GB2312" pitchFamily="1" charset="-122"/>
              </a:rPr>
              <a:t> 液体产生单位体积相对压缩量所需的压力增量</a:t>
            </a:r>
            <a:endParaRPr lang="zh-CN" altLang="en-US" sz="2400" dirty="0">
              <a:solidFill>
                <a:schemeClr val="tx1"/>
              </a:solidFill>
              <a:latin typeface="楷体_GB2312" pitchFamily="1" charset="-122"/>
              <a:ea typeface="楷体_GB2312" pitchFamily="1" charset="-122"/>
            </a:endParaRPr>
          </a:p>
          <a:p>
            <a:pPr>
              <a:lnSpc>
                <a:spcPct val="120000"/>
              </a:lnSpc>
              <a:spcBef>
                <a:spcPct val="0"/>
              </a:spcBef>
              <a:buClr>
                <a:schemeClr val="tx2"/>
              </a:buClr>
              <a:buFont typeface="Wingdings" panose="05000000000000000000" pitchFamily="2" charset="2"/>
            </a:pPr>
            <a:r>
              <a:rPr lang="zh-CN" altLang="en-US" sz="2400" dirty="0">
                <a:solidFill>
                  <a:schemeClr val="tx1"/>
                </a:solidFill>
                <a:latin typeface="楷体_GB2312" pitchFamily="1" charset="-122"/>
                <a:ea typeface="楷体_GB2312" pitchFamily="1" charset="-122"/>
              </a:rPr>
              <a:t> 纯净液压油弹性模量为</a:t>
            </a:r>
            <a:r>
              <a:rPr lang="en-US" altLang="zh-CN" sz="2400" i="1">
                <a:solidFill>
                  <a:schemeClr val="tx1"/>
                </a:solidFill>
                <a:latin typeface="楷体_GB2312" pitchFamily="1" charset="-122"/>
                <a:ea typeface="楷体_GB2312" pitchFamily="1" charset="-122"/>
              </a:rPr>
              <a:t>K</a:t>
            </a:r>
            <a:r>
              <a:rPr lang="en-US" altLang="zh-CN" sz="2400">
                <a:solidFill>
                  <a:schemeClr val="tx1"/>
                </a:solidFill>
                <a:latin typeface="楷体_GB2312" pitchFamily="1" charset="-122"/>
                <a:ea typeface="楷体_GB2312" pitchFamily="1" charset="-122"/>
              </a:rPr>
              <a:t>=(1.4</a:t>
            </a:r>
            <a:r>
              <a:rPr lang="zh-CN" altLang="en-US" sz="2400" dirty="0">
                <a:solidFill>
                  <a:schemeClr val="tx1"/>
                </a:solidFill>
                <a:latin typeface="楷体_GB2312" pitchFamily="1" charset="-122"/>
                <a:ea typeface="楷体_GB2312" pitchFamily="1" charset="-122"/>
              </a:rPr>
              <a:t>～</a:t>
            </a:r>
            <a:r>
              <a:rPr lang="en-US" altLang="zh-CN" sz="2400">
                <a:solidFill>
                  <a:schemeClr val="tx1"/>
                </a:solidFill>
                <a:latin typeface="楷体_GB2312" pitchFamily="1" charset="-122"/>
                <a:ea typeface="楷体_GB2312" pitchFamily="1" charset="-122"/>
              </a:rPr>
              <a:t>2.0)X10</a:t>
            </a:r>
            <a:r>
              <a:rPr lang="en-US" altLang="zh-CN" sz="2400" baseline="30000">
                <a:solidFill>
                  <a:schemeClr val="tx1"/>
                </a:solidFill>
                <a:latin typeface="楷体_GB2312" pitchFamily="1" charset="-122"/>
                <a:ea typeface="楷体_GB2312" pitchFamily="1" charset="-122"/>
              </a:rPr>
              <a:t>9</a:t>
            </a:r>
            <a:r>
              <a:rPr lang="en-US" altLang="zh-CN" sz="2400">
                <a:solidFill>
                  <a:schemeClr val="tx1"/>
                </a:solidFill>
                <a:latin typeface="楷体_GB2312" pitchFamily="1" charset="-122"/>
                <a:ea typeface="楷体_GB2312" pitchFamily="1" charset="-122"/>
              </a:rPr>
              <a:t>Pa</a:t>
            </a:r>
            <a:endParaRPr lang="en-US" altLang="zh-CN" sz="2400">
              <a:solidFill>
                <a:schemeClr val="tx1"/>
              </a:solidFill>
              <a:latin typeface="楷体_GB2312" pitchFamily="1" charset="-122"/>
              <a:ea typeface="楷体_GB2312" pitchFamily="1" charset="-122"/>
            </a:endParaRPr>
          </a:p>
          <a:p>
            <a:pPr>
              <a:lnSpc>
                <a:spcPct val="120000"/>
              </a:lnSpc>
              <a:spcBef>
                <a:spcPct val="0"/>
              </a:spcBef>
              <a:buClr>
                <a:schemeClr val="tx2"/>
              </a:buClr>
              <a:buFont typeface="Wingdings" panose="05000000000000000000" pitchFamily="2" charset="2"/>
            </a:pPr>
            <a:r>
              <a:rPr lang="en-US" altLang="zh-CN" sz="2400">
                <a:solidFill>
                  <a:schemeClr val="tx1"/>
                </a:solidFill>
                <a:latin typeface="楷体_GB2312" pitchFamily="1" charset="-122"/>
                <a:ea typeface="楷体_GB2312" pitchFamily="1" charset="-122"/>
              </a:rPr>
              <a:t> </a:t>
            </a:r>
            <a:r>
              <a:rPr lang="zh-CN" altLang="en-US" sz="2400" dirty="0">
                <a:solidFill>
                  <a:schemeClr val="tx1"/>
                </a:solidFill>
                <a:latin typeface="楷体_GB2312" pitchFamily="1" charset="-122"/>
                <a:ea typeface="楷体_GB2312" pitchFamily="1" charset="-122"/>
              </a:rPr>
              <a:t>实际液体体积弹性模量</a:t>
            </a:r>
            <a:r>
              <a:rPr lang="en-US" altLang="zh-CN" sz="2400" i="1">
                <a:solidFill>
                  <a:schemeClr val="tx1"/>
                </a:solidFill>
                <a:latin typeface="楷体_GB2312" pitchFamily="1" charset="-122"/>
                <a:ea typeface="楷体_GB2312" pitchFamily="1" charset="-122"/>
              </a:rPr>
              <a:t>K</a:t>
            </a:r>
            <a:r>
              <a:rPr lang="en-US" altLang="zh-CN" sz="2400">
                <a:solidFill>
                  <a:schemeClr val="tx1"/>
                </a:solidFill>
                <a:latin typeface="楷体_GB2312" pitchFamily="1" charset="-122"/>
                <a:ea typeface="楷体_GB2312" pitchFamily="1" charset="-122"/>
              </a:rPr>
              <a:t>=0.7X10</a:t>
            </a:r>
            <a:r>
              <a:rPr lang="en-US" altLang="zh-CN" sz="2400" baseline="30000">
                <a:solidFill>
                  <a:schemeClr val="tx1"/>
                </a:solidFill>
                <a:latin typeface="楷体_GB2312" pitchFamily="1" charset="-122"/>
                <a:ea typeface="楷体_GB2312" pitchFamily="1" charset="-122"/>
              </a:rPr>
              <a:t>9</a:t>
            </a:r>
            <a:r>
              <a:rPr lang="en-US" altLang="zh-CN" sz="2400">
                <a:solidFill>
                  <a:schemeClr val="tx1"/>
                </a:solidFill>
                <a:latin typeface="楷体_GB2312" pitchFamily="1" charset="-122"/>
                <a:ea typeface="楷体_GB2312" pitchFamily="1" charset="-122"/>
              </a:rPr>
              <a:t>Pa</a:t>
            </a:r>
            <a:endParaRPr lang="en-US" altLang="zh-CN" sz="2400">
              <a:solidFill>
                <a:schemeClr val="tx1"/>
              </a:solidFill>
              <a:latin typeface="楷体_GB2312" pitchFamily="1" charset="-122"/>
              <a:ea typeface="楷体_GB2312" pitchFamily="1" charset="-122"/>
            </a:endParaRPr>
          </a:p>
        </p:txBody>
      </p:sp>
      <p:pic>
        <p:nvPicPr>
          <p:cNvPr id="11270" name="图片 203782" descr="5"/>
          <p:cNvPicPr>
            <a:picLocks noChangeAspect="1"/>
          </p:cNvPicPr>
          <p:nvPr/>
        </p:nvPicPr>
        <p:blipFill>
          <a:blip r:embed="rId3"/>
          <a:stretch>
            <a:fillRect/>
          </a:stretch>
        </p:blipFill>
        <p:spPr>
          <a:xfrm>
            <a:off x="7467600" y="2057400"/>
            <a:ext cx="2743200" cy="1946275"/>
          </a:xfrm>
          <a:prstGeom prst="rect">
            <a:avLst/>
          </a:prstGeom>
          <a:noFill/>
          <a:ln w="9525">
            <a:noFill/>
          </a:ln>
        </p:spPr>
      </p:pic>
      <p:sp>
        <p:nvSpPr>
          <p:cNvPr id="8203" name="AutoShape 11"/>
          <p:cNvSpPr>
            <a:spLocks noChangeArrowheads="1"/>
          </p:cNvSpPr>
          <p:nvPr/>
        </p:nvSpPr>
        <p:spPr bwMode="gray">
          <a:xfrm flipH="1">
            <a:off x="9404350" y="981075"/>
            <a:ext cx="127000" cy="323850"/>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72" name="AutoShape 7"/>
          <p:cNvSpPr/>
          <p:nvPr/>
        </p:nvSpPr>
        <p:spPr>
          <a:xfrm rot="5400000">
            <a:off x="2347913" y="2147888"/>
            <a:ext cx="1752600" cy="2028825"/>
          </a:xfrm>
          <a:prstGeom prst="roundRect">
            <a:avLst>
              <a:gd name="adj" fmla="val 19894"/>
            </a:avLst>
          </a:prstGeom>
          <a:gradFill rotWithShape="1">
            <a:gsLst>
              <a:gs pos="0">
                <a:srgbClr val="C9C9C9">
                  <a:alpha val="69000"/>
                </a:srgbClr>
              </a:gs>
              <a:gs pos="50000">
                <a:schemeClr val="bg1"/>
              </a:gs>
              <a:gs pos="100000">
                <a:srgbClr val="C9C9C9">
                  <a:alpha val="69000"/>
                </a:srgbClr>
              </a:gs>
            </a:gsLst>
            <a:lin ang="5400000" scaled="1"/>
            <a:tileRect/>
          </a:gradFill>
          <a:ln w="38100" cap="flat" cmpd="sng">
            <a:solidFill>
              <a:srgbClr val="DDDDDD"/>
            </a:solidFill>
            <a:prstDash val="solid"/>
            <a:round/>
            <a:headEnd type="none" w="med" len="med"/>
            <a:tailEnd type="none" w="med" len="med"/>
          </a:ln>
        </p:spPr>
        <p:txBody>
          <a:bodyPr rot="10800000" vert="eaVert" wrap="none" anchor="ctr" anchorCtr="0"/>
          <a:p>
            <a:pPr>
              <a:spcBef>
                <a:spcPct val="0"/>
              </a:spcBef>
            </a:pPr>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11273" name="Freeform 8"/>
          <p:cNvSpPr/>
          <p:nvPr/>
        </p:nvSpPr>
        <p:spPr>
          <a:xfrm>
            <a:off x="2209800" y="2209800"/>
            <a:ext cx="2001838" cy="6096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261" h="303">
                <a:moveTo>
                  <a:pt x="6" y="297"/>
                </a:moveTo>
                <a:cubicBezTo>
                  <a:pt x="6" y="297"/>
                  <a:pt x="0" y="225"/>
                  <a:pt x="18" y="174"/>
                </a:cubicBezTo>
                <a:cubicBezTo>
                  <a:pt x="36" y="123"/>
                  <a:pt x="105" y="45"/>
                  <a:pt x="171" y="30"/>
                </a:cubicBezTo>
                <a:cubicBezTo>
                  <a:pt x="237" y="15"/>
                  <a:pt x="227" y="16"/>
                  <a:pt x="352" y="13"/>
                </a:cubicBezTo>
                <a:cubicBezTo>
                  <a:pt x="477" y="10"/>
                  <a:pt x="804" y="10"/>
                  <a:pt x="922" y="10"/>
                </a:cubicBezTo>
                <a:cubicBezTo>
                  <a:pt x="1039" y="10"/>
                  <a:pt x="988" y="0"/>
                  <a:pt x="1061" y="12"/>
                </a:cubicBezTo>
                <a:cubicBezTo>
                  <a:pt x="1133" y="24"/>
                  <a:pt x="1206" y="83"/>
                  <a:pt x="1251" y="190"/>
                </a:cubicBezTo>
                <a:cubicBezTo>
                  <a:pt x="1261" y="263"/>
                  <a:pt x="1257" y="303"/>
                  <a:pt x="1257" y="303"/>
                </a:cubicBezTo>
                <a:lnTo>
                  <a:pt x="6" y="297"/>
                </a:lnTo>
                <a:close/>
              </a:path>
            </a:pathLst>
          </a:custGeom>
          <a:solidFill>
            <a:srgbClr val="CCFFFF">
              <a:alpha val="50000"/>
            </a:srgbClr>
          </a:solidFill>
          <a:ln w="38100">
            <a:noFill/>
          </a:ln>
        </p:spPr>
        <p:txBody>
          <a:bodyPr/>
          <a:p>
            <a:endParaRPr lang="zh-CN" altLang="en-US"/>
          </a:p>
        </p:txBody>
      </p:sp>
      <p:sp>
        <p:nvSpPr>
          <p:cNvPr id="11274" name="Rectangle 9"/>
          <p:cNvSpPr/>
          <p:nvPr/>
        </p:nvSpPr>
        <p:spPr>
          <a:xfrm>
            <a:off x="2594610" y="2362200"/>
            <a:ext cx="1402080" cy="460375"/>
          </a:xfrm>
          <a:prstGeom prst="rect">
            <a:avLst/>
          </a:prstGeom>
          <a:noFill/>
          <a:ln w="9525">
            <a:noFill/>
          </a:ln>
        </p:spPr>
        <p:txBody>
          <a:bodyPr wrap="none" anchor="t" anchorCtr="0">
            <a:spAutoFit/>
          </a:bodyPr>
          <a:p>
            <a:pPr algn="ctr">
              <a:spcBef>
                <a:spcPct val="0"/>
              </a:spcBef>
            </a:pPr>
            <a:r>
              <a:rPr lang="zh-CN" altLang="en-US" sz="2400" dirty="0">
                <a:solidFill>
                  <a:schemeClr val="tx2"/>
                </a:solidFill>
                <a:latin typeface="Arial" panose="020B0604020202020204" pitchFamily="34" charset="0"/>
                <a:ea typeface="楷体_GB2312" pitchFamily="1" charset="-122"/>
              </a:rPr>
              <a:t>可压缩性</a:t>
            </a:r>
            <a:endParaRPr lang="zh-CN" altLang="en-US" sz="2400">
              <a:solidFill>
                <a:schemeClr val="tx2"/>
              </a:solidFill>
              <a:latin typeface="Arial" panose="020B0604020202020204" pitchFamily="34" charset="0"/>
              <a:ea typeface="楷体_GB2312" pitchFamily="1" charset="-122"/>
            </a:endParaRPr>
          </a:p>
        </p:txBody>
      </p:sp>
      <p:sp>
        <p:nvSpPr>
          <p:cNvPr id="11275" name="Text Box 10"/>
          <p:cNvSpPr txBox="1"/>
          <p:nvPr/>
        </p:nvSpPr>
        <p:spPr>
          <a:xfrm>
            <a:off x="2362200" y="2895600"/>
            <a:ext cx="1828800" cy="1014730"/>
          </a:xfrm>
          <a:prstGeom prst="rect">
            <a:avLst/>
          </a:prstGeom>
          <a:noFill/>
          <a:ln w="9525">
            <a:noFill/>
          </a:ln>
        </p:spPr>
        <p:txBody>
          <a:bodyPr anchor="t" anchorCtr="0">
            <a:spAutoFit/>
          </a:bodyPr>
          <a:p>
            <a:r>
              <a:rPr lang="zh-CN" altLang="en-US" sz="2000" dirty="0">
                <a:solidFill>
                  <a:schemeClr val="tx1"/>
                </a:solidFill>
                <a:latin typeface="Arial" panose="020B0604020202020204" pitchFamily="34" charset="0"/>
                <a:ea typeface="楷体_GB2312" pitchFamily="1" charset="-122"/>
              </a:rPr>
              <a:t>液体受压力的作用体积减小的性质</a:t>
            </a:r>
            <a:endParaRPr lang="zh-CN" altLang="en-US" sz="2000">
              <a:solidFill>
                <a:schemeClr val="tx1"/>
              </a:solidFill>
              <a:latin typeface="Arial" panose="020B0604020202020204" pitchFamily="34" charset="0"/>
              <a:ea typeface="楷体_GB2312" pitchFamily="1" charset="-122"/>
            </a:endParaRPr>
          </a:p>
        </p:txBody>
      </p:sp>
      <p:grpSp>
        <p:nvGrpSpPr>
          <p:cNvPr id="11276" name="Group 21"/>
          <p:cNvGrpSpPr/>
          <p:nvPr/>
        </p:nvGrpSpPr>
        <p:grpSpPr>
          <a:xfrm>
            <a:off x="2362200" y="2514600"/>
            <a:ext cx="168275" cy="168275"/>
            <a:chOff x="2928" y="2208"/>
            <a:chExt cx="262" cy="262"/>
          </a:xfrm>
        </p:grpSpPr>
        <p:sp>
          <p:nvSpPr>
            <p:cNvPr id="8214" name="Oval 22"/>
            <p:cNvSpPr>
              <a:spLocks noChangeArrowheads="1"/>
            </p:cNvSpPr>
            <p:nvPr/>
          </p:nvSpPr>
          <p:spPr bwMode="gray">
            <a:xfrm>
              <a:off x="2928" y="2208"/>
              <a:ext cx="262" cy="262"/>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78" name="Oval 23"/>
            <p:cNvSpPr/>
            <p:nvPr/>
          </p:nvSpPr>
          <p:spPr>
            <a:xfrm>
              <a:off x="2948" y="2230"/>
              <a:ext cx="220" cy="218"/>
            </a:xfrm>
            <a:prstGeom prst="ellipse">
              <a:avLst/>
            </a:prstGeom>
            <a:solidFill>
              <a:srgbClr val="339966"/>
            </a:solidFill>
            <a:ln w="12700">
              <a:noFill/>
            </a:ln>
          </p:spPr>
          <p:txBody>
            <a:bodyPr wrap="none" anchor="ctr" anchorCtr="0"/>
            <a:p>
              <a:pPr>
                <a:spcBef>
                  <a:spcPct val="0"/>
                </a:spcBef>
              </a:pPr>
              <a:endParaRPr lang="zh-CN" altLang="en-US" sz="1800" b="0" dirty="0">
                <a:solidFill>
                  <a:schemeClr val="tx1"/>
                </a:solidFill>
                <a:latin typeface="Arial" panose="020B0604020202020204" pitchFamily="34" charset="0"/>
                <a:ea typeface="宋体" panose="02010600030101010101" pitchFamily="2" charset="-122"/>
              </a:endParaRPr>
            </a:p>
          </p:txBody>
        </p:sp>
      </p:grpSp>
      <p:sp>
        <p:nvSpPr>
          <p:cNvPr id="11279" name="Freeform 8"/>
          <p:cNvSpPr/>
          <p:nvPr/>
        </p:nvSpPr>
        <p:spPr>
          <a:xfrm>
            <a:off x="4953000" y="2209800"/>
            <a:ext cx="2001838" cy="6096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261" h="303">
                <a:moveTo>
                  <a:pt x="6" y="297"/>
                </a:moveTo>
                <a:cubicBezTo>
                  <a:pt x="6" y="297"/>
                  <a:pt x="0" y="225"/>
                  <a:pt x="18" y="174"/>
                </a:cubicBezTo>
                <a:cubicBezTo>
                  <a:pt x="36" y="123"/>
                  <a:pt x="105" y="45"/>
                  <a:pt x="171" y="30"/>
                </a:cubicBezTo>
                <a:cubicBezTo>
                  <a:pt x="237" y="15"/>
                  <a:pt x="227" y="16"/>
                  <a:pt x="352" y="13"/>
                </a:cubicBezTo>
                <a:cubicBezTo>
                  <a:pt x="477" y="10"/>
                  <a:pt x="804" y="10"/>
                  <a:pt x="922" y="10"/>
                </a:cubicBezTo>
                <a:cubicBezTo>
                  <a:pt x="1039" y="10"/>
                  <a:pt x="988" y="0"/>
                  <a:pt x="1061" y="12"/>
                </a:cubicBezTo>
                <a:cubicBezTo>
                  <a:pt x="1133" y="24"/>
                  <a:pt x="1206" y="83"/>
                  <a:pt x="1251" y="190"/>
                </a:cubicBezTo>
                <a:cubicBezTo>
                  <a:pt x="1261" y="263"/>
                  <a:pt x="1257" y="303"/>
                  <a:pt x="1257" y="303"/>
                </a:cubicBezTo>
                <a:lnTo>
                  <a:pt x="6" y="297"/>
                </a:lnTo>
                <a:close/>
              </a:path>
            </a:pathLst>
          </a:custGeom>
          <a:solidFill>
            <a:srgbClr val="CCFFFF">
              <a:alpha val="50000"/>
            </a:srgbClr>
          </a:solidFill>
          <a:ln w="38100">
            <a:noFill/>
          </a:ln>
        </p:spPr>
        <p:txBody>
          <a:bodyPr/>
          <a:p>
            <a:endParaRPr lang="zh-CN" altLang="en-US"/>
          </a:p>
        </p:txBody>
      </p:sp>
      <p:sp>
        <p:nvSpPr>
          <p:cNvPr id="11280" name="Rectangle 9"/>
          <p:cNvSpPr/>
          <p:nvPr/>
        </p:nvSpPr>
        <p:spPr>
          <a:xfrm>
            <a:off x="5260817" y="2362200"/>
            <a:ext cx="1554480" cy="460375"/>
          </a:xfrm>
          <a:prstGeom prst="rect">
            <a:avLst/>
          </a:prstGeom>
          <a:noFill/>
          <a:ln w="9525">
            <a:noFill/>
          </a:ln>
        </p:spPr>
        <p:txBody>
          <a:bodyPr wrap="none" anchor="t" anchorCtr="0">
            <a:spAutoFit/>
          </a:bodyPr>
          <a:p>
            <a:pPr algn="ctr">
              <a:spcBef>
                <a:spcPct val="0"/>
              </a:spcBef>
            </a:pPr>
            <a:r>
              <a:rPr lang="zh-CN" altLang="en-US" sz="2400" dirty="0">
                <a:solidFill>
                  <a:schemeClr val="tx2"/>
                </a:solidFill>
                <a:latin typeface="楷体_GB2312" pitchFamily="1" charset="-122"/>
                <a:ea typeface="楷体_GB2312" pitchFamily="1" charset="-122"/>
              </a:rPr>
              <a:t>弹性模量</a:t>
            </a:r>
            <a:r>
              <a:rPr lang="en-US" altLang="zh-CN" sz="2400" i="1">
                <a:solidFill>
                  <a:schemeClr val="tx2"/>
                </a:solidFill>
                <a:latin typeface="楷体_GB2312" pitchFamily="1" charset="-122"/>
                <a:ea typeface="楷体_GB2312" pitchFamily="1" charset="-122"/>
              </a:rPr>
              <a:t>K</a:t>
            </a:r>
            <a:endParaRPr lang="en-US" altLang="zh-CN" sz="2400" i="1">
              <a:solidFill>
                <a:schemeClr val="tx2"/>
              </a:solidFill>
              <a:latin typeface="楷体_GB2312" pitchFamily="1" charset="-122"/>
              <a:ea typeface="楷体_GB2312" pitchFamily="1" charset="-122"/>
            </a:endParaRPr>
          </a:p>
        </p:txBody>
      </p:sp>
      <p:grpSp>
        <p:nvGrpSpPr>
          <p:cNvPr id="11281" name="Group 21"/>
          <p:cNvGrpSpPr/>
          <p:nvPr/>
        </p:nvGrpSpPr>
        <p:grpSpPr>
          <a:xfrm>
            <a:off x="5105400" y="2514600"/>
            <a:ext cx="168275" cy="168275"/>
            <a:chOff x="2928" y="2208"/>
            <a:chExt cx="262" cy="262"/>
          </a:xfrm>
        </p:grpSpPr>
        <p:sp>
          <p:nvSpPr>
            <p:cNvPr id="2" name="Oval 22"/>
            <p:cNvSpPr>
              <a:spLocks noChangeArrowheads="1"/>
            </p:cNvSpPr>
            <p:nvPr/>
          </p:nvSpPr>
          <p:spPr bwMode="gray">
            <a:xfrm>
              <a:off x="2928" y="2208"/>
              <a:ext cx="262" cy="262"/>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83" name="Oval 23"/>
            <p:cNvSpPr/>
            <p:nvPr/>
          </p:nvSpPr>
          <p:spPr>
            <a:xfrm>
              <a:off x="2948" y="2230"/>
              <a:ext cx="220" cy="218"/>
            </a:xfrm>
            <a:prstGeom prst="ellipse">
              <a:avLst/>
            </a:prstGeom>
            <a:solidFill>
              <a:srgbClr val="339966"/>
            </a:solidFill>
            <a:ln w="12700">
              <a:noFill/>
            </a:ln>
          </p:spPr>
          <p:txBody>
            <a:bodyPr wrap="none" anchor="ctr" anchorCtr="0"/>
            <a:p>
              <a:pPr>
                <a:spcBef>
                  <a:spcPct val="0"/>
                </a:spcBef>
              </a:pPr>
              <a:endParaRPr lang="zh-CN" altLang="en-US" sz="1800" b="0" dirty="0">
                <a:solidFill>
                  <a:schemeClr val="tx1"/>
                </a:solidFill>
                <a:latin typeface="Arial" panose="020B0604020202020204" pitchFamily="34" charset="0"/>
                <a:ea typeface="宋体" panose="02010600030101010101" pitchFamily="2" charset="-122"/>
              </a:endParaRPr>
            </a:p>
          </p:txBody>
        </p:sp>
      </p:grpSp>
      <p:grpSp>
        <p:nvGrpSpPr>
          <p:cNvPr id="11284" name="Group 21"/>
          <p:cNvGrpSpPr/>
          <p:nvPr/>
        </p:nvGrpSpPr>
        <p:grpSpPr>
          <a:xfrm>
            <a:off x="2590800" y="4937125"/>
            <a:ext cx="168275" cy="168275"/>
            <a:chOff x="2928" y="2208"/>
            <a:chExt cx="262" cy="262"/>
          </a:xfrm>
        </p:grpSpPr>
        <p:sp>
          <p:nvSpPr>
            <p:cNvPr id="3" name="Oval 22"/>
            <p:cNvSpPr>
              <a:spLocks noChangeArrowheads="1"/>
            </p:cNvSpPr>
            <p:nvPr/>
          </p:nvSpPr>
          <p:spPr bwMode="gray">
            <a:xfrm>
              <a:off x="2928" y="2208"/>
              <a:ext cx="262" cy="262"/>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86" name="Oval 23"/>
            <p:cNvSpPr/>
            <p:nvPr/>
          </p:nvSpPr>
          <p:spPr>
            <a:xfrm>
              <a:off x="2948" y="2230"/>
              <a:ext cx="220" cy="218"/>
            </a:xfrm>
            <a:prstGeom prst="ellipse">
              <a:avLst/>
            </a:prstGeom>
            <a:solidFill>
              <a:srgbClr val="3366FF"/>
            </a:solidFill>
            <a:ln w="12700">
              <a:noFill/>
            </a:ln>
          </p:spPr>
          <p:txBody>
            <a:bodyPr wrap="none" anchor="ctr" anchorCtr="0"/>
            <a:p>
              <a:pPr>
                <a:spcBef>
                  <a:spcPct val="0"/>
                </a:spcBef>
              </a:pPr>
              <a:endParaRPr lang="zh-CN" altLang="en-US" sz="1800" b="0" dirty="0">
                <a:solidFill>
                  <a:schemeClr val="tx1"/>
                </a:solidFill>
                <a:latin typeface="Arial" panose="020B0604020202020204" pitchFamily="34" charset="0"/>
                <a:ea typeface="宋体" panose="02010600030101010101" pitchFamily="2" charset="-122"/>
              </a:endParaRPr>
            </a:p>
          </p:txBody>
        </p:sp>
      </p:grpSp>
      <p:grpSp>
        <p:nvGrpSpPr>
          <p:cNvPr id="11287" name="Group 21"/>
          <p:cNvGrpSpPr/>
          <p:nvPr/>
        </p:nvGrpSpPr>
        <p:grpSpPr>
          <a:xfrm>
            <a:off x="2590800" y="5394325"/>
            <a:ext cx="168275" cy="168275"/>
            <a:chOff x="2928" y="2208"/>
            <a:chExt cx="262" cy="262"/>
          </a:xfrm>
        </p:grpSpPr>
        <p:sp>
          <p:nvSpPr>
            <p:cNvPr id="4" name="Oval 22"/>
            <p:cNvSpPr>
              <a:spLocks noChangeArrowheads="1"/>
            </p:cNvSpPr>
            <p:nvPr/>
          </p:nvSpPr>
          <p:spPr bwMode="gray">
            <a:xfrm>
              <a:off x="2928" y="2208"/>
              <a:ext cx="262" cy="262"/>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89" name="Oval 23"/>
            <p:cNvSpPr/>
            <p:nvPr/>
          </p:nvSpPr>
          <p:spPr>
            <a:xfrm>
              <a:off x="2948" y="2230"/>
              <a:ext cx="220" cy="218"/>
            </a:xfrm>
            <a:prstGeom prst="ellipse">
              <a:avLst/>
            </a:prstGeom>
            <a:solidFill>
              <a:srgbClr val="3366FF"/>
            </a:solidFill>
            <a:ln w="12700">
              <a:noFill/>
            </a:ln>
          </p:spPr>
          <p:txBody>
            <a:bodyPr wrap="none" anchor="ctr" anchorCtr="0"/>
            <a:p>
              <a:pPr>
                <a:spcBef>
                  <a:spcPct val="0"/>
                </a:spcBef>
              </a:pPr>
              <a:endParaRPr lang="zh-CN" altLang="en-US" sz="1800" b="0" dirty="0">
                <a:solidFill>
                  <a:schemeClr val="tx1"/>
                </a:solidFill>
                <a:latin typeface="Arial" panose="020B0604020202020204" pitchFamily="34" charset="0"/>
                <a:ea typeface="宋体" panose="02010600030101010101" pitchFamily="2" charset="-122"/>
              </a:endParaRPr>
            </a:p>
          </p:txBody>
        </p:sp>
      </p:grpSp>
      <p:grpSp>
        <p:nvGrpSpPr>
          <p:cNvPr id="11290" name="Group 21"/>
          <p:cNvGrpSpPr/>
          <p:nvPr/>
        </p:nvGrpSpPr>
        <p:grpSpPr>
          <a:xfrm>
            <a:off x="2590800" y="5791200"/>
            <a:ext cx="168275" cy="168275"/>
            <a:chOff x="2928" y="2208"/>
            <a:chExt cx="262" cy="262"/>
          </a:xfrm>
        </p:grpSpPr>
        <p:sp>
          <p:nvSpPr>
            <p:cNvPr id="5" name="Oval 22"/>
            <p:cNvSpPr>
              <a:spLocks noChangeArrowheads="1"/>
            </p:cNvSpPr>
            <p:nvPr/>
          </p:nvSpPr>
          <p:spPr bwMode="gray">
            <a:xfrm>
              <a:off x="2928" y="2208"/>
              <a:ext cx="262" cy="262"/>
            </a:xfrm>
            <a:prstGeom prst="ellipse">
              <a:avLst/>
            </a:prstGeom>
            <a:gradFill rotWithShape="1">
              <a:gsLst>
                <a:gs pos="0">
                  <a:srgbClr val="223864">
                    <a:gamma/>
                    <a:tint val="28627"/>
                    <a:invGamma/>
                  </a:srgbClr>
                </a:gs>
                <a:gs pos="100000">
                  <a:srgbClr val="223864"/>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92" name="Oval 23"/>
            <p:cNvSpPr/>
            <p:nvPr/>
          </p:nvSpPr>
          <p:spPr>
            <a:xfrm>
              <a:off x="2948" y="2230"/>
              <a:ext cx="220" cy="218"/>
            </a:xfrm>
            <a:prstGeom prst="ellipse">
              <a:avLst/>
            </a:prstGeom>
            <a:solidFill>
              <a:srgbClr val="3366FF"/>
            </a:solidFill>
            <a:ln w="12700">
              <a:noFill/>
            </a:ln>
          </p:spPr>
          <p:txBody>
            <a:bodyPr wrap="none" anchor="ctr" anchorCtr="0"/>
            <a:p>
              <a:pPr>
                <a:spcBef>
                  <a:spcPct val="0"/>
                </a:spcBef>
              </a:pPr>
              <a:endParaRPr lang="zh-CN" altLang="en-US" sz="1800" b="0" dirty="0">
                <a:solidFill>
                  <a:schemeClr val="tx1"/>
                </a:solidFill>
                <a:latin typeface="Arial" panose="020B0604020202020204" pitchFamily="34" charset="0"/>
                <a:ea typeface="宋体" panose="02010600030101010101" pitchFamily="2" charset="-122"/>
              </a:endParaRPr>
            </a:p>
          </p:txBody>
        </p:sp>
      </p:grpSp>
      <p:sp>
        <p:nvSpPr>
          <p:cNvPr id="6" name="文本框 5"/>
          <p:cNvSpPr txBox="1"/>
          <p:nvPr userDrawn="1">
            <p:custDataLst>
              <p:tags r:id="rId4"/>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89" name="组合 204801"/>
          <p:cNvGrpSpPr/>
          <p:nvPr/>
        </p:nvGrpSpPr>
        <p:grpSpPr>
          <a:xfrm>
            <a:off x="7772400" y="2743200"/>
            <a:ext cx="2667000" cy="2209800"/>
            <a:chOff x="3840" y="144"/>
            <a:chExt cx="1632" cy="1584"/>
          </a:xfrm>
        </p:grpSpPr>
        <p:sp>
          <p:nvSpPr>
            <p:cNvPr id="12290" name="AutoShape 7"/>
            <p:cNvSpPr/>
            <p:nvPr/>
          </p:nvSpPr>
          <p:spPr>
            <a:xfrm>
              <a:off x="3840" y="144"/>
              <a:ext cx="1632" cy="1584"/>
            </a:xfrm>
            <a:prstGeom prst="roundRect">
              <a:avLst>
                <a:gd name="adj" fmla="val 11921"/>
              </a:avLst>
            </a:prstGeom>
            <a:solidFill>
              <a:srgbClr val="CDEEFF"/>
            </a:soli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none" anchor="ctr" anchorCtr="0"/>
            <a:p>
              <a:pPr>
                <a:spcBef>
                  <a:spcPct val="0"/>
                </a:spcBef>
              </a:pPr>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12291" name="Freeform 8"/>
            <p:cNvSpPr/>
            <p:nvPr/>
          </p:nvSpPr>
          <p:spPr>
            <a:xfrm>
              <a:off x="3942" y="246"/>
              <a:ext cx="666" cy="618"/>
            </a:xfrm>
            <a:custGeom>
              <a:avLst/>
              <a:gdLst/>
              <a:ahLst/>
              <a:cxnLst>
                <a:cxn ang="0">
                  <a:pos x="118" y="0"/>
                </a:cxn>
                <a:cxn ang="0">
                  <a:pos x="0" y="118"/>
                </a:cxn>
                <a:cxn ang="0">
                  <a:pos x="0" y="589"/>
                </a:cxn>
                <a:cxn ang="0">
                  <a:pos x="161" y="174"/>
                </a:cxn>
                <a:cxn ang="0">
                  <a:pos x="589" y="0"/>
                </a:cxn>
                <a:cxn ang="0">
                  <a:pos x="118" y="0"/>
                </a:cxn>
              </a:cxnLst>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E2F4F3"/>
                </a:gs>
                <a:gs pos="100000">
                  <a:srgbClr val="D9F0EF"/>
                </a:gs>
              </a:gsLst>
              <a:lin ang="2700000" scaled="1"/>
              <a:tileRect/>
            </a:gradFill>
            <a:ln w="0">
              <a:noFill/>
            </a:ln>
          </p:spPr>
          <p:txBody>
            <a:bodyPr/>
            <a:p>
              <a:endParaRPr lang="zh-CN" altLang="en-US"/>
            </a:p>
          </p:txBody>
        </p:sp>
      </p:grpSp>
      <p:pic>
        <p:nvPicPr>
          <p:cNvPr id="12292" name="图片 204804"/>
          <p:cNvPicPr>
            <a:picLocks noChangeAspect="1"/>
          </p:cNvPicPr>
          <p:nvPr/>
        </p:nvPicPr>
        <p:blipFill>
          <a:blip r:embed="rId1"/>
          <a:stretch>
            <a:fillRect/>
          </a:stretch>
        </p:blipFill>
        <p:spPr>
          <a:xfrm>
            <a:off x="1524000" y="1905000"/>
            <a:ext cx="5867400" cy="4289425"/>
          </a:xfrm>
          <a:prstGeom prst="rect">
            <a:avLst/>
          </a:prstGeom>
          <a:noFill/>
          <a:ln w="9525">
            <a:noFill/>
          </a:ln>
        </p:spPr>
      </p:pic>
      <p:pic>
        <p:nvPicPr>
          <p:cNvPr id="12293" name="图片 204805"/>
          <p:cNvPicPr>
            <a:picLocks noChangeAspect="1"/>
          </p:cNvPicPr>
          <p:nvPr/>
        </p:nvPicPr>
        <p:blipFill>
          <a:blip r:embed="rId2">
            <a:clrChange>
              <a:clrFrom>
                <a:srgbClr val="FEFBFE"/>
              </a:clrFrom>
              <a:clrTo>
                <a:srgbClr val="FEFBFE">
                  <a:alpha val="0"/>
                </a:srgbClr>
              </a:clrTo>
            </a:clrChange>
          </a:blip>
          <a:stretch>
            <a:fillRect/>
          </a:stretch>
        </p:blipFill>
        <p:spPr>
          <a:xfrm>
            <a:off x="7562850" y="4953000"/>
            <a:ext cx="931863" cy="1143000"/>
          </a:xfrm>
          <a:prstGeom prst="rect">
            <a:avLst/>
          </a:prstGeom>
          <a:noFill/>
          <a:ln w="9525">
            <a:noFill/>
          </a:ln>
        </p:spPr>
      </p:pic>
      <p:sp>
        <p:nvSpPr>
          <p:cNvPr id="12294" name="矩形 204806"/>
          <p:cNvSpPr/>
          <p:nvPr/>
        </p:nvSpPr>
        <p:spPr>
          <a:xfrm>
            <a:off x="7924800" y="2819400"/>
            <a:ext cx="2362200" cy="2009775"/>
          </a:xfrm>
          <a:prstGeom prst="rect">
            <a:avLst/>
          </a:prstGeom>
          <a:noFill/>
          <a:ln w="9525">
            <a:noFill/>
          </a:ln>
        </p:spPr>
        <p:txBody>
          <a:bodyPr anchor="t" anchorCtr="0">
            <a:spAutoFit/>
          </a:bodyPr>
          <a:p>
            <a:pPr>
              <a:lnSpc>
                <a:spcPct val="130000"/>
              </a:lnSpc>
              <a:spcBef>
                <a:spcPct val="0"/>
              </a:spcBef>
            </a:pPr>
            <a:r>
              <a:rPr lang="zh-CN" altLang="en-US" sz="2400" dirty="0">
                <a:solidFill>
                  <a:srgbClr val="0000CC"/>
                </a:solidFill>
                <a:latin typeface="Arial" panose="020B0604020202020204" pitchFamily="34" charset="0"/>
                <a:ea typeface="楷体_GB2312" pitchFamily="1" charset="-122"/>
              </a:rPr>
              <a:t>液体体积弹性模量数值大，一般认为液体不可以压缩</a:t>
            </a:r>
            <a:endParaRPr lang="zh-CN" altLang="en-US" sz="2400" dirty="0">
              <a:solidFill>
                <a:srgbClr val="0000CC"/>
              </a:solidFill>
              <a:latin typeface="Arial" panose="020B0604020202020204" pitchFamily="34" charset="0"/>
              <a:ea typeface="楷体_GB2312" pitchFamily="1" charset="-122"/>
            </a:endParaRPr>
          </a:p>
        </p:txBody>
      </p:sp>
      <p:sp>
        <p:nvSpPr>
          <p:cNvPr id="12295" name="任意多边形 204807"/>
          <p:cNvSpPr/>
          <p:nvPr/>
        </p:nvSpPr>
        <p:spPr>
          <a:xfrm>
            <a:off x="7239000" y="3581400"/>
            <a:ext cx="381000" cy="762000"/>
          </a:xfrm>
          <a:custGeom>
            <a:avLst/>
            <a:gdLst/>
            <a:ahLst/>
            <a:cxnLst>
              <a:cxn ang="270">
                <a:pos x="16200" y="0"/>
              </a:cxn>
              <a:cxn ang="180">
                <a:pos x="0" y="10800"/>
              </a:cxn>
              <a:cxn ang="90">
                <a:pos x="16200" y="21600"/>
              </a:cxn>
              <a:cxn ang="0">
                <a:pos x="21600" y="10800"/>
              </a:cxn>
            </a:cxnLst>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FF"/>
          </a:solidFill>
          <a:ln w="9525" cap="flat" cmpd="sng">
            <a:solidFill>
              <a:srgbClr val="003300"/>
            </a:solidFill>
            <a:prstDash val="solid"/>
            <a:miter/>
            <a:headEnd type="none" w="med" len="med"/>
            <a:tailEnd type="none" w="med" len="med"/>
          </a:ln>
        </p:spPr>
        <p:txBody>
          <a:bodyPr/>
          <a:p>
            <a:endParaRPr lang="zh-CN" altLang="en-US"/>
          </a:p>
        </p:txBody>
      </p:sp>
      <p:sp>
        <p:nvSpPr>
          <p:cNvPr id="12296" name="标题 204808"/>
          <p:cNvSpPr>
            <a:spLocks noGrp="1" noRot="1"/>
          </p:cNvSpPr>
          <p:nvPr>
            <p:ph type="title" idx="4294967295"/>
          </p:nvPr>
        </p:nvSpPr>
        <p:spPr>
          <a:xfrm>
            <a:off x="2138045" y="1066800"/>
            <a:ext cx="3581400" cy="977900"/>
          </a:xfrm>
        </p:spPr>
        <p:txBody>
          <a:bodyPr anchor="ctr" anchorCtr="0"/>
          <a:p>
            <a:pPr algn="l"/>
            <a:r>
              <a:rPr lang="en-US" altLang="zh-CN" sz="2800" dirty="0">
                <a:solidFill>
                  <a:schemeClr val="accent2"/>
                </a:solidFill>
              </a:rPr>
              <a:t>2.</a:t>
            </a:r>
            <a:r>
              <a:rPr altLang="en-US" sz="2800" dirty="0">
                <a:solidFill>
                  <a:schemeClr val="accent2"/>
                </a:solidFill>
              </a:rPr>
              <a:t>液体的</a:t>
            </a:r>
            <a:r>
              <a:rPr lang="zh-CN" altLang="en-US" sz="2800" dirty="0">
                <a:solidFill>
                  <a:schemeClr val="accent2"/>
                </a:solidFill>
              </a:rPr>
              <a:t>可压缩性</a:t>
            </a:r>
            <a:endParaRPr lang="zh-CN" altLang="en-US" sz="2800" dirty="0">
              <a:solidFill>
                <a:schemeClr val="accent2"/>
              </a:solidFill>
            </a:endParaRPr>
          </a:p>
        </p:txBody>
      </p:sp>
      <p:sp>
        <p:nvSpPr>
          <p:cNvPr id="12298" name="Cloud"/>
          <p:cNvSpPr>
            <a:spLocks noChangeAspect="1" noEditPoints="1"/>
          </p:cNvSpPr>
          <p:nvPr/>
        </p:nvSpPr>
        <p:spPr>
          <a:xfrm>
            <a:off x="7543800" y="1066800"/>
            <a:ext cx="2286000" cy="1371600"/>
          </a:xfrm>
          <a:custGeom>
            <a:avLst/>
            <a:gdLst/>
            <a:ahLst/>
            <a:cxnLst>
              <a:cxn ang="0">
                <a:pos x="67" y="10800"/>
              </a:cxn>
              <a:cxn ang="0">
                <a:pos x="10800" y="21577"/>
              </a:cxn>
              <a:cxn ang="0">
                <a:pos x="21582" y="10800"/>
              </a:cxn>
              <a:cxn ang="0">
                <a:pos x="10800" y="1235"/>
              </a:cxn>
            </a:cxnLst>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gradFill rotWithShape="1">
            <a:gsLst>
              <a:gs pos="0">
                <a:srgbClr val="CCFFFF"/>
              </a:gs>
              <a:gs pos="50000">
                <a:srgbClr val="F6FFFF"/>
              </a:gs>
              <a:gs pos="100000">
                <a:srgbClr val="CCFFFF"/>
              </a:gs>
            </a:gsLst>
            <a:lin ang="5400000" scaled="1"/>
            <a:tileRect/>
          </a:gradFill>
          <a:ln w="9525" cap="flat" cmpd="sng">
            <a:solidFill>
              <a:srgbClr val="00CCFF"/>
            </a:solidFill>
            <a:prstDash val="solid"/>
            <a:miter/>
            <a:headEnd type="none" w="med" len="med"/>
            <a:tailEnd type="none" w="med" len="med"/>
          </a:ln>
          <a:effectLst>
            <a:outerShdw dist="35921" dir="2699999" algn="ctr" rotWithShape="0">
              <a:srgbClr val="808080"/>
            </a:outerShdw>
          </a:effectLst>
        </p:spPr>
        <p:txBody>
          <a:bodyPr/>
          <a:p>
            <a:endParaRPr lang="zh-CN" altLang="en-US"/>
          </a:p>
        </p:txBody>
      </p:sp>
      <p:sp>
        <p:nvSpPr>
          <p:cNvPr id="12299" name="文本框 204811"/>
          <p:cNvSpPr txBox="1"/>
          <p:nvPr/>
        </p:nvSpPr>
        <p:spPr>
          <a:xfrm>
            <a:off x="7696200" y="1143000"/>
            <a:ext cx="1905000" cy="1198880"/>
          </a:xfrm>
          <a:prstGeom prst="rect">
            <a:avLst/>
          </a:prstGeom>
          <a:noFill/>
          <a:ln w="9525">
            <a:noFill/>
          </a:ln>
        </p:spPr>
        <p:txBody>
          <a:bodyPr anchor="t" anchorCtr="0">
            <a:spAutoFit/>
          </a:bodyPr>
          <a:p>
            <a:pPr algn="ctr"/>
            <a:r>
              <a:rPr lang="zh-CN" altLang="en-US" sz="2400" dirty="0">
                <a:solidFill>
                  <a:srgbClr val="000066"/>
                </a:solidFill>
                <a:latin typeface="楷体_GB2312" pitchFamily="1" charset="-122"/>
                <a:ea typeface="楷体_GB2312" pitchFamily="1" charset="-122"/>
              </a:rPr>
              <a:t>为什么系统当中要有溢流阀？</a:t>
            </a:r>
            <a:endParaRPr lang="zh-CN" altLang="en-US" sz="2400" dirty="0">
              <a:solidFill>
                <a:srgbClr val="000066"/>
              </a:solidFill>
              <a:latin typeface="楷体_GB2312" pitchFamily="1" charset="-122"/>
              <a:ea typeface="楷体_GB2312" pitchFamily="1" charset="-122"/>
            </a:endParaRPr>
          </a:p>
        </p:txBody>
      </p:sp>
      <p:sp>
        <p:nvSpPr>
          <p:cNvPr id="12300" name="Cloud"/>
          <p:cNvSpPr>
            <a:spLocks noChangeAspect="1" noEditPoints="1"/>
          </p:cNvSpPr>
          <p:nvPr/>
        </p:nvSpPr>
        <p:spPr>
          <a:xfrm>
            <a:off x="7543800" y="1066800"/>
            <a:ext cx="2286000" cy="1371600"/>
          </a:xfrm>
          <a:custGeom>
            <a:avLst/>
            <a:gdLst/>
            <a:ahLst/>
            <a:cxnLst>
              <a:cxn ang="0">
                <a:pos x="67" y="10800"/>
              </a:cxn>
              <a:cxn ang="0">
                <a:pos x="10800" y="21577"/>
              </a:cxn>
              <a:cxn ang="0">
                <a:pos x="21582" y="10800"/>
              </a:cxn>
              <a:cxn ang="0">
                <a:pos x="10800" y="1235"/>
              </a:cxn>
            </a:cxnLst>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gradFill rotWithShape="1">
            <a:gsLst>
              <a:gs pos="0">
                <a:srgbClr val="CCFFFF"/>
              </a:gs>
              <a:gs pos="50000">
                <a:srgbClr val="F6FFFF"/>
              </a:gs>
              <a:gs pos="100000">
                <a:srgbClr val="CCFFFF"/>
              </a:gs>
            </a:gsLst>
            <a:lin ang="5400000" scaled="1"/>
            <a:tileRect/>
          </a:gradFill>
          <a:ln w="9525" cap="flat" cmpd="sng">
            <a:solidFill>
              <a:srgbClr val="00CCFF"/>
            </a:solidFill>
            <a:prstDash val="solid"/>
            <a:miter/>
            <a:headEnd type="none" w="med" len="med"/>
            <a:tailEnd type="none" w="med" len="med"/>
          </a:ln>
          <a:effectLst>
            <a:outerShdw dist="35921" dir="2699999" algn="ctr" rotWithShape="0">
              <a:srgbClr val="808080"/>
            </a:outerShdw>
          </a:effectLst>
        </p:spPr>
        <p:txBody>
          <a:bodyPr/>
          <a:p>
            <a:endParaRPr lang="zh-CN" altLang="en-US"/>
          </a:p>
        </p:txBody>
      </p:sp>
      <p:sp>
        <p:nvSpPr>
          <p:cNvPr id="12301" name="文本框 204813"/>
          <p:cNvSpPr txBox="1"/>
          <p:nvPr/>
        </p:nvSpPr>
        <p:spPr>
          <a:xfrm>
            <a:off x="7696200" y="1143000"/>
            <a:ext cx="1905000" cy="1198880"/>
          </a:xfrm>
          <a:prstGeom prst="rect">
            <a:avLst/>
          </a:prstGeom>
          <a:noFill/>
          <a:ln w="9525">
            <a:noFill/>
          </a:ln>
        </p:spPr>
        <p:txBody>
          <a:bodyPr anchor="t" anchorCtr="0">
            <a:spAutoFit/>
          </a:bodyPr>
          <a:p>
            <a:pPr algn="ctr"/>
            <a:r>
              <a:rPr lang="zh-CN" altLang="en-US" sz="2400" dirty="0">
                <a:solidFill>
                  <a:srgbClr val="000066"/>
                </a:solidFill>
                <a:latin typeface="楷体_GB2312" pitchFamily="1" charset="-122"/>
                <a:ea typeface="楷体_GB2312" pitchFamily="1" charset="-122"/>
              </a:rPr>
              <a:t>为什么系统当中要有溢流阀？</a:t>
            </a:r>
            <a:endParaRPr lang="zh-CN" altLang="en-US" sz="2400" dirty="0">
              <a:solidFill>
                <a:srgbClr val="000066"/>
              </a:solidFill>
              <a:latin typeface="楷体_GB2312" pitchFamily="1" charset="-122"/>
              <a:ea typeface="楷体_GB2312" pitchFamily="1" charset="-122"/>
            </a:endParaRPr>
          </a:p>
        </p:txBody>
      </p:sp>
      <p:sp>
        <p:nvSpPr>
          <p:cNvPr id="12302" name="Cloud"/>
          <p:cNvSpPr>
            <a:spLocks noChangeAspect="1" noEditPoints="1"/>
          </p:cNvSpPr>
          <p:nvPr/>
        </p:nvSpPr>
        <p:spPr>
          <a:xfrm>
            <a:off x="7543800" y="1066800"/>
            <a:ext cx="2286000" cy="1371600"/>
          </a:xfrm>
          <a:custGeom>
            <a:avLst/>
            <a:gdLst/>
            <a:ahLst/>
            <a:cxnLst>
              <a:cxn ang="0">
                <a:pos x="67" y="10800"/>
              </a:cxn>
              <a:cxn ang="0">
                <a:pos x="10800" y="21577"/>
              </a:cxn>
              <a:cxn ang="0">
                <a:pos x="21582" y="10800"/>
              </a:cxn>
              <a:cxn ang="0">
                <a:pos x="10800" y="1235"/>
              </a:cxn>
            </a:cxnLst>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gradFill rotWithShape="1">
            <a:gsLst>
              <a:gs pos="0">
                <a:srgbClr val="CCFFFF"/>
              </a:gs>
              <a:gs pos="50000">
                <a:srgbClr val="F6FFFF"/>
              </a:gs>
              <a:gs pos="100000">
                <a:srgbClr val="CCFFFF"/>
              </a:gs>
            </a:gsLst>
            <a:lin ang="5400000" scaled="1"/>
            <a:tileRect/>
          </a:gradFill>
          <a:ln w="9525" cap="flat" cmpd="sng">
            <a:solidFill>
              <a:srgbClr val="00CCFF"/>
            </a:solidFill>
            <a:prstDash val="solid"/>
            <a:miter/>
            <a:headEnd type="none" w="med" len="med"/>
            <a:tailEnd type="none" w="med" len="med"/>
          </a:ln>
          <a:effectLst>
            <a:outerShdw dist="35921" dir="2699999" algn="ctr" rotWithShape="0">
              <a:srgbClr val="808080"/>
            </a:outerShdw>
          </a:effectLst>
        </p:spPr>
        <p:txBody>
          <a:bodyPr/>
          <a:p>
            <a:endParaRPr lang="zh-CN" altLang="en-US"/>
          </a:p>
        </p:txBody>
      </p:sp>
      <p:sp>
        <p:nvSpPr>
          <p:cNvPr id="12303" name="文本框 204815"/>
          <p:cNvSpPr txBox="1"/>
          <p:nvPr/>
        </p:nvSpPr>
        <p:spPr>
          <a:xfrm>
            <a:off x="7696200" y="1143000"/>
            <a:ext cx="1905000" cy="1014730"/>
          </a:xfrm>
          <a:prstGeom prst="rect">
            <a:avLst/>
          </a:prstGeom>
          <a:noFill/>
          <a:ln w="9525">
            <a:noFill/>
          </a:ln>
        </p:spPr>
        <p:txBody>
          <a:bodyPr anchor="t" anchorCtr="0">
            <a:spAutoFit/>
          </a:bodyPr>
          <a:p>
            <a:pPr algn="ctr"/>
            <a:r>
              <a:rPr lang="zh-CN" altLang="en-US" sz="2000" dirty="0">
                <a:solidFill>
                  <a:srgbClr val="660033"/>
                </a:solidFill>
                <a:latin typeface="楷体_GB2312" pitchFamily="1" charset="-122"/>
                <a:ea typeface="楷体_GB2312" pitchFamily="1" charset="-122"/>
              </a:rPr>
              <a:t>为什么定量泵系统当中要有溢流阀？</a:t>
            </a:r>
            <a:endParaRPr lang="zh-CN" altLang="en-US" sz="2000" dirty="0">
              <a:solidFill>
                <a:srgbClr val="660033"/>
              </a:solidFill>
              <a:latin typeface="楷体_GB2312" pitchFamily="1" charset="-122"/>
              <a:ea typeface="楷体_GB2312" pitchFamily="1" charset="-122"/>
            </a:endParaRPr>
          </a:p>
        </p:txBody>
      </p:sp>
      <p:sp>
        <p:nvSpPr>
          <p:cNvPr id="4" name="文本框 3"/>
          <p:cNvSpPr txBox="1"/>
          <p:nvPr userDrawn="1">
            <p:custDataLst>
              <p:tags r:id="rId3"/>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圆角矩形 205825"/>
          <p:cNvSpPr/>
          <p:nvPr/>
        </p:nvSpPr>
        <p:spPr>
          <a:xfrm>
            <a:off x="1981200" y="1905000"/>
            <a:ext cx="4267200" cy="1219200"/>
          </a:xfrm>
          <a:prstGeom prst="roundRect">
            <a:avLst>
              <a:gd name="adj" fmla="val 16667"/>
            </a:avLst>
          </a:prstGeom>
          <a:solidFill>
            <a:srgbClr val="EFFFFF"/>
          </a:solidFill>
          <a:ln w="9525" cap="flat" cmpd="sng">
            <a:solidFill>
              <a:srgbClr val="3366FF"/>
            </a:solidFill>
            <a:prstDash val="solid"/>
            <a:round/>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sp>
        <p:nvSpPr>
          <p:cNvPr id="13314" name="文本占位符 205826"/>
          <p:cNvSpPr>
            <a:spLocks noGrp="1"/>
          </p:cNvSpPr>
          <p:nvPr>
            <p:ph type="body" sz="half" idx="4294967295"/>
          </p:nvPr>
        </p:nvSpPr>
        <p:spPr>
          <a:xfrm>
            <a:off x="1981200" y="1252220"/>
            <a:ext cx="2735580" cy="503555"/>
          </a:xfrm>
        </p:spPr>
        <p:txBody>
          <a:bodyPr anchor="t" anchorCtr="0">
            <a:normAutofit lnSpcReduction="10000"/>
          </a:bodyPr>
          <a:p>
            <a:pPr>
              <a:buClrTx/>
              <a:buSzTx/>
              <a:buFontTx/>
              <a:buNone/>
            </a:pPr>
            <a:r>
              <a:rPr lang="en-US" altLang="zh-CN" sz="2800" b="1">
                <a:solidFill>
                  <a:schemeClr val="accent2"/>
                </a:solidFill>
                <a:latin typeface="楷体_GB2312" pitchFamily="1" charset="-122"/>
                <a:ea typeface="楷体_GB2312" pitchFamily="1" charset="-122"/>
              </a:rPr>
              <a:t>3.</a:t>
            </a:r>
            <a:r>
              <a:rPr lang="zh-CN" altLang="en-US" sz="2800" b="1" dirty="0">
                <a:solidFill>
                  <a:schemeClr val="accent2"/>
                </a:solidFill>
                <a:latin typeface="楷体_GB2312" pitchFamily="1" charset="-122"/>
                <a:ea typeface="楷体_GB2312" pitchFamily="1" charset="-122"/>
              </a:rPr>
              <a:t>粘性</a:t>
            </a:r>
            <a:endParaRPr lang="zh-CN" altLang="en-US" sz="2800" b="1" dirty="0">
              <a:solidFill>
                <a:schemeClr val="accent2"/>
              </a:solidFill>
              <a:latin typeface="楷体_GB2312" pitchFamily="1" charset="-122"/>
              <a:ea typeface="楷体_GB2312" pitchFamily="1" charset="-122"/>
            </a:endParaRPr>
          </a:p>
        </p:txBody>
      </p:sp>
      <p:sp>
        <p:nvSpPr>
          <p:cNvPr id="13315" name="文本框 205827"/>
          <p:cNvSpPr txBox="1"/>
          <p:nvPr/>
        </p:nvSpPr>
        <p:spPr>
          <a:xfrm>
            <a:off x="1981200" y="1981200"/>
            <a:ext cx="4267200" cy="977265"/>
          </a:xfrm>
          <a:prstGeom prst="rect">
            <a:avLst/>
          </a:prstGeom>
          <a:noFill/>
          <a:ln w="9525">
            <a:noFill/>
          </a:ln>
        </p:spPr>
        <p:txBody>
          <a:bodyPr anchor="t" anchorCtr="0">
            <a:spAutoFit/>
          </a:bodyPr>
          <a:p>
            <a:pPr>
              <a:lnSpc>
                <a:spcPct val="120000"/>
              </a:lnSpc>
              <a:spcBef>
                <a:spcPct val="0"/>
              </a:spcBef>
            </a:pPr>
            <a:r>
              <a:rPr lang="zh-CN" altLang="en-US" sz="2400" dirty="0">
                <a:solidFill>
                  <a:schemeClr val="tx1"/>
                </a:solidFill>
                <a:latin typeface="楷体_GB2312" pitchFamily="1" charset="-122"/>
                <a:ea typeface="楷体_GB2312" pitchFamily="1" charset="-122"/>
              </a:rPr>
              <a:t>液体分子间的内聚力（内摩擦力）阻碍其相对运动的性质</a:t>
            </a:r>
            <a:endParaRPr lang="zh-CN" altLang="en-US" sz="2400" dirty="0">
              <a:solidFill>
                <a:schemeClr val="tx1"/>
              </a:solidFill>
              <a:latin typeface="楷体_GB2312" pitchFamily="1" charset="-122"/>
              <a:ea typeface="楷体_GB2312" pitchFamily="1" charset="-122"/>
            </a:endParaRPr>
          </a:p>
        </p:txBody>
      </p:sp>
      <p:sp>
        <p:nvSpPr>
          <p:cNvPr id="13316" name="Cloud"/>
          <p:cNvSpPr>
            <a:spLocks noChangeAspect="1" noEditPoints="1"/>
          </p:cNvSpPr>
          <p:nvPr/>
        </p:nvSpPr>
        <p:spPr>
          <a:xfrm>
            <a:off x="8884285" y="1586865"/>
            <a:ext cx="2286000" cy="1371600"/>
          </a:xfrm>
          <a:custGeom>
            <a:avLst/>
            <a:gdLst/>
            <a:ahLst/>
            <a:cxnLst>
              <a:cxn ang="0">
                <a:pos x="67" y="10800"/>
              </a:cxn>
              <a:cxn ang="0">
                <a:pos x="10800" y="21577"/>
              </a:cxn>
              <a:cxn ang="0">
                <a:pos x="21582" y="10800"/>
              </a:cxn>
              <a:cxn ang="0">
                <a:pos x="10800" y="1235"/>
              </a:cxn>
            </a:cxnLst>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gradFill rotWithShape="1">
            <a:gsLst>
              <a:gs pos="0">
                <a:srgbClr val="CCFFFF"/>
              </a:gs>
              <a:gs pos="50000">
                <a:srgbClr val="F6FFFF"/>
              </a:gs>
              <a:gs pos="100000">
                <a:srgbClr val="CCFFFF"/>
              </a:gs>
            </a:gsLst>
            <a:lin ang="5400000" scaled="1"/>
            <a:tileRect/>
          </a:gradFill>
          <a:ln w="9525" cap="flat" cmpd="sng">
            <a:solidFill>
              <a:srgbClr val="00CCFF"/>
            </a:solidFill>
            <a:prstDash val="solid"/>
            <a:miter/>
            <a:headEnd type="none" w="med" len="med"/>
            <a:tailEnd type="none" w="med" len="med"/>
          </a:ln>
          <a:effectLst>
            <a:outerShdw dist="35921" dir="2699999" algn="ctr" rotWithShape="0">
              <a:srgbClr val="808080"/>
            </a:outerShdw>
          </a:effectLst>
        </p:spPr>
        <p:txBody>
          <a:bodyPr/>
          <a:p>
            <a:endParaRPr lang="zh-CN" altLang="en-US"/>
          </a:p>
        </p:txBody>
      </p:sp>
      <p:sp>
        <p:nvSpPr>
          <p:cNvPr id="13317" name="文本框 205829"/>
          <p:cNvSpPr txBox="1"/>
          <p:nvPr/>
        </p:nvSpPr>
        <p:spPr>
          <a:xfrm>
            <a:off x="9265285" y="2016760"/>
            <a:ext cx="1905000" cy="829945"/>
          </a:xfrm>
          <a:prstGeom prst="rect">
            <a:avLst/>
          </a:prstGeom>
          <a:noFill/>
          <a:ln w="9525">
            <a:noFill/>
          </a:ln>
        </p:spPr>
        <p:txBody>
          <a:bodyPr anchor="t" anchorCtr="0">
            <a:spAutoFit/>
          </a:bodyPr>
          <a:p>
            <a:pPr algn="ctr"/>
            <a:r>
              <a:rPr lang="zh-CN" altLang="en-US" sz="2400" dirty="0">
                <a:solidFill>
                  <a:srgbClr val="000066"/>
                </a:solidFill>
                <a:latin typeface="楷体_GB2312" pitchFamily="1" charset="-122"/>
                <a:ea typeface="楷体_GB2312" pitchFamily="1" charset="-122"/>
              </a:rPr>
              <a:t>粘性</a:t>
            </a:r>
            <a:r>
              <a:rPr lang="en-US" altLang="zh-CN" sz="2400">
                <a:solidFill>
                  <a:srgbClr val="000066"/>
                </a:solidFill>
                <a:latin typeface="楷体_GB2312" pitchFamily="1" charset="-122"/>
                <a:ea typeface="楷体_GB2312" pitchFamily="1" charset="-122"/>
              </a:rPr>
              <a:t>:</a:t>
            </a:r>
            <a:r>
              <a:rPr lang="zh-CN" altLang="en-US" sz="2400" dirty="0">
                <a:solidFill>
                  <a:srgbClr val="000066"/>
                </a:solidFill>
                <a:latin typeface="楷体_GB2312" pitchFamily="1" charset="-122"/>
                <a:ea typeface="楷体_GB2312" pitchFamily="1" charset="-122"/>
              </a:rPr>
              <a:t>分子间内摩擦力</a:t>
            </a:r>
            <a:endParaRPr lang="zh-CN" altLang="en-US" sz="2400" dirty="0">
              <a:solidFill>
                <a:srgbClr val="000066"/>
              </a:solidFill>
              <a:latin typeface="楷体_GB2312" pitchFamily="1" charset="-122"/>
              <a:ea typeface="楷体_GB2312" pitchFamily="1" charset="-122"/>
            </a:endParaRPr>
          </a:p>
        </p:txBody>
      </p:sp>
      <p:pic>
        <p:nvPicPr>
          <p:cNvPr id="13318" name="图片 205830"/>
          <p:cNvPicPr>
            <a:picLocks noChangeAspect="1"/>
          </p:cNvPicPr>
          <p:nvPr/>
        </p:nvPicPr>
        <p:blipFill>
          <a:blip r:embed="rId1">
            <a:clrChange>
              <a:clrFrom>
                <a:srgbClr val="FFFFFF"/>
              </a:clrFrom>
              <a:clrTo>
                <a:srgbClr val="FFFFFF">
                  <a:alpha val="0"/>
                </a:srgbClr>
              </a:clrTo>
            </a:clrChange>
          </a:blip>
          <a:stretch>
            <a:fillRect/>
          </a:stretch>
        </p:blipFill>
        <p:spPr>
          <a:xfrm>
            <a:off x="7696200" y="2958465"/>
            <a:ext cx="2743200" cy="1371600"/>
          </a:xfrm>
          <a:prstGeom prst="rect">
            <a:avLst/>
          </a:prstGeom>
          <a:noFill/>
          <a:ln w="9525">
            <a:noFill/>
          </a:ln>
        </p:spPr>
      </p:pic>
      <p:sp>
        <p:nvSpPr>
          <p:cNvPr id="4" name="文本框 3"/>
          <p:cNvSpPr txBox="1"/>
          <p:nvPr userDrawn="1">
            <p:custDataLst>
              <p:tags r:id="rId2"/>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ontrols>
      <mc:AlternateContent xmlns:mc="http://schemas.openxmlformats.org/markup-compatibility/2006">
        <mc:Choice xmlns:v="urn:schemas-microsoft-com:vml" Requires="v">
          <p:control spid="1027" name="" r:id="rId3" imgW="5334000" imgH="3124200"/>
        </mc:Choice>
        <mc:Fallback>
          <p:control name="" r:id="rId3" imgW="5334000" imgH="3124200">
            <p:pic>
              <p:nvPicPr>
                <p:cNvPr id="0" name="Host Control  1026"/>
                <p:cNvPicPr/>
                <p:nvPr/>
              </p:nvPicPr>
              <p:blipFill>
                <a:blip r:embed="rId4"/>
                <a:stretch>
                  <a:fillRect/>
                </a:stretch>
              </p:blipFill>
              <p:spPr>
                <a:xfrm>
                  <a:off x="2362200" y="3352800"/>
                  <a:ext cx="5334000" cy="3124200"/>
                </a:xfrm>
                <a:prstGeom prst="rect">
                  <a:avLst/>
                </a:prstGeom>
                <a:noFill/>
                <a:ln w="9525">
                  <a:noFill/>
                </a:ln>
              </p:spPr>
            </p:pic>
          </p:control>
        </mc:Fallback>
      </mc:AlternateContent>
    </p:controls>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箭头: 五边形 6"/>
          <p:cNvSpPr/>
          <p:nvPr/>
        </p:nvSpPr>
        <p:spPr>
          <a:xfrm flipH="1">
            <a:off x="736440" y="3644900"/>
            <a:ext cx="881063" cy="476250"/>
          </a:xfrm>
          <a:custGeom>
            <a:avLst/>
            <a:gdLst>
              <a:gd name="connsiteX0" fmla="*/ 0 w 833438"/>
              <a:gd name="connsiteY0" fmla="*/ 0 h 352425"/>
              <a:gd name="connsiteX1" fmla="*/ 666752 w 833438"/>
              <a:gd name="connsiteY1" fmla="*/ 0 h 352425"/>
              <a:gd name="connsiteX2" fmla="*/ 833438 w 833438"/>
              <a:gd name="connsiteY2" fmla="*/ 176213 h 352425"/>
              <a:gd name="connsiteX3" fmla="*/ 666752 w 833438"/>
              <a:gd name="connsiteY3" fmla="*/ 352425 h 352425"/>
              <a:gd name="connsiteX4" fmla="*/ 0 w 833438"/>
              <a:gd name="connsiteY4" fmla="*/ 352425 h 352425"/>
              <a:gd name="connsiteX5" fmla="*/ 0 w 833438"/>
              <a:gd name="connsiteY5" fmla="*/ 0 h 352425"/>
              <a:gd name="connsiteX0-1" fmla="*/ 0 w 833438"/>
              <a:gd name="connsiteY0-2" fmla="*/ 0 h 352425"/>
              <a:gd name="connsiteX1-3" fmla="*/ 504827 w 833438"/>
              <a:gd name="connsiteY1-4" fmla="*/ 19050 h 352425"/>
              <a:gd name="connsiteX2-5" fmla="*/ 833438 w 833438"/>
              <a:gd name="connsiteY2-6" fmla="*/ 176213 h 352425"/>
              <a:gd name="connsiteX3-7" fmla="*/ 666752 w 833438"/>
              <a:gd name="connsiteY3-8" fmla="*/ 352425 h 352425"/>
              <a:gd name="connsiteX4-9" fmla="*/ 0 w 833438"/>
              <a:gd name="connsiteY4-10" fmla="*/ 352425 h 352425"/>
              <a:gd name="connsiteX5-11" fmla="*/ 0 w 833438"/>
              <a:gd name="connsiteY5-12" fmla="*/ 0 h 352425"/>
              <a:gd name="connsiteX0-13" fmla="*/ 0 w 881063"/>
              <a:gd name="connsiteY0-14" fmla="*/ 33337 h 385762"/>
              <a:gd name="connsiteX1-15" fmla="*/ 504827 w 881063"/>
              <a:gd name="connsiteY1-16" fmla="*/ 52387 h 385762"/>
              <a:gd name="connsiteX2-17" fmla="*/ 881063 w 881063"/>
              <a:gd name="connsiteY2-18" fmla="*/ 0 h 385762"/>
              <a:gd name="connsiteX3-19" fmla="*/ 666752 w 881063"/>
              <a:gd name="connsiteY3-20" fmla="*/ 385762 h 385762"/>
              <a:gd name="connsiteX4-21" fmla="*/ 0 w 881063"/>
              <a:gd name="connsiteY4-22" fmla="*/ 385762 h 385762"/>
              <a:gd name="connsiteX5-23" fmla="*/ 0 w 881063"/>
              <a:gd name="connsiteY5-24" fmla="*/ 33337 h 385762"/>
              <a:gd name="connsiteX0-25" fmla="*/ 0 w 881063"/>
              <a:gd name="connsiteY0-26" fmla="*/ 33337 h 385762"/>
              <a:gd name="connsiteX1-27" fmla="*/ 504827 w 881063"/>
              <a:gd name="connsiteY1-28" fmla="*/ 52387 h 385762"/>
              <a:gd name="connsiteX2-29" fmla="*/ 881063 w 881063"/>
              <a:gd name="connsiteY2-30" fmla="*/ 0 h 385762"/>
              <a:gd name="connsiteX3-31" fmla="*/ 495302 w 881063"/>
              <a:gd name="connsiteY3-32" fmla="*/ 309562 h 385762"/>
              <a:gd name="connsiteX4-33" fmla="*/ 0 w 881063"/>
              <a:gd name="connsiteY4-34" fmla="*/ 385762 h 385762"/>
              <a:gd name="connsiteX5-35" fmla="*/ 0 w 881063"/>
              <a:gd name="connsiteY5-36" fmla="*/ 33337 h 385762"/>
              <a:gd name="connsiteX0-37" fmla="*/ 0 w 881063"/>
              <a:gd name="connsiteY0-38" fmla="*/ 123825 h 476250"/>
              <a:gd name="connsiteX1-39" fmla="*/ 457202 w 881063"/>
              <a:gd name="connsiteY1-40" fmla="*/ 0 h 476250"/>
              <a:gd name="connsiteX2-41" fmla="*/ 881063 w 881063"/>
              <a:gd name="connsiteY2-42" fmla="*/ 90488 h 476250"/>
              <a:gd name="connsiteX3-43" fmla="*/ 495302 w 881063"/>
              <a:gd name="connsiteY3-44" fmla="*/ 400050 h 476250"/>
              <a:gd name="connsiteX4-45" fmla="*/ 0 w 881063"/>
              <a:gd name="connsiteY4-46" fmla="*/ 476250 h 476250"/>
              <a:gd name="connsiteX5-47" fmla="*/ 0 w 881063"/>
              <a:gd name="connsiteY5-48" fmla="*/ 123825 h 476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81063" h="476250">
                <a:moveTo>
                  <a:pt x="0" y="123825"/>
                </a:moveTo>
                <a:lnTo>
                  <a:pt x="457202" y="0"/>
                </a:lnTo>
                <a:lnTo>
                  <a:pt x="881063" y="90488"/>
                </a:lnTo>
                <a:lnTo>
                  <a:pt x="495302" y="400050"/>
                </a:lnTo>
                <a:lnTo>
                  <a:pt x="0" y="476250"/>
                </a:lnTo>
                <a:lnTo>
                  <a:pt x="0" y="12382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五边形 5"/>
          <p:cNvSpPr/>
          <p:nvPr/>
        </p:nvSpPr>
        <p:spPr>
          <a:xfrm>
            <a:off x="1731804" y="2835274"/>
            <a:ext cx="871538" cy="714375"/>
          </a:xfrm>
          <a:custGeom>
            <a:avLst/>
            <a:gdLst>
              <a:gd name="connsiteX0" fmla="*/ 0 w 833438"/>
              <a:gd name="connsiteY0" fmla="*/ 0 h 352425"/>
              <a:gd name="connsiteX1" fmla="*/ 657226 w 833438"/>
              <a:gd name="connsiteY1" fmla="*/ 0 h 352425"/>
              <a:gd name="connsiteX2" fmla="*/ 833438 w 833438"/>
              <a:gd name="connsiteY2" fmla="*/ 176213 h 352425"/>
              <a:gd name="connsiteX3" fmla="*/ 657226 w 833438"/>
              <a:gd name="connsiteY3" fmla="*/ 352425 h 352425"/>
              <a:gd name="connsiteX4" fmla="*/ 0 w 833438"/>
              <a:gd name="connsiteY4" fmla="*/ 352425 h 352425"/>
              <a:gd name="connsiteX5" fmla="*/ 0 w 833438"/>
              <a:gd name="connsiteY5" fmla="*/ 0 h 352425"/>
              <a:gd name="connsiteX0-1" fmla="*/ 0 w 833438"/>
              <a:gd name="connsiteY0-2" fmla="*/ 257175 h 609600"/>
              <a:gd name="connsiteX1-3" fmla="*/ 676276 w 833438"/>
              <a:gd name="connsiteY1-4" fmla="*/ 0 h 609600"/>
              <a:gd name="connsiteX2-5" fmla="*/ 833438 w 833438"/>
              <a:gd name="connsiteY2-6" fmla="*/ 433388 h 609600"/>
              <a:gd name="connsiteX3-7" fmla="*/ 657226 w 833438"/>
              <a:gd name="connsiteY3-8" fmla="*/ 609600 h 609600"/>
              <a:gd name="connsiteX4-9" fmla="*/ 0 w 833438"/>
              <a:gd name="connsiteY4-10" fmla="*/ 609600 h 609600"/>
              <a:gd name="connsiteX5-11" fmla="*/ 0 w 833438"/>
              <a:gd name="connsiteY5-12" fmla="*/ 257175 h 609600"/>
              <a:gd name="connsiteX0-13" fmla="*/ 0 w 833438"/>
              <a:gd name="connsiteY0-14" fmla="*/ 257175 h 609600"/>
              <a:gd name="connsiteX1-15" fmla="*/ 676276 w 833438"/>
              <a:gd name="connsiteY1-16" fmla="*/ 0 h 609600"/>
              <a:gd name="connsiteX2-17" fmla="*/ 833438 w 833438"/>
              <a:gd name="connsiteY2-18" fmla="*/ 433388 h 609600"/>
              <a:gd name="connsiteX3-19" fmla="*/ 657226 w 833438"/>
              <a:gd name="connsiteY3-20" fmla="*/ 390525 h 609600"/>
              <a:gd name="connsiteX4-21" fmla="*/ 0 w 833438"/>
              <a:gd name="connsiteY4-22" fmla="*/ 609600 h 609600"/>
              <a:gd name="connsiteX5-23" fmla="*/ 0 w 833438"/>
              <a:gd name="connsiteY5-24" fmla="*/ 257175 h 609600"/>
              <a:gd name="connsiteX0-25" fmla="*/ 0 w 871538"/>
              <a:gd name="connsiteY0-26" fmla="*/ 257175 h 609600"/>
              <a:gd name="connsiteX1-27" fmla="*/ 676276 w 871538"/>
              <a:gd name="connsiteY1-28" fmla="*/ 0 h 609600"/>
              <a:gd name="connsiteX2-29" fmla="*/ 871538 w 871538"/>
              <a:gd name="connsiteY2-30" fmla="*/ 100013 h 609600"/>
              <a:gd name="connsiteX3-31" fmla="*/ 657226 w 871538"/>
              <a:gd name="connsiteY3-32" fmla="*/ 390525 h 609600"/>
              <a:gd name="connsiteX4-33" fmla="*/ 0 w 871538"/>
              <a:gd name="connsiteY4-34" fmla="*/ 609600 h 609600"/>
              <a:gd name="connsiteX5-35" fmla="*/ 0 w 871538"/>
              <a:gd name="connsiteY5-36" fmla="*/ 257175 h 609600"/>
              <a:gd name="connsiteX0-37" fmla="*/ 0 w 871538"/>
              <a:gd name="connsiteY0-38" fmla="*/ 361950 h 714375"/>
              <a:gd name="connsiteX1-39" fmla="*/ 600076 w 871538"/>
              <a:gd name="connsiteY1-40" fmla="*/ 0 h 714375"/>
              <a:gd name="connsiteX2-41" fmla="*/ 871538 w 871538"/>
              <a:gd name="connsiteY2-42" fmla="*/ 204788 h 714375"/>
              <a:gd name="connsiteX3-43" fmla="*/ 657226 w 871538"/>
              <a:gd name="connsiteY3-44" fmla="*/ 495300 h 714375"/>
              <a:gd name="connsiteX4-45" fmla="*/ 0 w 871538"/>
              <a:gd name="connsiteY4-46" fmla="*/ 714375 h 714375"/>
              <a:gd name="connsiteX5-47" fmla="*/ 0 w 871538"/>
              <a:gd name="connsiteY5-48" fmla="*/ 361950 h 714375"/>
              <a:gd name="connsiteX0-49" fmla="*/ 0 w 871538"/>
              <a:gd name="connsiteY0-50" fmla="*/ 361950 h 714375"/>
              <a:gd name="connsiteX1-51" fmla="*/ 600076 w 871538"/>
              <a:gd name="connsiteY1-52" fmla="*/ 0 h 714375"/>
              <a:gd name="connsiteX2-53" fmla="*/ 871538 w 871538"/>
              <a:gd name="connsiteY2-54" fmla="*/ 204788 h 714375"/>
              <a:gd name="connsiteX3-55" fmla="*/ 619126 w 871538"/>
              <a:gd name="connsiteY3-56" fmla="*/ 400050 h 714375"/>
              <a:gd name="connsiteX4-57" fmla="*/ 0 w 871538"/>
              <a:gd name="connsiteY4-58" fmla="*/ 714375 h 714375"/>
              <a:gd name="connsiteX5-59" fmla="*/ 0 w 871538"/>
              <a:gd name="connsiteY5-60" fmla="*/ 361950 h 714375"/>
              <a:gd name="connsiteX0-61" fmla="*/ 0 w 871538"/>
              <a:gd name="connsiteY0-62" fmla="*/ 361950 h 714375"/>
              <a:gd name="connsiteX1-63" fmla="*/ 600076 w 871538"/>
              <a:gd name="connsiteY1-64" fmla="*/ 0 h 714375"/>
              <a:gd name="connsiteX2-65" fmla="*/ 871538 w 871538"/>
              <a:gd name="connsiteY2-66" fmla="*/ 90488 h 714375"/>
              <a:gd name="connsiteX3-67" fmla="*/ 619126 w 871538"/>
              <a:gd name="connsiteY3-68" fmla="*/ 400050 h 714375"/>
              <a:gd name="connsiteX4-69" fmla="*/ 0 w 871538"/>
              <a:gd name="connsiteY4-70" fmla="*/ 714375 h 714375"/>
              <a:gd name="connsiteX5-71" fmla="*/ 0 w 871538"/>
              <a:gd name="connsiteY5-72" fmla="*/ 361950 h 714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1538" h="714375">
                <a:moveTo>
                  <a:pt x="0" y="361950"/>
                </a:moveTo>
                <a:lnTo>
                  <a:pt x="600076" y="0"/>
                </a:lnTo>
                <a:lnTo>
                  <a:pt x="871538" y="90488"/>
                </a:lnTo>
                <a:lnTo>
                  <a:pt x="619126" y="400050"/>
                </a:lnTo>
                <a:lnTo>
                  <a:pt x="0" y="714375"/>
                </a:lnTo>
                <a:lnTo>
                  <a:pt x="0" y="361950"/>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五边形 9"/>
          <p:cNvSpPr/>
          <p:nvPr/>
        </p:nvSpPr>
        <p:spPr>
          <a:xfrm flipH="1">
            <a:off x="784065" y="2378075"/>
            <a:ext cx="833438" cy="352425"/>
          </a:xfrm>
          <a:prstGeom prst="homePlate">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663901" y="4032752"/>
            <a:ext cx="558179" cy="409838"/>
            <a:chOff x="476065" y="4191714"/>
            <a:chExt cx="558179" cy="409838"/>
          </a:xfrm>
        </p:grpSpPr>
        <p:sp>
          <p:nvSpPr>
            <p:cNvPr id="21" name="椭圆形 39" descr="小圆圈"/>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2" name="文本框 21" descr="编号 3"/>
            <p:cNvSpPr txBox="1">
              <a:spLocks noChangeAspect="1"/>
            </p:cNvSpPr>
            <p:nvPr/>
          </p:nvSpPr>
          <p:spPr bwMode="blackWhite">
            <a:xfrm>
              <a:off x="476065" y="4211967"/>
              <a:ext cx="558179" cy="368300"/>
            </a:xfrm>
            <a:prstGeom prst="rect">
              <a:avLst/>
            </a:prstGeom>
            <a:noFill/>
          </p:spPr>
          <p:txBody>
            <a:bodyPr wrap="square" rtlCol="0">
              <a:spAutoFit/>
            </a:bodyPr>
            <a:lstStyle>
              <a:defPPr>
                <a:defRPr lang="zh-CN"/>
              </a:defPPr>
            </a:lstStyle>
            <a:p>
              <a:pPr algn="ctr" rtl="0"/>
              <a:r>
                <a:rPr lang="en-US" altLang="zh-CN">
                  <a:solidFill>
                    <a:schemeClr val="bg1"/>
                  </a:solidFill>
                  <a:cs typeface="Segoe UI Semibold" panose="020B0702040204020203" pitchFamily="34" charset="0"/>
                </a:rPr>
                <a:t>2</a:t>
              </a:r>
              <a:endParaRPr lang="en-US" altLang="zh-CN">
                <a:solidFill>
                  <a:schemeClr val="bg1"/>
                </a:solidFill>
                <a:cs typeface="Segoe UI Semibold" panose="020B0702040204020203" pitchFamily="34" charset="0"/>
              </a:endParaRPr>
            </a:p>
          </p:txBody>
        </p:sp>
      </p:grpSp>
      <p:grpSp>
        <p:nvGrpSpPr>
          <p:cNvPr id="23" name="组合 22"/>
          <p:cNvGrpSpPr/>
          <p:nvPr/>
        </p:nvGrpSpPr>
        <p:grpSpPr>
          <a:xfrm>
            <a:off x="2639360" y="2660712"/>
            <a:ext cx="558179" cy="409838"/>
            <a:chOff x="467341" y="1370621"/>
            <a:chExt cx="558179" cy="409838"/>
          </a:xfrm>
        </p:grpSpPr>
        <p:sp>
          <p:nvSpPr>
            <p:cNvPr id="24"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5" name="文本框 24" descr="编号 1"/>
            <p:cNvSpPr txBox="1">
              <a:spLocks noChangeAspect="1"/>
            </p:cNvSpPr>
            <p:nvPr/>
          </p:nvSpPr>
          <p:spPr bwMode="blackWhite">
            <a:xfrm>
              <a:off x="467341" y="1398481"/>
              <a:ext cx="558179" cy="368300"/>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1</a:t>
              </a:r>
              <a:endParaRPr lang="zh-CN" dirty="0">
                <a:solidFill>
                  <a:schemeClr val="bg1"/>
                </a:solidFill>
                <a:cs typeface="Segoe UI Semibold" panose="020B0702040204020203" pitchFamily="34" charset="0"/>
              </a:endParaRPr>
            </a:p>
          </p:txBody>
        </p:sp>
      </p:grpSp>
      <p:sp>
        <p:nvSpPr>
          <p:cNvPr id="35" name="箭头: 五边形 5"/>
          <p:cNvSpPr/>
          <p:nvPr/>
        </p:nvSpPr>
        <p:spPr>
          <a:xfrm>
            <a:off x="1750853" y="1708448"/>
            <a:ext cx="481013" cy="714375"/>
          </a:xfrm>
          <a:custGeom>
            <a:avLst/>
            <a:gdLst>
              <a:gd name="connsiteX0" fmla="*/ 0 w 833438"/>
              <a:gd name="connsiteY0" fmla="*/ 0 h 352425"/>
              <a:gd name="connsiteX1" fmla="*/ 657226 w 833438"/>
              <a:gd name="connsiteY1" fmla="*/ 0 h 352425"/>
              <a:gd name="connsiteX2" fmla="*/ 833438 w 833438"/>
              <a:gd name="connsiteY2" fmla="*/ 176213 h 352425"/>
              <a:gd name="connsiteX3" fmla="*/ 657226 w 833438"/>
              <a:gd name="connsiteY3" fmla="*/ 352425 h 352425"/>
              <a:gd name="connsiteX4" fmla="*/ 0 w 833438"/>
              <a:gd name="connsiteY4" fmla="*/ 352425 h 352425"/>
              <a:gd name="connsiteX5" fmla="*/ 0 w 833438"/>
              <a:gd name="connsiteY5" fmla="*/ 0 h 352425"/>
              <a:gd name="connsiteX0-1" fmla="*/ 0 w 833438"/>
              <a:gd name="connsiteY0-2" fmla="*/ 257175 h 609600"/>
              <a:gd name="connsiteX1-3" fmla="*/ 676276 w 833438"/>
              <a:gd name="connsiteY1-4" fmla="*/ 0 h 609600"/>
              <a:gd name="connsiteX2-5" fmla="*/ 833438 w 833438"/>
              <a:gd name="connsiteY2-6" fmla="*/ 433388 h 609600"/>
              <a:gd name="connsiteX3-7" fmla="*/ 657226 w 833438"/>
              <a:gd name="connsiteY3-8" fmla="*/ 609600 h 609600"/>
              <a:gd name="connsiteX4-9" fmla="*/ 0 w 833438"/>
              <a:gd name="connsiteY4-10" fmla="*/ 609600 h 609600"/>
              <a:gd name="connsiteX5-11" fmla="*/ 0 w 833438"/>
              <a:gd name="connsiteY5-12" fmla="*/ 257175 h 609600"/>
              <a:gd name="connsiteX0-13" fmla="*/ 0 w 833438"/>
              <a:gd name="connsiteY0-14" fmla="*/ 257175 h 609600"/>
              <a:gd name="connsiteX1-15" fmla="*/ 676276 w 833438"/>
              <a:gd name="connsiteY1-16" fmla="*/ 0 h 609600"/>
              <a:gd name="connsiteX2-17" fmla="*/ 833438 w 833438"/>
              <a:gd name="connsiteY2-18" fmla="*/ 433388 h 609600"/>
              <a:gd name="connsiteX3-19" fmla="*/ 657226 w 833438"/>
              <a:gd name="connsiteY3-20" fmla="*/ 390525 h 609600"/>
              <a:gd name="connsiteX4-21" fmla="*/ 0 w 833438"/>
              <a:gd name="connsiteY4-22" fmla="*/ 609600 h 609600"/>
              <a:gd name="connsiteX5-23" fmla="*/ 0 w 833438"/>
              <a:gd name="connsiteY5-24" fmla="*/ 257175 h 609600"/>
              <a:gd name="connsiteX0-25" fmla="*/ 0 w 871538"/>
              <a:gd name="connsiteY0-26" fmla="*/ 257175 h 609600"/>
              <a:gd name="connsiteX1-27" fmla="*/ 676276 w 871538"/>
              <a:gd name="connsiteY1-28" fmla="*/ 0 h 609600"/>
              <a:gd name="connsiteX2-29" fmla="*/ 871538 w 871538"/>
              <a:gd name="connsiteY2-30" fmla="*/ 100013 h 609600"/>
              <a:gd name="connsiteX3-31" fmla="*/ 657226 w 871538"/>
              <a:gd name="connsiteY3-32" fmla="*/ 390525 h 609600"/>
              <a:gd name="connsiteX4-33" fmla="*/ 0 w 871538"/>
              <a:gd name="connsiteY4-34" fmla="*/ 609600 h 609600"/>
              <a:gd name="connsiteX5-35" fmla="*/ 0 w 871538"/>
              <a:gd name="connsiteY5-36" fmla="*/ 257175 h 609600"/>
              <a:gd name="connsiteX0-37" fmla="*/ 0 w 871538"/>
              <a:gd name="connsiteY0-38" fmla="*/ 361950 h 714375"/>
              <a:gd name="connsiteX1-39" fmla="*/ 600076 w 871538"/>
              <a:gd name="connsiteY1-40" fmla="*/ 0 h 714375"/>
              <a:gd name="connsiteX2-41" fmla="*/ 871538 w 871538"/>
              <a:gd name="connsiteY2-42" fmla="*/ 204788 h 714375"/>
              <a:gd name="connsiteX3-43" fmla="*/ 657226 w 871538"/>
              <a:gd name="connsiteY3-44" fmla="*/ 495300 h 714375"/>
              <a:gd name="connsiteX4-45" fmla="*/ 0 w 871538"/>
              <a:gd name="connsiteY4-46" fmla="*/ 714375 h 714375"/>
              <a:gd name="connsiteX5-47" fmla="*/ 0 w 871538"/>
              <a:gd name="connsiteY5-48" fmla="*/ 361950 h 714375"/>
              <a:gd name="connsiteX0-49" fmla="*/ 0 w 871538"/>
              <a:gd name="connsiteY0-50" fmla="*/ 361950 h 714375"/>
              <a:gd name="connsiteX1-51" fmla="*/ 600076 w 871538"/>
              <a:gd name="connsiteY1-52" fmla="*/ 0 h 714375"/>
              <a:gd name="connsiteX2-53" fmla="*/ 871538 w 871538"/>
              <a:gd name="connsiteY2-54" fmla="*/ 204788 h 714375"/>
              <a:gd name="connsiteX3-55" fmla="*/ 619126 w 871538"/>
              <a:gd name="connsiteY3-56" fmla="*/ 400050 h 714375"/>
              <a:gd name="connsiteX4-57" fmla="*/ 0 w 871538"/>
              <a:gd name="connsiteY4-58" fmla="*/ 714375 h 714375"/>
              <a:gd name="connsiteX5-59" fmla="*/ 0 w 871538"/>
              <a:gd name="connsiteY5-60" fmla="*/ 361950 h 714375"/>
              <a:gd name="connsiteX0-61" fmla="*/ 0 w 871538"/>
              <a:gd name="connsiteY0-62" fmla="*/ 361950 h 714375"/>
              <a:gd name="connsiteX1-63" fmla="*/ 600076 w 871538"/>
              <a:gd name="connsiteY1-64" fmla="*/ 0 h 714375"/>
              <a:gd name="connsiteX2-65" fmla="*/ 871538 w 871538"/>
              <a:gd name="connsiteY2-66" fmla="*/ 90488 h 714375"/>
              <a:gd name="connsiteX3-67" fmla="*/ 619126 w 871538"/>
              <a:gd name="connsiteY3-68" fmla="*/ 400050 h 714375"/>
              <a:gd name="connsiteX4-69" fmla="*/ 0 w 871538"/>
              <a:gd name="connsiteY4-70" fmla="*/ 714375 h 714375"/>
              <a:gd name="connsiteX5-71" fmla="*/ 0 w 871538"/>
              <a:gd name="connsiteY5-72" fmla="*/ 361950 h 714375"/>
              <a:gd name="connsiteX0-73" fmla="*/ 0 w 871538"/>
              <a:gd name="connsiteY0-74" fmla="*/ 381000 h 733425"/>
              <a:gd name="connsiteX1-75" fmla="*/ 409576 w 871538"/>
              <a:gd name="connsiteY1-76" fmla="*/ 0 h 733425"/>
              <a:gd name="connsiteX2-77" fmla="*/ 871538 w 871538"/>
              <a:gd name="connsiteY2-78" fmla="*/ 109538 h 733425"/>
              <a:gd name="connsiteX3-79" fmla="*/ 619126 w 871538"/>
              <a:gd name="connsiteY3-80" fmla="*/ 419100 h 733425"/>
              <a:gd name="connsiteX4-81" fmla="*/ 0 w 871538"/>
              <a:gd name="connsiteY4-82" fmla="*/ 733425 h 733425"/>
              <a:gd name="connsiteX5-83" fmla="*/ 0 w 871538"/>
              <a:gd name="connsiteY5-84" fmla="*/ 381000 h 733425"/>
              <a:gd name="connsiteX0-85" fmla="*/ 0 w 871538"/>
              <a:gd name="connsiteY0-86" fmla="*/ 381000 h 733425"/>
              <a:gd name="connsiteX1-87" fmla="*/ 409576 w 871538"/>
              <a:gd name="connsiteY1-88" fmla="*/ 0 h 733425"/>
              <a:gd name="connsiteX2-89" fmla="*/ 871538 w 871538"/>
              <a:gd name="connsiteY2-90" fmla="*/ 109538 h 733425"/>
              <a:gd name="connsiteX3-91" fmla="*/ 581026 w 871538"/>
              <a:gd name="connsiteY3-92" fmla="*/ 371475 h 733425"/>
              <a:gd name="connsiteX4-93" fmla="*/ 0 w 871538"/>
              <a:gd name="connsiteY4-94" fmla="*/ 733425 h 733425"/>
              <a:gd name="connsiteX5-95" fmla="*/ 0 w 871538"/>
              <a:gd name="connsiteY5-96" fmla="*/ 381000 h 733425"/>
              <a:gd name="connsiteX0-97" fmla="*/ 0 w 690563"/>
              <a:gd name="connsiteY0-98" fmla="*/ 381000 h 733425"/>
              <a:gd name="connsiteX1-99" fmla="*/ 409576 w 690563"/>
              <a:gd name="connsiteY1-100" fmla="*/ 0 h 733425"/>
              <a:gd name="connsiteX2-101" fmla="*/ 690563 w 690563"/>
              <a:gd name="connsiteY2-102" fmla="*/ 52388 h 733425"/>
              <a:gd name="connsiteX3-103" fmla="*/ 581026 w 690563"/>
              <a:gd name="connsiteY3-104" fmla="*/ 371475 h 733425"/>
              <a:gd name="connsiteX4-105" fmla="*/ 0 w 690563"/>
              <a:gd name="connsiteY4-106" fmla="*/ 733425 h 733425"/>
              <a:gd name="connsiteX5-107" fmla="*/ 0 w 690563"/>
              <a:gd name="connsiteY5-108" fmla="*/ 381000 h 733425"/>
              <a:gd name="connsiteX0-109" fmla="*/ 0 w 690563"/>
              <a:gd name="connsiteY0-110" fmla="*/ 361950 h 714375"/>
              <a:gd name="connsiteX1-111" fmla="*/ 257176 w 690563"/>
              <a:gd name="connsiteY1-112" fmla="*/ 0 h 714375"/>
              <a:gd name="connsiteX2-113" fmla="*/ 690563 w 690563"/>
              <a:gd name="connsiteY2-114" fmla="*/ 33338 h 714375"/>
              <a:gd name="connsiteX3-115" fmla="*/ 581026 w 690563"/>
              <a:gd name="connsiteY3-116" fmla="*/ 352425 h 714375"/>
              <a:gd name="connsiteX4-117" fmla="*/ 0 w 690563"/>
              <a:gd name="connsiteY4-118" fmla="*/ 714375 h 714375"/>
              <a:gd name="connsiteX5-119" fmla="*/ 0 w 690563"/>
              <a:gd name="connsiteY5-120" fmla="*/ 361950 h 714375"/>
              <a:gd name="connsiteX0-121" fmla="*/ 0 w 690563"/>
              <a:gd name="connsiteY0-122" fmla="*/ 361950 h 714375"/>
              <a:gd name="connsiteX1-123" fmla="*/ 257176 w 690563"/>
              <a:gd name="connsiteY1-124" fmla="*/ 0 h 714375"/>
              <a:gd name="connsiteX2-125" fmla="*/ 690563 w 690563"/>
              <a:gd name="connsiteY2-126" fmla="*/ 33338 h 714375"/>
              <a:gd name="connsiteX3-127" fmla="*/ 428626 w 690563"/>
              <a:gd name="connsiteY3-128" fmla="*/ 314325 h 714375"/>
              <a:gd name="connsiteX4-129" fmla="*/ 0 w 690563"/>
              <a:gd name="connsiteY4-130" fmla="*/ 714375 h 714375"/>
              <a:gd name="connsiteX5-131" fmla="*/ 0 w 690563"/>
              <a:gd name="connsiteY5-132" fmla="*/ 361950 h 714375"/>
              <a:gd name="connsiteX0-133" fmla="*/ 0 w 481013"/>
              <a:gd name="connsiteY0-134" fmla="*/ 361950 h 714375"/>
              <a:gd name="connsiteX1-135" fmla="*/ 257176 w 481013"/>
              <a:gd name="connsiteY1-136" fmla="*/ 0 h 714375"/>
              <a:gd name="connsiteX2-137" fmla="*/ 481013 w 481013"/>
              <a:gd name="connsiteY2-138" fmla="*/ 33338 h 714375"/>
              <a:gd name="connsiteX3-139" fmla="*/ 428626 w 481013"/>
              <a:gd name="connsiteY3-140" fmla="*/ 314325 h 714375"/>
              <a:gd name="connsiteX4-141" fmla="*/ 0 w 481013"/>
              <a:gd name="connsiteY4-142" fmla="*/ 714375 h 714375"/>
              <a:gd name="connsiteX5-143" fmla="*/ 0 w 481013"/>
              <a:gd name="connsiteY5-144" fmla="*/ 361950 h 714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81013" h="714375">
                <a:moveTo>
                  <a:pt x="0" y="361950"/>
                </a:moveTo>
                <a:lnTo>
                  <a:pt x="257176" y="0"/>
                </a:lnTo>
                <a:lnTo>
                  <a:pt x="481013" y="33338"/>
                </a:lnTo>
                <a:lnTo>
                  <a:pt x="428626" y="314325"/>
                </a:lnTo>
                <a:lnTo>
                  <a:pt x="0" y="714375"/>
                </a:lnTo>
                <a:lnTo>
                  <a:pt x="0" y="361950"/>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406140" y="4032885"/>
            <a:ext cx="4900295" cy="478155"/>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2800" kern="1200" dirty="0"/>
              <a:t>液压</a:t>
            </a:r>
            <a:r>
              <a:rPr lang="zh-CN" altLang="en-US" sz="2800" kern="1200" dirty="0"/>
              <a:t>系统工作介质的认知</a:t>
            </a:r>
            <a:endParaRPr lang="zh-CN" altLang="en-US" sz="2800" kern="1200" dirty="0"/>
          </a:p>
        </p:txBody>
      </p:sp>
      <p:sp>
        <p:nvSpPr>
          <p:cNvPr id="41" name="文本框 40"/>
          <p:cNvSpPr txBox="1"/>
          <p:nvPr/>
        </p:nvSpPr>
        <p:spPr>
          <a:xfrm>
            <a:off x="3298190" y="2730500"/>
            <a:ext cx="4050030" cy="478155"/>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2800" kern="1200" dirty="0"/>
              <a:t>液压系统基本认知</a:t>
            </a:r>
            <a:endParaRPr lang="zh-CN" altLang="en-US" sz="2800" kern="1200" dirty="0"/>
          </a:p>
        </p:txBody>
      </p:sp>
      <p:sp>
        <p:nvSpPr>
          <p:cNvPr id="3" name="流程图: 过程 2"/>
          <p:cNvSpPr/>
          <p:nvPr/>
        </p:nvSpPr>
        <p:spPr>
          <a:xfrm>
            <a:off x="1629410" y="1425575"/>
            <a:ext cx="161925" cy="5229225"/>
          </a:xfrm>
          <a:prstGeom prst="flowChartProcess">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占位符 206850"/>
          <p:cNvSpPr>
            <a:spLocks noGrp="1"/>
          </p:cNvSpPr>
          <p:nvPr>
            <p:ph type="body" sz="half" idx="4294967295"/>
          </p:nvPr>
        </p:nvSpPr>
        <p:spPr>
          <a:xfrm>
            <a:off x="1940560" y="1808480"/>
            <a:ext cx="5867400" cy="457200"/>
          </a:xfrm>
        </p:spPr>
        <p:txBody>
          <a:bodyPr anchor="t" anchorCtr="0"/>
          <a:p>
            <a:pPr lvl="1">
              <a:lnSpc>
                <a:spcPct val="80000"/>
              </a:lnSpc>
              <a:buNone/>
            </a:pPr>
            <a:r>
              <a:rPr lang="zh-CN" altLang="en-US" sz="2400" b="1" dirty="0">
                <a:latin typeface="楷体_GB2312" pitchFamily="1" charset="-122"/>
                <a:ea typeface="楷体_GB2312" pitchFamily="1" charset="-122"/>
              </a:rPr>
              <a:t>粘度</a:t>
            </a:r>
            <a:r>
              <a:rPr lang="en-US" altLang="zh-CN" sz="2400" b="1">
                <a:latin typeface="楷体_GB2312" pitchFamily="1" charset="-122"/>
                <a:ea typeface="楷体_GB2312" pitchFamily="1" charset="-122"/>
              </a:rPr>
              <a:t>—</a:t>
            </a:r>
            <a:r>
              <a:rPr lang="zh-CN" altLang="en-US" sz="2400" b="1" dirty="0">
                <a:latin typeface="楷体_GB2312" pitchFamily="1" charset="-122"/>
                <a:ea typeface="楷体_GB2312" pitchFamily="1" charset="-122"/>
              </a:rPr>
              <a:t>度量液体粘性大小的指标</a:t>
            </a:r>
            <a:endParaRPr lang="zh-CN" altLang="en-US" sz="2400" b="1" dirty="0">
              <a:latin typeface="楷体_GB2312" pitchFamily="1" charset="-122"/>
              <a:ea typeface="楷体_GB2312" pitchFamily="1" charset="-122"/>
            </a:endParaRPr>
          </a:p>
        </p:txBody>
      </p:sp>
      <p:graphicFrame>
        <p:nvGraphicFramePr>
          <p:cNvPr id="14339" name="内容占位符 206851"/>
          <p:cNvGraphicFramePr>
            <a:graphicFrameLocks noGrp="1"/>
          </p:cNvGraphicFramePr>
          <p:nvPr>
            <p:ph sz="quarter" idx="4294967295"/>
          </p:nvPr>
        </p:nvGraphicFramePr>
        <p:xfrm>
          <a:off x="0" y="4980305"/>
          <a:ext cx="132080" cy="791845"/>
        </p:xfrm>
        <a:graphic>
          <a:graphicData uri="http://schemas.openxmlformats.org/presentationml/2006/ole">
            <mc:AlternateContent xmlns:mc="http://schemas.openxmlformats.org/markup-compatibility/2006">
              <mc:Choice xmlns:v="urn:schemas-microsoft-com:vml" Requires="v">
                <p:oleObj spid="_x0000_s3076" name="" r:id="rId1" imgW="114300" imgH="671830" progId="Equation.3">
                  <p:embed/>
                </p:oleObj>
              </mc:Choice>
              <mc:Fallback>
                <p:oleObj name="" r:id="rId1" imgW="114300" imgH="671830" progId="Equation.3">
                  <p:embed/>
                  <p:pic>
                    <p:nvPicPr>
                      <p:cNvPr id="0" name="图片 3075"/>
                      <p:cNvPicPr/>
                      <p:nvPr/>
                    </p:nvPicPr>
                    <p:blipFill>
                      <a:blip r:embed="rId2"/>
                      <a:stretch>
                        <a:fillRect/>
                      </a:stretch>
                    </p:blipFill>
                    <p:spPr>
                      <a:xfrm>
                        <a:off x="0" y="4980305"/>
                        <a:ext cx="132080" cy="791845"/>
                      </a:xfrm>
                      <a:prstGeom prst="rect">
                        <a:avLst/>
                      </a:prstGeom>
                      <a:noFill/>
                      <a:ln w="38100">
                        <a:miter/>
                      </a:ln>
                    </p:spPr>
                  </p:pic>
                </p:oleObj>
              </mc:Fallback>
            </mc:AlternateContent>
          </a:graphicData>
        </a:graphic>
      </p:graphicFrame>
      <p:sp>
        <p:nvSpPr>
          <p:cNvPr id="14340" name="文本框 206852"/>
          <p:cNvSpPr txBox="1"/>
          <p:nvPr/>
        </p:nvSpPr>
        <p:spPr>
          <a:xfrm>
            <a:off x="1828800" y="2674620"/>
            <a:ext cx="5105400" cy="1291590"/>
          </a:xfrm>
          <a:prstGeom prst="rect">
            <a:avLst/>
          </a:prstGeom>
          <a:noFill/>
          <a:ln w="9525">
            <a:noFill/>
          </a:ln>
        </p:spPr>
        <p:txBody>
          <a:bodyPr anchor="t" anchorCtr="0">
            <a:spAutoFit/>
          </a:bodyPr>
          <a:p>
            <a:pPr>
              <a:lnSpc>
                <a:spcPct val="150000"/>
              </a:lnSpc>
              <a:spcBef>
                <a:spcPct val="0"/>
              </a:spcBef>
              <a:buClr>
                <a:schemeClr val="tx2"/>
              </a:buClr>
              <a:buFont typeface="Wingdings" panose="05000000000000000000" pitchFamily="2" charset="2"/>
              <a:buChar char="Ø"/>
            </a:pPr>
            <a:r>
              <a:rPr lang="zh-CN" altLang="en-US" sz="2800" dirty="0">
                <a:solidFill>
                  <a:srgbClr val="FF3300"/>
                </a:solidFill>
                <a:latin typeface="楷体_GB2312" pitchFamily="1" charset="-122"/>
                <a:ea typeface="楷体_GB2312" pitchFamily="1" charset="-122"/>
              </a:rPr>
              <a:t>动力粘度</a:t>
            </a:r>
            <a:endParaRPr lang="zh-CN" altLang="en-US" sz="2800" dirty="0">
              <a:solidFill>
                <a:srgbClr val="FF3300"/>
              </a:solidFill>
              <a:latin typeface="楷体_GB2312" pitchFamily="1" charset="-122"/>
              <a:ea typeface="楷体_GB2312" pitchFamily="1" charset="-122"/>
            </a:endParaRPr>
          </a:p>
          <a:p>
            <a:pPr>
              <a:lnSpc>
                <a:spcPct val="150000"/>
              </a:lnSpc>
              <a:spcBef>
                <a:spcPct val="0"/>
              </a:spcBef>
              <a:buClr>
                <a:schemeClr val="hlink"/>
              </a:buClr>
              <a:buSzPct val="60000"/>
              <a:buFont typeface="Wingdings" panose="05000000000000000000" pitchFamily="2" charset="2"/>
            </a:pPr>
            <a:r>
              <a:rPr lang="zh-CN" altLang="en-US" sz="2400" dirty="0">
                <a:solidFill>
                  <a:schemeClr val="tx1"/>
                </a:solidFill>
                <a:latin typeface="楷体_GB2312" pitchFamily="1" charset="-122"/>
                <a:ea typeface="楷体_GB2312" pitchFamily="1" charset="-122"/>
              </a:rPr>
              <a:t>单位速度梯度单位面积上的内摩擦力</a:t>
            </a:r>
            <a:endParaRPr lang="zh-CN" altLang="en-US" sz="2400">
              <a:solidFill>
                <a:schemeClr val="tx1"/>
              </a:solidFill>
              <a:latin typeface="楷体_GB2312" pitchFamily="1" charset="-122"/>
              <a:ea typeface="楷体_GB2312" pitchFamily="1" charset="-122"/>
            </a:endParaRPr>
          </a:p>
        </p:txBody>
      </p:sp>
      <p:sp>
        <p:nvSpPr>
          <p:cNvPr id="14341" name="矩形 206853"/>
          <p:cNvSpPr/>
          <p:nvPr/>
        </p:nvSpPr>
        <p:spPr>
          <a:xfrm>
            <a:off x="5156200" y="3597275"/>
            <a:ext cx="127000" cy="368935"/>
          </a:xfrm>
          <a:prstGeom prst="rect">
            <a:avLst/>
          </a:prstGeom>
          <a:noFill/>
          <a:ln w="9525">
            <a:noFill/>
          </a:ln>
        </p:spPr>
        <p:txBody>
          <a:bodyPr wrap="none" lIns="0" tIns="0" rIns="0" bIns="0" anchor="t" anchorCtr="0">
            <a:spAutoFit/>
          </a:bodyPr>
          <a:p>
            <a:pPr>
              <a:spcBef>
                <a:spcPct val="0"/>
              </a:spcBef>
            </a:pPr>
            <a:endParaRPr lang="zh-CN" altLang="en-US" sz="2400" dirty="0">
              <a:solidFill>
                <a:schemeClr val="tx1"/>
              </a:solidFill>
              <a:latin typeface="宋体" panose="02010600030101010101" pitchFamily="2" charset="-122"/>
              <a:ea typeface="宋体" panose="02010600030101010101" pitchFamily="2" charset="-122"/>
            </a:endParaRPr>
          </a:p>
        </p:txBody>
      </p:sp>
      <p:sp>
        <p:nvSpPr>
          <p:cNvPr id="14342" name="矩形 206854"/>
          <p:cNvSpPr/>
          <p:nvPr/>
        </p:nvSpPr>
        <p:spPr>
          <a:xfrm>
            <a:off x="3810000" y="5029200"/>
            <a:ext cx="1524000" cy="368935"/>
          </a:xfrm>
          <a:prstGeom prst="rect">
            <a:avLst/>
          </a:prstGeom>
          <a:noFill/>
          <a:ln w="9525">
            <a:noFill/>
          </a:ln>
        </p:spPr>
        <p:txBody>
          <a:bodyPr wrap="none" lIns="0" tIns="0" rIns="0" bIns="0" anchor="t" anchorCtr="0">
            <a:spAutoFit/>
          </a:bodyPr>
          <a:p>
            <a:pPr>
              <a:spcBef>
                <a:spcPct val="0"/>
              </a:spcBef>
            </a:pPr>
            <a:r>
              <a:rPr lang="zh-CN" altLang="en-US" sz="2400" dirty="0">
                <a:solidFill>
                  <a:srgbClr val="000000"/>
                </a:solidFill>
                <a:latin typeface="楷体_GB2312" pitchFamily="1" charset="-122"/>
                <a:ea typeface="楷体_GB2312" pitchFamily="1" charset="-122"/>
              </a:rPr>
              <a:t>单位：</a:t>
            </a:r>
            <a:r>
              <a:rPr lang="en-US" altLang="zh-CN" sz="2400" dirty="0" err="1">
                <a:solidFill>
                  <a:srgbClr val="000000"/>
                </a:solidFill>
                <a:latin typeface="楷体_GB2312" pitchFamily="1" charset="-122"/>
                <a:ea typeface="楷体_GB2312" pitchFamily="1" charset="-122"/>
              </a:rPr>
              <a:t>Pa.S</a:t>
            </a:r>
            <a:endParaRPr lang="en-US" altLang="zh-CN" sz="2400">
              <a:solidFill>
                <a:srgbClr val="000000"/>
              </a:solidFill>
              <a:latin typeface="楷体_GB2312" pitchFamily="1" charset="-122"/>
              <a:ea typeface="楷体_GB2312" pitchFamily="1" charset="-122"/>
            </a:endParaRPr>
          </a:p>
        </p:txBody>
      </p:sp>
      <p:sp>
        <p:nvSpPr>
          <p:cNvPr id="14344" name="Cloud"/>
          <p:cNvSpPr>
            <a:spLocks noChangeAspect="1" noEditPoints="1"/>
          </p:cNvSpPr>
          <p:nvPr/>
        </p:nvSpPr>
        <p:spPr>
          <a:xfrm>
            <a:off x="7696200" y="838200"/>
            <a:ext cx="2971800" cy="1643063"/>
          </a:xfrm>
          <a:custGeom>
            <a:avLst/>
            <a:gdLst/>
            <a:ahLst/>
            <a:cxnLst>
              <a:cxn ang="0">
                <a:pos x="67" y="10800"/>
              </a:cxn>
              <a:cxn ang="0">
                <a:pos x="10800" y="21577"/>
              </a:cxn>
              <a:cxn ang="0">
                <a:pos x="21582" y="10800"/>
              </a:cxn>
              <a:cxn ang="0">
                <a:pos x="10800" y="1235"/>
              </a:cxn>
            </a:cxnLst>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solidFill>
            <a:srgbClr val="EBFFFF"/>
          </a:solidFill>
          <a:ln w="9525" cap="flat" cmpd="sng">
            <a:solidFill>
              <a:srgbClr val="00CCFF"/>
            </a:solidFill>
            <a:prstDash val="solid"/>
            <a:miter/>
            <a:headEnd type="none" w="med" len="med"/>
            <a:tailEnd type="none" w="med" len="med"/>
          </a:ln>
          <a:effectLst>
            <a:outerShdw dist="35921" dir="2699999" algn="ctr" rotWithShape="0">
              <a:srgbClr val="808080"/>
            </a:outerShdw>
          </a:effectLst>
        </p:spPr>
        <p:txBody>
          <a:bodyPr/>
          <a:p>
            <a:endParaRPr lang="zh-CN" altLang="en-US"/>
          </a:p>
        </p:txBody>
      </p:sp>
      <p:sp>
        <p:nvSpPr>
          <p:cNvPr id="14345" name="文本框 206857"/>
          <p:cNvSpPr txBox="1"/>
          <p:nvPr/>
        </p:nvSpPr>
        <p:spPr>
          <a:xfrm>
            <a:off x="8153400" y="990600"/>
            <a:ext cx="2362200" cy="1198880"/>
          </a:xfrm>
          <a:prstGeom prst="rect">
            <a:avLst/>
          </a:prstGeom>
          <a:noFill/>
          <a:ln w="9525">
            <a:noFill/>
          </a:ln>
        </p:spPr>
        <p:txBody>
          <a:bodyPr anchor="t" anchorCtr="0">
            <a:spAutoFit/>
          </a:bodyPr>
          <a:p>
            <a:pPr>
              <a:lnSpc>
                <a:spcPct val="120000"/>
              </a:lnSpc>
            </a:pPr>
            <a:r>
              <a:rPr lang="zh-CN" altLang="en-US" sz="2000" dirty="0">
                <a:solidFill>
                  <a:srgbClr val="000066"/>
                </a:solidFill>
                <a:latin typeface="Arial" panose="020B0604020202020204" pitchFamily="34" charset="0"/>
                <a:ea typeface="楷体_GB2312" pitchFamily="1" charset="-122"/>
              </a:rPr>
              <a:t>粘度</a:t>
            </a:r>
            <a:r>
              <a:rPr lang="en-US" altLang="zh-CN" sz="2000">
                <a:solidFill>
                  <a:srgbClr val="000066"/>
                </a:solidFill>
                <a:latin typeface="Arial" panose="020B0604020202020204" pitchFamily="34" charset="0"/>
                <a:ea typeface="楷体_GB2312" pitchFamily="1" charset="-122"/>
              </a:rPr>
              <a:t>—</a:t>
            </a:r>
            <a:r>
              <a:rPr lang="zh-CN" altLang="en-US" sz="2000" dirty="0">
                <a:solidFill>
                  <a:srgbClr val="000066"/>
                </a:solidFill>
                <a:latin typeface="Arial" panose="020B0604020202020204" pitchFamily="34" charset="0"/>
                <a:ea typeface="楷体_GB2312" pitchFamily="1" charset="-122"/>
              </a:rPr>
              <a:t>在给定温度下液压油的粘稠或稀薄程度</a:t>
            </a:r>
            <a:endParaRPr lang="zh-CN" altLang="en-US" sz="2000" dirty="0">
              <a:solidFill>
                <a:srgbClr val="000066"/>
              </a:solidFill>
              <a:latin typeface="Arial" panose="020B0604020202020204" pitchFamily="34" charset="0"/>
              <a:ea typeface="楷体_GB2312" pitchFamily="1" charset="-122"/>
            </a:endParaRPr>
          </a:p>
        </p:txBody>
      </p:sp>
      <p:pic>
        <p:nvPicPr>
          <p:cNvPr id="4" name="内容占位符 3"/>
          <p:cNvPicPr>
            <a:picLocks noChangeAspect="1"/>
          </p:cNvPicPr>
          <p:nvPr>
            <p:ph sz="quarter" idx="4294967295"/>
            <p:custDataLst>
              <p:tags r:id="rId3"/>
            </p:custDataLst>
          </p:nvPr>
        </p:nvPicPr>
        <p:blipFill>
          <a:blip r:embed="rId4"/>
          <a:stretch>
            <a:fillRect/>
          </a:stretch>
        </p:blipFill>
        <p:spPr>
          <a:xfrm>
            <a:off x="2187575" y="4178935"/>
            <a:ext cx="1359535" cy="1593215"/>
          </a:xfrm>
          <a:prstGeom prst="rect">
            <a:avLst/>
          </a:prstGeom>
        </p:spPr>
      </p:pic>
      <p:sp>
        <p:nvSpPr>
          <p:cNvPr id="5" name="文本框 4"/>
          <p:cNvSpPr txBox="1"/>
          <p:nvPr userDrawn="1">
            <p:custDataLst>
              <p:tags r:id="rId5"/>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ontrols>
      <mc:AlternateContent xmlns:mc="http://schemas.openxmlformats.org/markup-compatibility/2006">
        <mc:Choice xmlns:v="urn:schemas-microsoft-com:vml" Requires="v">
          <p:control spid="2051" name="" r:id="rId6" imgW="4038600" imgH="2667000"/>
        </mc:Choice>
        <mc:Fallback>
          <p:control name="" r:id="rId6" imgW="4038600" imgH="2667000">
            <p:pic>
              <p:nvPicPr>
                <p:cNvPr id="0" name="Host Control  2050"/>
                <p:cNvPicPr/>
                <p:nvPr/>
              </p:nvPicPr>
              <p:blipFill>
                <a:blip r:embed="rId7"/>
                <a:stretch>
                  <a:fillRect/>
                </a:stretch>
              </p:blipFill>
              <p:spPr>
                <a:xfrm>
                  <a:off x="6400800" y="2971800"/>
                  <a:ext cx="4038600" cy="2667000"/>
                </a:xfrm>
                <a:prstGeom prst="rect">
                  <a:avLst/>
                </a:prstGeom>
                <a:noFill/>
                <a:ln w="9525">
                  <a:noFill/>
                </a:ln>
              </p:spPr>
            </p:pic>
          </p:control>
        </mc:Fallback>
      </mc:AlternateContent>
    </p:controls>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流程图: 终止 207873"/>
          <p:cNvSpPr/>
          <p:nvPr/>
        </p:nvSpPr>
        <p:spPr>
          <a:xfrm>
            <a:off x="2209800" y="2057400"/>
            <a:ext cx="4261485" cy="685800"/>
          </a:xfrm>
          <a:prstGeom prst="flowChartTerminator">
            <a:avLst/>
          </a:prstGeom>
          <a:solidFill>
            <a:srgbClr val="EFFFFF"/>
          </a:solidFill>
          <a:ln w="9525" cap="flat" cmpd="sng">
            <a:solidFill>
              <a:srgbClr val="0000FF"/>
            </a:solidFill>
            <a:prstDash val="solid"/>
            <a:miter/>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graphicFrame>
        <p:nvGraphicFramePr>
          <p:cNvPr id="15362" name="内容占位符 207874"/>
          <p:cNvGraphicFramePr>
            <a:graphicFrameLocks noGrp="1"/>
          </p:cNvGraphicFramePr>
          <p:nvPr>
            <p:ph sz="quarter" idx="4294967295"/>
          </p:nvPr>
        </p:nvGraphicFramePr>
        <p:xfrm>
          <a:off x="0" y="4288155"/>
          <a:ext cx="132080" cy="791845"/>
        </p:xfrm>
        <a:graphic>
          <a:graphicData uri="http://schemas.openxmlformats.org/presentationml/2006/ole">
            <mc:AlternateContent xmlns:mc="http://schemas.openxmlformats.org/markup-compatibility/2006">
              <mc:Choice xmlns:v="urn:schemas-microsoft-com:vml" Requires="v">
                <p:oleObj spid="_x0000_s3077" name="" r:id="rId1" imgW="114300" imgH="671830" progId="Equation.3">
                  <p:embed/>
                </p:oleObj>
              </mc:Choice>
              <mc:Fallback>
                <p:oleObj name="" r:id="rId1" imgW="114300" imgH="671830" progId="Equation.3">
                  <p:embed/>
                  <p:pic>
                    <p:nvPicPr>
                      <p:cNvPr id="0" name="图片 3076"/>
                      <p:cNvPicPr/>
                      <p:nvPr/>
                    </p:nvPicPr>
                    <p:blipFill>
                      <a:blip r:embed="rId2"/>
                      <a:stretch>
                        <a:fillRect/>
                      </a:stretch>
                    </p:blipFill>
                    <p:spPr>
                      <a:xfrm>
                        <a:off x="0" y="4288155"/>
                        <a:ext cx="132080" cy="791845"/>
                      </a:xfrm>
                      <a:prstGeom prst="rect">
                        <a:avLst/>
                      </a:prstGeom>
                      <a:noFill/>
                      <a:ln w="38100">
                        <a:miter/>
                      </a:ln>
                    </p:spPr>
                  </p:pic>
                </p:oleObj>
              </mc:Fallback>
            </mc:AlternateContent>
          </a:graphicData>
        </a:graphic>
      </p:graphicFrame>
      <p:sp>
        <p:nvSpPr>
          <p:cNvPr id="15363" name="文本框 207875"/>
          <p:cNvSpPr txBox="1"/>
          <p:nvPr/>
        </p:nvSpPr>
        <p:spPr>
          <a:xfrm>
            <a:off x="2014855" y="1204595"/>
            <a:ext cx="4456113" cy="737235"/>
          </a:xfrm>
          <a:prstGeom prst="rect">
            <a:avLst/>
          </a:prstGeom>
          <a:noFill/>
          <a:ln w="9525">
            <a:noFill/>
          </a:ln>
        </p:spPr>
        <p:txBody>
          <a:bodyPr anchor="t" anchorCtr="0">
            <a:spAutoFit/>
          </a:bodyPr>
          <a:p>
            <a:pPr>
              <a:lnSpc>
                <a:spcPct val="150000"/>
              </a:lnSpc>
              <a:spcBef>
                <a:spcPct val="0"/>
              </a:spcBef>
              <a:buFont typeface="Wingdings" panose="05000000000000000000" pitchFamily="2" charset="2"/>
              <a:buChar char="Ø"/>
            </a:pPr>
            <a:r>
              <a:rPr lang="zh-CN" altLang="en-US" sz="2800" dirty="0">
                <a:solidFill>
                  <a:srgbClr val="FF3300"/>
                </a:solidFill>
                <a:latin typeface="楷体_GB2312" pitchFamily="1" charset="-122"/>
                <a:ea typeface="楷体_GB2312" pitchFamily="1" charset="-122"/>
              </a:rPr>
              <a:t>运动粘度</a:t>
            </a:r>
            <a:endParaRPr lang="zh-CN" altLang="en-US" sz="2400" dirty="0">
              <a:solidFill>
                <a:srgbClr val="FF3300"/>
              </a:solidFill>
              <a:latin typeface="楷体_GB2312" pitchFamily="1" charset="-122"/>
              <a:ea typeface="楷体_GB2312" pitchFamily="1" charset="-122"/>
            </a:endParaRPr>
          </a:p>
        </p:txBody>
      </p:sp>
      <p:sp>
        <p:nvSpPr>
          <p:cNvPr id="15364" name="矩形 207876"/>
          <p:cNvSpPr/>
          <p:nvPr/>
        </p:nvSpPr>
        <p:spPr>
          <a:xfrm>
            <a:off x="1728470" y="4876800"/>
            <a:ext cx="5681345" cy="1107440"/>
          </a:xfrm>
          <a:prstGeom prst="rect">
            <a:avLst/>
          </a:prstGeom>
          <a:noFill/>
          <a:ln w="9525">
            <a:noFill/>
          </a:ln>
        </p:spPr>
        <p:txBody>
          <a:bodyPr wrap="square" lIns="0" tIns="0" rIns="0" bIns="0" anchor="t" anchorCtr="0">
            <a:spAutoFit/>
          </a:bodyPr>
          <a:p>
            <a:pPr>
              <a:lnSpc>
                <a:spcPct val="150000"/>
              </a:lnSpc>
              <a:spcBef>
                <a:spcPct val="0"/>
              </a:spcBef>
            </a:pPr>
            <a:r>
              <a:rPr lang="zh-CN" altLang="en-US" sz="2400" dirty="0">
                <a:solidFill>
                  <a:srgbClr val="000000"/>
                </a:solidFill>
                <a:latin typeface="楷体_GB2312" pitchFamily="1" charset="-122"/>
                <a:ea typeface="楷体_GB2312" pitchFamily="1" charset="-122"/>
              </a:rPr>
              <a:t>单位：</a:t>
            </a:r>
            <a:r>
              <a:rPr lang="en-US" altLang="zh-CN" sz="2400">
                <a:solidFill>
                  <a:srgbClr val="000000"/>
                </a:solidFill>
                <a:latin typeface="楷体_GB2312" pitchFamily="1" charset="-122"/>
                <a:ea typeface="楷体_GB2312" pitchFamily="1" charset="-122"/>
              </a:rPr>
              <a:t>m</a:t>
            </a:r>
            <a:r>
              <a:rPr lang="en-US" altLang="zh-CN" sz="2400" baseline="30000">
                <a:solidFill>
                  <a:srgbClr val="000000"/>
                </a:solidFill>
                <a:latin typeface="楷体_GB2312" pitchFamily="1" charset="-122"/>
                <a:ea typeface="楷体_GB2312" pitchFamily="1" charset="-122"/>
              </a:rPr>
              <a:t>2</a:t>
            </a:r>
            <a:r>
              <a:rPr lang="en-US" altLang="zh-CN" sz="2400">
                <a:solidFill>
                  <a:srgbClr val="000000"/>
                </a:solidFill>
                <a:latin typeface="楷体_GB2312" pitchFamily="1" charset="-122"/>
                <a:ea typeface="楷体_GB2312" pitchFamily="1" charset="-122"/>
              </a:rPr>
              <a:t>/s,cm</a:t>
            </a:r>
            <a:r>
              <a:rPr lang="en-US" altLang="zh-CN" sz="2400" baseline="30000">
                <a:solidFill>
                  <a:srgbClr val="000000"/>
                </a:solidFill>
                <a:latin typeface="楷体_GB2312" pitchFamily="1" charset="-122"/>
                <a:ea typeface="楷体_GB2312" pitchFamily="1" charset="-122"/>
              </a:rPr>
              <a:t>2</a:t>
            </a:r>
            <a:r>
              <a:rPr lang="en-US" altLang="zh-CN" sz="2400">
                <a:solidFill>
                  <a:srgbClr val="000000"/>
                </a:solidFill>
                <a:latin typeface="楷体_GB2312" pitchFamily="1" charset="-122"/>
                <a:ea typeface="楷体_GB2312" pitchFamily="1" charset="-122"/>
              </a:rPr>
              <a:t>/s</a:t>
            </a:r>
            <a:r>
              <a:rPr lang="zh-CN" altLang="en-US" sz="2400" dirty="0">
                <a:solidFill>
                  <a:srgbClr val="000000"/>
                </a:solidFill>
                <a:latin typeface="楷体_GB2312" pitchFamily="1" charset="-122"/>
                <a:ea typeface="楷体_GB2312" pitchFamily="1" charset="-122"/>
              </a:rPr>
              <a:t>（</a:t>
            </a:r>
            <a:r>
              <a:rPr lang="en-US" altLang="zh-CN" sz="2400">
                <a:solidFill>
                  <a:srgbClr val="000000"/>
                </a:solidFill>
                <a:latin typeface="楷体_GB2312" pitchFamily="1" charset="-122"/>
                <a:ea typeface="楷体_GB2312" pitchFamily="1" charset="-122"/>
              </a:rPr>
              <a:t>St</a:t>
            </a:r>
            <a:r>
              <a:rPr lang="zh-CN" altLang="en-US" sz="2400" dirty="0">
                <a:solidFill>
                  <a:srgbClr val="000000"/>
                </a:solidFill>
                <a:latin typeface="楷体_GB2312" pitchFamily="1" charset="-122"/>
                <a:ea typeface="楷体_GB2312" pitchFamily="1" charset="-122"/>
              </a:rPr>
              <a:t>），</a:t>
            </a:r>
            <a:r>
              <a:rPr lang="en-US" altLang="zh-CN" sz="2400">
                <a:solidFill>
                  <a:srgbClr val="000000"/>
                </a:solidFill>
                <a:latin typeface="楷体_GB2312" pitchFamily="1" charset="-122"/>
                <a:ea typeface="楷体_GB2312" pitchFamily="1" charset="-122"/>
              </a:rPr>
              <a:t>mm</a:t>
            </a:r>
            <a:r>
              <a:rPr lang="en-US" altLang="zh-CN" sz="2400" baseline="30000">
                <a:solidFill>
                  <a:srgbClr val="000000"/>
                </a:solidFill>
                <a:latin typeface="楷体_GB2312" pitchFamily="1" charset="-122"/>
                <a:ea typeface="楷体_GB2312" pitchFamily="1" charset="-122"/>
              </a:rPr>
              <a:t>2</a:t>
            </a:r>
            <a:r>
              <a:rPr lang="en-US" altLang="zh-CN" sz="2400">
                <a:solidFill>
                  <a:srgbClr val="000000"/>
                </a:solidFill>
                <a:latin typeface="楷体_GB2312" pitchFamily="1" charset="-122"/>
                <a:ea typeface="楷体_GB2312" pitchFamily="1" charset="-122"/>
              </a:rPr>
              <a:t>/s</a:t>
            </a:r>
            <a:r>
              <a:rPr lang="zh-CN" altLang="en-US" sz="2400" dirty="0">
                <a:solidFill>
                  <a:srgbClr val="000000"/>
                </a:solidFill>
                <a:latin typeface="楷体_GB2312" pitchFamily="1" charset="-122"/>
                <a:ea typeface="楷体_GB2312" pitchFamily="1" charset="-122"/>
              </a:rPr>
              <a:t>（</a:t>
            </a:r>
            <a:r>
              <a:rPr lang="en-US" altLang="zh-CN" sz="2400" err="1">
                <a:solidFill>
                  <a:srgbClr val="000000"/>
                </a:solidFill>
                <a:latin typeface="楷体_GB2312" pitchFamily="1" charset="-122"/>
                <a:ea typeface="楷体_GB2312" pitchFamily="1" charset="-122"/>
              </a:rPr>
              <a:t>cSt</a:t>
            </a:r>
            <a:r>
              <a:rPr lang="zh-CN" altLang="en-US" sz="2400" dirty="0">
                <a:solidFill>
                  <a:srgbClr val="000000"/>
                </a:solidFill>
                <a:latin typeface="楷体_GB2312" pitchFamily="1" charset="-122"/>
                <a:ea typeface="楷体_GB2312" pitchFamily="1" charset="-122"/>
              </a:rPr>
              <a:t>厘斯）</a:t>
            </a:r>
            <a:endParaRPr lang="zh-CN" altLang="en-US" sz="2400" dirty="0">
              <a:solidFill>
                <a:srgbClr val="000000"/>
              </a:solidFill>
              <a:latin typeface="楷体_GB2312" pitchFamily="1" charset="-122"/>
              <a:ea typeface="楷体_GB2312" pitchFamily="1" charset="-122"/>
            </a:endParaRPr>
          </a:p>
          <a:p>
            <a:pPr>
              <a:lnSpc>
                <a:spcPct val="150000"/>
              </a:lnSpc>
              <a:spcBef>
                <a:spcPct val="0"/>
              </a:spcBef>
            </a:pPr>
            <a:r>
              <a:rPr lang="en-US" altLang="zh-CN" sz="2400">
                <a:solidFill>
                  <a:srgbClr val="000000"/>
                </a:solidFill>
                <a:latin typeface="楷体_GB2312" pitchFamily="1" charset="-122"/>
                <a:ea typeface="楷体_GB2312" pitchFamily="1" charset="-122"/>
              </a:rPr>
              <a:t>1m</a:t>
            </a:r>
            <a:r>
              <a:rPr lang="en-US" altLang="zh-CN" sz="2400" baseline="30000">
                <a:solidFill>
                  <a:srgbClr val="000000"/>
                </a:solidFill>
                <a:latin typeface="楷体_GB2312" pitchFamily="1" charset="-122"/>
                <a:ea typeface="楷体_GB2312" pitchFamily="1" charset="-122"/>
              </a:rPr>
              <a:t>2</a:t>
            </a:r>
            <a:r>
              <a:rPr lang="en-US" altLang="zh-CN" sz="2400">
                <a:solidFill>
                  <a:srgbClr val="000000"/>
                </a:solidFill>
                <a:latin typeface="楷体_GB2312" pitchFamily="1" charset="-122"/>
                <a:ea typeface="楷体_GB2312" pitchFamily="1" charset="-122"/>
              </a:rPr>
              <a:t>/s=10</a:t>
            </a:r>
            <a:r>
              <a:rPr lang="en-US" altLang="zh-CN" sz="2400" baseline="30000">
                <a:solidFill>
                  <a:srgbClr val="000000"/>
                </a:solidFill>
                <a:latin typeface="楷体_GB2312" pitchFamily="1" charset="-122"/>
                <a:ea typeface="楷体_GB2312" pitchFamily="1" charset="-122"/>
              </a:rPr>
              <a:t>4</a:t>
            </a:r>
            <a:r>
              <a:rPr lang="en-US" altLang="zh-CN" sz="2400">
                <a:solidFill>
                  <a:srgbClr val="000000"/>
                </a:solidFill>
                <a:latin typeface="楷体_GB2312" pitchFamily="1" charset="-122"/>
                <a:ea typeface="楷体_GB2312" pitchFamily="1" charset="-122"/>
              </a:rPr>
              <a:t>St=10</a:t>
            </a:r>
            <a:r>
              <a:rPr lang="en-US" altLang="zh-CN" sz="2400" baseline="30000">
                <a:solidFill>
                  <a:srgbClr val="000000"/>
                </a:solidFill>
                <a:latin typeface="楷体_GB2312" pitchFamily="1" charset="-122"/>
                <a:ea typeface="楷体_GB2312" pitchFamily="1" charset="-122"/>
              </a:rPr>
              <a:t>6</a:t>
            </a:r>
            <a:r>
              <a:rPr lang="en-US" altLang="zh-CN" sz="2400">
                <a:solidFill>
                  <a:srgbClr val="000000"/>
                </a:solidFill>
                <a:latin typeface="楷体_GB2312" pitchFamily="1" charset="-122"/>
                <a:ea typeface="楷体_GB2312" pitchFamily="1" charset="-122"/>
              </a:rPr>
              <a:t>/cSt</a:t>
            </a:r>
            <a:endParaRPr lang="en-US" altLang="zh-CN" sz="2400">
              <a:solidFill>
                <a:srgbClr val="000000"/>
              </a:solidFill>
              <a:latin typeface="楷体_GB2312" pitchFamily="1" charset="-122"/>
              <a:ea typeface="楷体_GB2312" pitchFamily="1" charset="-122"/>
            </a:endParaRPr>
          </a:p>
        </p:txBody>
      </p:sp>
      <p:pic>
        <p:nvPicPr>
          <p:cNvPr id="15366" name="图片 207878"/>
          <p:cNvPicPr>
            <a:picLocks noChangeAspect="1"/>
          </p:cNvPicPr>
          <p:nvPr/>
        </p:nvPicPr>
        <p:blipFill>
          <a:blip r:embed="rId3"/>
          <a:stretch>
            <a:fillRect/>
          </a:stretch>
        </p:blipFill>
        <p:spPr>
          <a:xfrm>
            <a:off x="7738745" y="2057400"/>
            <a:ext cx="3429000" cy="4114800"/>
          </a:xfrm>
          <a:prstGeom prst="rect">
            <a:avLst/>
          </a:prstGeom>
          <a:noFill/>
          <a:ln w="9525">
            <a:noFill/>
          </a:ln>
        </p:spPr>
      </p:pic>
      <p:sp>
        <p:nvSpPr>
          <p:cNvPr id="15367" name="文本框 207879"/>
          <p:cNvSpPr txBox="1"/>
          <p:nvPr/>
        </p:nvSpPr>
        <p:spPr>
          <a:xfrm>
            <a:off x="7738745" y="2295525"/>
            <a:ext cx="3251200" cy="2785110"/>
          </a:xfrm>
          <a:prstGeom prst="rect">
            <a:avLst/>
          </a:prstGeom>
          <a:noFill/>
          <a:ln w="9525">
            <a:noFill/>
          </a:ln>
        </p:spPr>
        <p:txBody>
          <a:bodyPr wrap="square" anchor="t" anchorCtr="0">
            <a:noAutofit/>
          </a:bodyPr>
          <a:p>
            <a:pPr>
              <a:lnSpc>
                <a:spcPct val="125000"/>
              </a:lnSpc>
            </a:pPr>
            <a:r>
              <a:rPr lang="zh-CN" altLang="en-US" sz="2000" dirty="0">
                <a:solidFill>
                  <a:schemeClr val="accent2"/>
                </a:solidFill>
                <a:latin typeface="楷体_GB2312" pitchFamily="1" charset="-122"/>
                <a:ea typeface="楷体_GB2312" pitchFamily="1" charset="-122"/>
              </a:rPr>
              <a:t>液压油的牌号：</a:t>
            </a:r>
            <a:r>
              <a:rPr lang="zh-CN" altLang="en-US" sz="2000" dirty="0">
                <a:solidFill>
                  <a:srgbClr val="000099"/>
                </a:solidFill>
                <a:latin typeface="楷体_GB2312" pitchFamily="1" charset="-122"/>
                <a:ea typeface="楷体_GB2312" pitchFamily="1" charset="-122"/>
              </a:rPr>
              <a:t>以它在某温度下的运动粘度的平均值表示。</a:t>
            </a:r>
            <a:endParaRPr lang="zh-CN" altLang="en-US" sz="2000" dirty="0">
              <a:solidFill>
                <a:srgbClr val="000099"/>
              </a:solidFill>
              <a:latin typeface="楷体_GB2312" pitchFamily="1" charset="-122"/>
              <a:ea typeface="楷体_GB2312" pitchFamily="1" charset="-122"/>
            </a:endParaRPr>
          </a:p>
          <a:p>
            <a:pPr>
              <a:lnSpc>
                <a:spcPct val="125000"/>
              </a:lnSpc>
            </a:pPr>
            <a:r>
              <a:rPr lang="zh-CN" altLang="en-US" sz="2000" dirty="0">
                <a:solidFill>
                  <a:schemeClr val="accent2"/>
                </a:solidFill>
                <a:latin typeface="楷体_GB2312" pitchFamily="1" charset="-122"/>
                <a:ea typeface="楷体_GB2312" pitchFamily="1" charset="-122"/>
              </a:rPr>
              <a:t>我国：</a:t>
            </a:r>
            <a:r>
              <a:rPr lang="en-US" altLang="zh-CN" sz="2000">
                <a:solidFill>
                  <a:srgbClr val="000099"/>
                </a:solidFill>
                <a:latin typeface="楷体_GB2312" pitchFamily="1" charset="-122"/>
                <a:ea typeface="楷体_GB2312" pitchFamily="1" charset="-122"/>
              </a:rPr>
              <a:t>40℃</a:t>
            </a:r>
            <a:r>
              <a:rPr lang="zh-CN" altLang="en-US" sz="2000" dirty="0">
                <a:solidFill>
                  <a:srgbClr val="000099"/>
                </a:solidFill>
                <a:latin typeface="楷体_GB2312" pitchFamily="1" charset="-122"/>
                <a:ea typeface="楷体_GB2312" pitchFamily="1" charset="-122"/>
              </a:rPr>
              <a:t>时的运动粘度以厘斯（</a:t>
            </a:r>
            <a:r>
              <a:rPr lang="en-US" altLang="zh-CN" sz="2000">
                <a:solidFill>
                  <a:srgbClr val="000099"/>
                </a:solidFill>
                <a:latin typeface="楷体_GB2312" pitchFamily="1" charset="-122"/>
                <a:ea typeface="楷体_GB2312" pitchFamily="1" charset="-122"/>
              </a:rPr>
              <a:t>mm</a:t>
            </a:r>
            <a:r>
              <a:rPr lang="en-US" altLang="zh-CN" sz="2000" baseline="30000">
                <a:solidFill>
                  <a:srgbClr val="000099"/>
                </a:solidFill>
                <a:latin typeface="楷体_GB2312" pitchFamily="1" charset="-122"/>
                <a:ea typeface="楷体_GB2312" pitchFamily="1" charset="-122"/>
              </a:rPr>
              <a:t>2</a:t>
            </a:r>
            <a:r>
              <a:rPr lang="en-US" altLang="zh-CN" sz="2000">
                <a:solidFill>
                  <a:srgbClr val="000099"/>
                </a:solidFill>
                <a:latin typeface="楷体_GB2312" pitchFamily="1" charset="-122"/>
                <a:ea typeface="楷体_GB2312" pitchFamily="1" charset="-122"/>
              </a:rPr>
              <a:t>/s</a:t>
            </a:r>
            <a:r>
              <a:rPr lang="zh-CN" altLang="en-US" sz="2000" dirty="0">
                <a:solidFill>
                  <a:srgbClr val="000099"/>
                </a:solidFill>
                <a:latin typeface="楷体_GB2312" pitchFamily="1" charset="-122"/>
                <a:ea typeface="楷体_GB2312" pitchFamily="1" charset="-122"/>
              </a:rPr>
              <a:t>）为单位的平均值作为液压油牌号。</a:t>
            </a:r>
            <a:endParaRPr lang="zh-CN" altLang="en-US" sz="2000" dirty="0">
              <a:solidFill>
                <a:srgbClr val="000099"/>
              </a:solidFill>
              <a:latin typeface="楷体_GB2312" pitchFamily="1" charset="-122"/>
              <a:ea typeface="楷体_GB2312" pitchFamily="1" charset="-122"/>
            </a:endParaRPr>
          </a:p>
        </p:txBody>
      </p:sp>
      <p:sp>
        <p:nvSpPr>
          <p:cNvPr id="15368" name="矩形 207881"/>
          <p:cNvSpPr/>
          <p:nvPr/>
        </p:nvSpPr>
        <p:spPr>
          <a:xfrm>
            <a:off x="2746376" y="2215833"/>
            <a:ext cx="3230880" cy="460375"/>
          </a:xfrm>
          <a:prstGeom prst="rect">
            <a:avLst/>
          </a:prstGeom>
          <a:noFill/>
          <a:ln w="9525">
            <a:noFill/>
          </a:ln>
        </p:spPr>
        <p:txBody>
          <a:bodyPr wrap="none" anchor="t" anchorCtr="0">
            <a:spAutoFit/>
          </a:bodyPr>
          <a:p>
            <a:pPr algn="ctr"/>
            <a:r>
              <a:rPr lang="zh-CN" altLang="en-US" sz="2400" dirty="0">
                <a:solidFill>
                  <a:schemeClr val="tx1"/>
                </a:solidFill>
                <a:latin typeface="Arial" panose="020B0604020202020204" pitchFamily="34" charset="0"/>
                <a:ea typeface="楷体_GB2312" pitchFamily="1" charset="-122"/>
              </a:rPr>
              <a:t>动力粘度与密度之比值</a:t>
            </a:r>
            <a:endParaRPr lang="zh-CN" altLang="en-US" sz="2400" dirty="0">
              <a:solidFill>
                <a:schemeClr val="tx1"/>
              </a:solidFill>
              <a:latin typeface="Arial" panose="020B0604020202020204" pitchFamily="34" charset="0"/>
              <a:ea typeface="楷体_GB2312" pitchFamily="1" charset="-122"/>
            </a:endParaRPr>
          </a:p>
        </p:txBody>
      </p:sp>
      <p:pic>
        <p:nvPicPr>
          <p:cNvPr id="2" name="图片 1"/>
          <p:cNvPicPr>
            <a:picLocks noChangeAspect="1"/>
          </p:cNvPicPr>
          <p:nvPr>
            <p:custDataLst>
              <p:tags r:id="rId4"/>
            </p:custDataLst>
          </p:nvPr>
        </p:nvPicPr>
        <p:blipFill>
          <a:blip r:embed="rId5"/>
          <a:stretch>
            <a:fillRect/>
          </a:stretch>
        </p:blipFill>
        <p:spPr>
          <a:xfrm>
            <a:off x="3392170" y="3165475"/>
            <a:ext cx="1607820" cy="1288415"/>
          </a:xfrm>
          <a:prstGeom prst="rect">
            <a:avLst/>
          </a:prstGeom>
        </p:spPr>
      </p:pic>
      <p:sp>
        <p:nvSpPr>
          <p:cNvPr id="4" name="文本框 3"/>
          <p:cNvSpPr txBox="1"/>
          <p:nvPr userDrawn="1">
            <p:custDataLst>
              <p:tags r:id="rId6"/>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圆角矩形 208897"/>
          <p:cNvSpPr/>
          <p:nvPr/>
        </p:nvSpPr>
        <p:spPr>
          <a:xfrm>
            <a:off x="2057400" y="4038600"/>
            <a:ext cx="7772400" cy="2362200"/>
          </a:xfrm>
          <a:prstGeom prst="roundRect">
            <a:avLst>
              <a:gd name="adj" fmla="val 16667"/>
            </a:avLst>
          </a:prstGeom>
          <a:solidFill>
            <a:srgbClr val="E1FFFF"/>
          </a:solidFill>
          <a:ln w="9525" cap="flat" cmpd="sng">
            <a:solidFill>
              <a:srgbClr val="00FFFF"/>
            </a:solidFill>
            <a:prstDash val="solid"/>
            <a:round/>
            <a:headEnd type="none" w="med" len="med"/>
            <a:tailEnd type="none" w="med" len="med"/>
          </a:ln>
          <a:effectLst>
            <a:outerShdw dist="35921" dir="2699999" algn="ctr" rotWithShape="0">
              <a:schemeClr val="bg2"/>
            </a:outerShdw>
          </a:effectLst>
        </p:spPr>
        <p:txBody>
          <a:bodyPr anchor="t" anchorCtr="0"/>
          <a:p>
            <a:endParaRPr lang="zh-CN" altLang="en-US">
              <a:latin typeface="Arial" panose="020B0604020202020204" pitchFamily="34" charset="0"/>
              <a:ea typeface="华文行楷" panose="02010800040101010101" pitchFamily="2" charset="-122"/>
            </a:endParaRPr>
          </a:p>
        </p:txBody>
      </p:sp>
      <p:sp>
        <p:nvSpPr>
          <p:cNvPr id="16386" name="文本占位符 208898"/>
          <p:cNvSpPr>
            <a:spLocks noGrp="1"/>
          </p:cNvSpPr>
          <p:nvPr>
            <p:ph type="body" sz="half" idx="4294967295"/>
          </p:nvPr>
        </p:nvSpPr>
        <p:spPr>
          <a:xfrm>
            <a:off x="0" y="1143000"/>
            <a:ext cx="2438400" cy="533400"/>
          </a:xfrm>
        </p:spPr>
        <p:txBody>
          <a:bodyPr anchor="t" anchorCtr="0">
            <a:normAutofit fontScale="30000"/>
          </a:bodyPr>
          <a:p>
            <a:pPr>
              <a:lnSpc>
                <a:spcPct val="80000"/>
              </a:lnSpc>
              <a:buClr>
                <a:schemeClr val="tx2"/>
              </a:buClr>
              <a:buSzTx/>
              <a:buFont typeface="Wingdings" panose="05000000000000000000" pitchFamily="2" charset="2"/>
              <a:buChar char="Ø"/>
            </a:pPr>
            <a:r>
              <a:rPr lang="zh-CN" altLang="en-US" sz="2800" b="1" dirty="0">
                <a:solidFill>
                  <a:srgbClr val="FF3300"/>
                </a:solidFill>
                <a:latin typeface="楷体_GB2312" pitchFamily="1" charset="-122"/>
                <a:ea typeface="楷体_GB2312" pitchFamily="1" charset="-122"/>
              </a:rPr>
              <a:t>相对粘度</a:t>
            </a:r>
            <a:endParaRPr lang="zh-CN" altLang="en-US" sz="2800" b="1" dirty="0">
              <a:solidFill>
                <a:srgbClr val="FF3300"/>
              </a:solidFill>
              <a:latin typeface="楷体_GB2312" pitchFamily="1" charset="-122"/>
              <a:ea typeface="楷体_GB2312" pitchFamily="1" charset="-122"/>
            </a:endParaRPr>
          </a:p>
          <a:p>
            <a:pPr>
              <a:lnSpc>
                <a:spcPct val="80000"/>
              </a:lnSpc>
              <a:buClrTx/>
              <a:buSzTx/>
              <a:buFontTx/>
              <a:buNone/>
            </a:pPr>
            <a:r>
              <a:rPr lang="zh-CN" altLang="en-US" sz="800" dirty="0">
                <a:latin typeface="楷体_GB2312" pitchFamily="1" charset="-122"/>
                <a:ea typeface="楷体_GB2312" pitchFamily="1" charset="-122"/>
              </a:rPr>
              <a:t>       </a:t>
            </a:r>
            <a:r>
              <a:rPr lang="zh-CN" altLang="en-US" sz="800" b="1" dirty="0">
                <a:latin typeface="华文新魏" panose="02010800040101010101" pitchFamily="2" charset="-122"/>
                <a:ea typeface="华文新魏" panose="02010800040101010101" pitchFamily="2" charset="-122"/>
              </a:rPr>
              <a:t>               </a:t>
            </a:r>
            <a:endParaRPr lang="zh-CN" altLang="en-US" sz="800" b="1" dirty="0">
              <a:latin typeface="华文新魏" panose="02010800040101010101" pitchFamily="2" charset="-122"/>
              <a:ea typeface="华文新魏" panose="02010800040101010101" pitchFamily="2" charset="-122"/>
            </a:endParaRPr>
          </a:p>
        </p:txBody>
      </p:sp>
      <p:sp>
        <p:nvSpPr>
          <p:cNvPr id="16387" name="矩形 208899"/>
          <p:cNvSpPr/>
          <p:nvPr/>
        </p:nvSpPr>
        <p:spPr>
          <a:xfrm>
            <a:off x="6477000" y="5638800"/>
            <a:ext cx="1955800" cy="430530"/>
          </a:xfrm>
          <a:prstGeom prst="rect">
            <a:avLst/>
          </a:prstGeom>
          <a:noFill/>
          <a:ln w="9525">
            <a:noFill/>
          </a:ln>
        </p:spPr>
        <p:txBody>
          <a:bodyPr wrap="none" lIns="0" tIns="0" rIns="0" bIns="0" anchor="t" anchorCtr="0">
            <a:spAutoFit/>
          </a:bodyPr>
          <a:p>
            <a:pPr>
              <a:spcBef>
                <a:spcPct val="0"/>
              </a:spcBef>
            </a:pPr>
            <a:r>
              <a:rPr lang="zh-CN" altLang="en-US" sz="2800" dirty="0">
                <a:solidFill>
                  <a:srgbClr val="000000"/>
                </a:solidFill>
                <a:latin typeface="楷体_GB2312" pitchFamily="1" charset="-122"/>
                <a:ea typeface="楷体_GB2312" pitchFamily="1" charset="-122"/>
              </a:rPr>
              <a:t>单位</a:t>
            </a:r>
            <a:r>
              <a:rPr lang="en-US" altLang="zh-CN" sz="2800">
                <a:solidFill>
                  <a:srgbClr val="000000"/>
                </a:solidFill>
                <a:latin typeface="楷体_GB2312" pitchFamily="1" charset="-122"/>
                <a:ea typeface="楷体_GB2312" pitchFamily="1" charset="-122"/>
              </a:rPr>
              <a:t>:</a:t>
            </a:r>
            <a:r>
              <a:rPr lang="zh-CN" altLang="en-US" sz="2800" dirty="0">
                <a:solidFill>
                  <a:srgbClr val="000000"/>
                </a:solidFill>
                <a:latin typeface="楷体_GB2312" pitchFamily="1" charset="-122"/>
                <a:ea typeface="楷体_GB2312" pitchFamily="1" charset="-122"/>
              </a:rPr>
              <a:t>无量纲</a:t>
            </a:r>
            <a:endParaRPr lang="zh-CN" altLang="en-US" sz="2800" dirty="0">
              <a:solidFill>
                <a:schemeClr val="tx1"/>
              </a:solidFill>
              <a:latin typeface="楷体_GB2312" pitchFamily="1" charset="-122"/>
              <a:ea typeface="楷体_GB2312" pitchFamily="1" charset="-122"/>
            </a:endParaRPr>
          </a:p>
        </p:txBody>
      </p:sp>
      <p:sp>
        <p:nvSpPr>
          <p:cNvPr id="16388" name="文本框 208900"/>
          <p:cNvSpPr txBox="1"/>
          <p:nvPr/>
        </p:nvSpPr>
        <p:spPr>
          <a:xfrm>
            <a:off x="2057400" y="3276600"/>
            <a:ext cx="7967663" cy="737235"/>
          </a:xfrm>
          <a:prstGeom prst="rect">
            <a:avLst/>
          </a:prstGeom>
          <a:noFill/>
          <a:ln w="9525">
            <a:noFill/>
          </a:ln>
        </p:spPr>
        <p:txBody>
          <a:bodyPr anchor="t" anchorCtr="0">
            <a:spAutoFit/>
          </a:bodyPr>
          <a:p>
            <a:pPr>
              <a:lnSpc>
                <a:spcPct val="150000"/>
              </a:lnSpc>
              <a:spcBef>
                <a:spcPct val="0"/>
              </a:spcBef>
              <a:buFont typeface="Wingdings" panose="05000000000000000000" pitchFamily="2" charset="2"/>
              <a:buChar char="Ø"/>
            </a:pPr>
            <a:r>
              <a:rPr lang="zh-CN" altLang="en-US" sz="2800" dirty="0">
                <a:solidFill>
                  <a:schemeClr val="tx2"/>
                </a:solidFill>
                <a:latin typeface="楷体_GB2312" pitchFamily="1" charset="-122"/>
                <a:ea typeface="楷体_GB2312" pitchFamily="1" charset="-122"/>
              </a:rPr>
              <a:t>恩氏粘度</a:t>
            </a:r>
            <a:endParaRPr lang="zh-CN" altLang="en-US" sz="2400" b="0">
              <a:solidFill>
                <a:schemeClr val="tx1"/>
              </a:solidFill>
              <a:latin typeface="楷体_GB2312" pitchFamily="1" charset="-122"/>
              <a:ea typeface="楷体_GB2312" pitchFamily="1" charset="-122"/>
            </a:endParaRPr>
          </a:p>
        </p:txBody>
      </p:sp>
      <p:sp>
        <p:nvSpPr>
          <p:cNvPr id="16389" name="矩形 208901"/>
          <p:cNvSpPr/>
          <p:nvPr/>
        </p:nvSpPr>
        <p:spPr>
          <a:xfrm>
            <a:off x="1524000" y="2781300"/>
            <a:ext cx="9144000" cy="0"/>
          </a:xfrm>
          <a:prstGeom prst="rect">
            <a:avLst/>
          </a:prstGeom>
          <a:noFill/>
          <a:ln w="9525">
            <a:noFill/>
          </a:ln>
        </p:spPr>
        <p:txBody>
          <a:bodyPr anchor="t" anchorCtr="0"/>
          <a:p>
            <a:endParaRPr lang="zh-CN" altLang="en-US">
              <a:latin typeface="Arial" panose="020B0604020202020204" pitchFamily="34" charset="0"/>
              <a:ea typeface="华文行楷" panose="02010800040101010101" pitchFamily="2" charset="-122"/>
            </a:endParaRPr>
          </a:p>
        </p:txBody>
      </p:sp>
      <p:sp>
        <p:nvSpPr>
          <p:cNvPr id="16390" name="矩形 208902"/>
          <p:cNvSpPr/>
          <p:nvPr/>
        </p:nvSpPr>
        <p:spPr>
          <a:xfrm>
            <a:off x="1524000" y="2781300"/>
            <a:ext cx="9144000" cy="0"/>
          </a:xfrm>
          <a:prstGeom prst="rect">
            <a:avLst/>
          </a:prstGeom>
          <a:noFill/>
          <a:ln w="9525">
            <a:noFill/>
          </a:ln>
        </p:spPr>
        <p:txBody>
          <a:bodyPr anchor="t" anchorCtr="0"/>
          <a:p>
            <a:endParaRPr lang="zh-CN" altLang="en-US">
              <a:latin typeface="Arial" panose="020B0604020202020204" pitchFamily="34" charset="0"/>
              <a:ea typeface="华文行楷" panose="02010800040101010101" pitchFamily="2" charset="-122"/>
            </a:endParaRPr>
          </a:p>
        </p:txBody>
      </p:sp>
      <p:graphicFrame>
        <p:nvGraphicFramePr>
          <p:cNvPr id="16391" name="对象 208903"/>
          <p:cNvGraphicFramePr/>
          <p:nvPr/>
        </p:nvGraphicFramePr>
        <p:xfrm>
          <a:off x="4876800" y="5257800"/>
          <a:ext cx="1143000" cy="1143000"/>
        </p:xfrm>
        <a:graphic>
          <a:graphicData uri="http://schemas.openxmlformats.org/presentationml/2006/ole">
            <mc:AlternateContent xmlns:mc="http://schemas.openxmlformats.org/markup-compatibility/2006">
              <mc:Choice xmlns:v="urn:schemas-microsoft-com:vml" Requires="v">
                <p:oleObj spid="_x0000_s3079" name="" r:id="rId1" imgW="431800" imgH="431800" progId="Equation.3">
                  <p:embed/>
                </p:oleObj>
              </mc:Choice>
              <mc:Fallback>
                <p:oleObj name="" r:id="rId1" imgW="431800" imgH="431800" progId="Equation.3">
                  <p:embed/>
                  <p:pic>
                    <p:nvPicPr>
                      <p:cNvPr id="0" name="图片 3078"/>
                      <p:cNvPicPr/>
                      <p:nvPr/>
                    </p:nvPicPr>
                    <p:blipFill>
                      <a:blip r:embed="rId2"/>
                      <a:stretch>
                        <a:fillRect/>
                      </a:stretch>
                    </p:blipFill>
                    <p:spPr>
                      <a:xfrm>
                        <a:off x="4876800" y="5257800"/>
                        <a:ext cx="1143000" cy="1143000"/>
                      </a:xfrm>
                      <a:prstGeom prst="rect">
                        <a:avLst/>
                      </a:prstGeom>
                      <a:noFill/>
                      <a:ln w="38100">
                        <a:noFill/>
                        <a:miter/>
                      </a:ln>
                    </p:spPr>
                  </p:pic>
                </p:oleObj>
              </mc:Fallback>
            </mc:AlternateContent>
          </a:graphicData>
        </a:graphic>
      </p:graphicFrame>
      <p:grpSp>
        <p:nvGrpSpPr>
          <p:cNvPr id="16392" name="组合 208904"/>
          <p:cNvGrpSpPr/>
          <p:nvPr/>
        </p:nvGrpSpPr>
        <p:grpSpPr>
          <a:xfrm>
            <a:off x="2590800" y="1752600"/>
            <a:ext cx="5029200" cy="1555750"/>
            <a:chOff x="2256" y="748"/>
            <a:chExt cx="3168" cy="980"/>
          </a:xfrm>
        </p:grpSpPr>
        <p:sp>
          <p:nvSpPr>
            <p:cNvPr id="16393" name="矩形 208905"/>
            <p:cNvSpPr/>
            <p:nvPr/>
          </p:nvSpPr>
          <p:spPr>
            <a:xfrm>
              <a:off x="2267" y="748"/>
              <a:ext cx="1007" cy="270"/>
            </a:xfrm>
            <a:prstGeom prst="rect">
              <a:avLst/>
            </a:prstGeom>
            <a:solidFill>
              <a:schemeClr val="accent2"/>
            </a:solidFill>
            <a:ln w="6350">
              <a:noFill/>
            </a:ln>
            <a:effectLst>
              <a:outerShdw dist="35921" dir="2699999" algn="ctr" rotWithShape="0">
                <a:schemeClr val="bg2"/>
              </a:outerShdw>
            </a:effectLst>
          </p:spPr>
          <p:txBody>
            <a:bodyPr anchor="t" anchorCtr="0"/>
            <a:p>
              <a:endParaRPr lang="zh-CN" altLang="en-US">
                <a:latin typeface="Arial" panose="020B0604020202020204" pitchFamily="34" charset="0"/>
                <a:ea typeface="华文行楷" panose="02010800040101010101" pitchFamily="2" charset="-122"/>
              </a:endParaRPr>
            </a:p>
          </p:txBody>
        </p:sp>
        <p:sp>
          <p:nvSpPr>
            <p:cNvPr id="16394" name="文本框 208906"/>
            <p:cNvSpPr txBox="1"/>
            <p:nvPr/>
          </p:nvSpPr>
          <p:spPr>
            <a:xfrm>
              <a:off x="2256" y="768"/>
              <a:ext cx="944" cy="232"/>
            </a:xfrm>
            <a:prstGeom prst="rect">
              <a:avLst/>
            </a:prstGeom>
            <a:noFill/>
            <a:ln w="6350">
              <a:noFill/>
            </a:ln>
          </p:spPr>
          <p:txBody>
            <a:bodyPr lIns="0" tIns="0" rIns="0" bIns="0" anchor="ctr" anchorCtr="0">
              <a:spAutoFit/>
            </a:bodyPr>
            <a:p>
              <a:pPr algn="ctr" eaLnBrk="0" hangingPunct="0">
                <a:spcBef>
                  <a:spcPct val="0"/>
                </a:spcBef>
              </a:pPr>
              <a:r>
                <a:rPr lang="zh-CN" altLang="en-US" sz="2400" dirty="0">
                  <a:solidFill>
                    <a:srgbClr val="FFFF00"/>
                  </a:solidFill>
                  <a:latin typeface="楷体_GB2312" pitchFamily="1" charset="-122"/>
                  <a:ea typeface="楷体_GB2312" pitchFamily="1" charset="-122"/>
                </a:rPr>
                <a:t>雷式粘度</a:t>
              </a:r>
              <a:endParaRPr lang="zh-CN" altLang="en-US" sz="2400" i="1">
                <a:solidFill>
                  <a:srgbClr val="FFFF00"/>
                </a:solidFill>
                <a:latin typeface="楷体_GB2312" pitchFamily="1" charset="-122"/>
                <a:ea typeface="楷体_GB2312" pitchFamily="1" charset="-122"/>
              </a:endParaRPr>
            </a:p>
          </p:txBody>
        </p:sp>
        <p:sp>
          <p:nvSpPr>
            <p:cNvPr id="16395" name="矩形 208907"/>
            <p:cNvSpPr/>
            <p:nvPr/>
          </p:nvSpPr>
          <p:spPr>
            <a:xfrm>
              <a:off x="2267" y="1078"/>
              <a:ext cx="1007" cy="650"/>
            </a:xfrm>
            <a:prstGeom prst="rect">
              <a:avLst/>
            </a:prstGeom>
            <a:noFill/>
            <a:ln w="6350" cap="flat" cmpd="sng">
              <a:solidFill>
                <a:schemeClr val="tx1"/>
              </a:solidFill>
              <a:prstDash val="solid"/>
              <a:miter/>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sp>
          <p:nvSpPr>
            <p:cNvPr id="16396" name="矩形 208908"/>
            <p:cNvSpPr/>
            <p:nvPr/>
          </p:nvSpPr>
          <p:spPr>
            <a:xfrm>
              <a:off x="3335" y="748"/>
              <a:ext cx="1006" cy="270"/>
            </a:xfrm>
            <a:prstGeom prst="rect">
              <a:avLst/>
            </a:prstGeom>
            <a:solidFill>
              <a:schemeClr val="accent2"/>
            </a:solidFill>
            <a:ln w="6350">
              <a:noFill/>
            </a:ln>
            <a:effectLst>
              <a:outerShdw dist="35921" dir="2699999" algn="ctr" rotWithShape="0">
                <a:schemeClr val="bg2"/>
              </a:outerShdw>
            </a:effectLst>
          </p:spPr>
          <p:txBody>
            <a:bodyPr anchor="t" anchorCtr="0"/>
            <a:p>
              <a:endParaRPr lang="zh-CN" altLang="en-US">
                <a:latin typeface="Arial" panose="020B0604020202020204" pitchFamily="34" charset="0"/>
                <a:ea typeface="华文行楷" panose="02010800040101010101" pitchFamily="2" charset="-122"/>
              </a:endParaRPr>
            </a:p>
          </p:txBody>
        </p:sp>
        <p:sp>
          <p:nvSpPr>
            <p:cNvPr id="16397" name="文本框 208909"/>
            <p:cNvSpPr txBox="1"/>
            <p:nvPr/>
          </p:nvSpPr>
          <p:spPr>
            <a:xfrm>
              <a:off x="3408" y="767"/>
              <a:ext cx="860" cy="232"/>
            </a:xfrm>
            <a:prstGeom prst="rect">
              <a:avLst/>
            </a:prstGeom>
            <a:noFill/>
            <a:ln w="6350">
              <a:noFill/>
            </a:ln>
          </p:spPr>
          <p:txBody>
            <a:bodyPr lIns="0" tIns="0" rIns="0" bIns="0" anchor="ctr" anchorCtr="0">
              <a:spAutoFit/>
            </a:bodyPr>
            <a:p>
              <a:pPr algn="ctr" eaLnBrk="0" hangingPunct="0">
                <a:spcBef>
                  <a:spcPct val="0"/>
                </a:spcBef>
              </a:pPr>
              <a:r>
                <a:rPr lang="zh-CN" altLang="en-US" sz="2400" dirty="0">
                  <a:solidFill>
                    <a:srgbClr val="FFFF00"/>
                  </a:solidFill>
                  <a:latin typeface="楷体_GB2312" pitchFamily="1" charset="-122"/>
                  <a:ea typeface="楷体_GB2312" pitchFamily="1" charset="-122"/>
                </a:rPr>
                <a:t>赛式粘度</a:t>
              </a:r>
              <a:endParaRPr lang="zh-CN" altLang="en-US" sz="2400" i="1">
                <a:solidFill>
                  <a:srgbClr val="FFFF00"/>
                </a:solidFill>
                <a:latin typeface="楷体_GB2312" pitchFamily="1" charset="-122"/>
                <a:ea typeface="楷体_GB2312" pitchFamily="1" charset="-122"/>
              </a:endParaRPr>
            </a:p>
          </p:txBody>
        </p:sp>
        <p:sp>
          <p:nvSpPr>
            <p:cNvPr id="16398" name="矩形 208910"/>
            <p:cNvSpPr/>
            <p:nvPr/>
          </p:nvSpPr>
          <p:spPr>
            <a:xfrm>
              <a:off x="3335" y="1078"/>
              <a:ext cx="1006" cy="650"/>
            </a:xfrm>
            <a:prstGeom prst="rect">
              <a:avLst/>
            </a:prstGeom>
            <a:noFill/>
            <a:ln w="6350" cap="flat" cmpd="sng">
              <a:solidFill>
                <a:schemeClr val="tx1"/>
              </a:solidFill>
              <a:prstDash val="solid"/>
              <a:miter/>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sp>
          <p:nvSpPr>
            <p:cNvPr id="16399" name="矩形 208911"/>
            <p:cNvSpPr/>
            <p:nvPr/>
          </p:nvSpPr>
          <p:spPr>
            <a:xfrm>
              <a:off x="4403" y="748"/>
              <a:ext cx="1007" cy="270"/>
            </a:xfrm>
            <a:prstGeom prst="rect">
              <a:avLst/>
            </a:prstGeom>
            <a:solidFill>
              <a:schemeClr val="accent2"/>
            </a:solidFill>
            <a:ln w="6350">
              <a:noFill/>
            </a:ln>
            <a:effectLst>
              <a:outerShdw dist="35921" dir="2699999" algn="ctr" rotWithShape="0">
                <a:schemeClr val="bg2"/>
              </a:outerShdw>
            </a:effectLst>
          </p:spPr>
          <p:txBody>
            <a:bodyPr anchor="t" anchorCtr="0"/>
            <a:p>
              <a:endParaRPr lang="zh-CN" altLang="en-US">
                <a:latin typeface="Arial" panose="020B0604020202020204" pitchFamily="34" charset="0"/>
                <a:ea typeface="华文行楷" panose="02010800040101010101" pitchFamily="2" charset="-122"/>
              </a:endParaRPr>
            </a:p>
          </p:txBody>
        </p:sp>
        <p:sp>
          <p:nvSpPr>
            <p:cNvPr id="16400" name="文本框 208912"/>
            <p:cNvSpPr txBox="1"/>
            <p:nvPr/>
          </p:nvSpPr>
          <p:spPr>
            <a:xfrm>
              <a:off x="4475" y="758"/>
              <a:ext cx="859" cy="232"/>
            </a:xfrm>
            <a:prstGeom prst="rect">
              <a:avLst/>
            </a:prstGeom>
            <a:noFill/>
            <a:ln w="6350">
              <a:noFill/>
            </a:ln>
          </p:spPr>
          <p:txBody>
            <a:bodyPr lIns="0" tIns="0" rIns="0" bIns="0" anchor="ctr" anchorCtr="0">
              <a:spAutoFit/>
            </a:bodyPr>
            <a:p>
              <a:pPr algn="ctr" eaLnBrk="0" hangingPunct="0">
                <a:spcBef>
                  <a:spcPct val="0"/>
                </a:spcBef>
              </a:pPr>
              <a:r>
                <a:rPr lang="zh-CN" altLang="en-US" sz="2400" dirty="0">
                  <a:solidFill>
                    <a:srgbClr val="FFFF00"/>
                  </a:solidFill>
                  <a:latin typeface="楷体_GB2312" pitchFamily="1" charset="-122"/>
                  <a:ea typeface="楷体_GB2312" pitchFamily="1" charset="-122"/>
                </a:rPr>
                <a:t>恩式粘度</a:t>
              </a:r>
              <a:endParaRPr lang="zh-CN" altLang="en-US" sz="2400" i="1">
                <a:solidFill>
                  <a:srgbClr val="FFFF00"/>
                </a:solidFill>
                <a:latin typeface="楷体_GB2312" pitchFamily="1" charset="-122"/>
                <a:ea typeface="楷体_GB2312" pitchFamily="1" charset="-122"/>
              </a:endParaRPr>
            </a:p>
          </p:txBody>
        </p:sp>
        <p:sp>
          <p:nvSpPr>
            <p:cNvPr id="16401" name="矩形 208913"/>
            <p:cNvSpPr/>
            <p:nvPr/>
          </p:nvSpPr>
          <p:spPr>
            <a:xfrm>
              <a:off x="4416" y="1056"/>
              <a:ext cx="1007" cy="672"/>
            </a:xfrm>
            <a:prstGeom prst="rect">
              <a:avLst/>
            </a:prstGeom>
            <a:noFill/>
            <a:ln w="6350" cap="flat" cmpd="sng">
              <a:solidFill>
                <a:schemeClr val="tx1"/>
              </a:solidFill>
              <a:prstDash val="solid"/>
              <a:miter/>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sp>
          <p:nvSpPr>
            <p:cNvPr id="16402" name="矩形 208914"/>
            <p:cNvSpPr/>
            <p:nvPr/>
          </p:nvSpPr>
          <p:spPr>
            <a:xfrm>
              <a:off x="2304" y="1152"/>
              <a:ext cx="936" cy="523"/>
            </a:xfrm>
            <a:prstGeom prst="rect">
              <a:avLst/>
            </a:prstGeom>
            <a:noFill/>
            <a:ln w="9525">
              <a:noFill/>
            </a:ln>
          </p:spPr>
          <p:txBody>
            <a:bodyPr wrap="none" anchor="t" anchorCtr="0">
              <a:spAutoFit/>
            </a:bodyPr>
            <a:p>
              <a:pPr algn="ctr">
                <a:spcBef>
                  <a:spcPct val="0"/>
                </a:spcBef>
              </a:pPr>
              <a:r>
                <a:rPr lang="en-US" altLang="zh-CN" sz="2400">
                  <a:solidFill>
                    <a:schemeClr val="tx1"/>
                  </a:solidFill>
                  <a:latin typeface="楷体_GB2312" pitchFamily="1" charset="-122"/>
                  <a:ea typeface="楷体_GB2312" pitchFamily="1" charset="-122"/>
                </a:rPr>
                <a:t>R</a:t>
              </a:r>
              <a:endParaRPr lang="en-US" altLang="zh-CN" sz="2400">
                <a:solidFill>
                  <a:schemeClr val="tx1"/>
                </a:solidFill>
                <a:latin typeface="楷体_GB2312" pitchFamily="1" charset="-122"/>
                <a:ea typeface="楷体_GB2312" pitchFamily="1" charset="-122"/>
              </a:endParaRPr>
            </a:p>
            <a:p>
              <a:pPr algn="ctr">
                <a:spcBef>
                  <a:spcPct val="0"/>
                </a:spcBef>
              </a:pPr>
              <a:r>
                <a:rPr lang="zh-CN" altLang="en-US" sz="2400" dirty="0">
                  <a:solidFill>
                    <a:schemeClr val="tx1"/>
                  </a:solidFill>
                  <a:latin typeface="Arial" panose="020B0604020202020204" pitchFamily="34" charset="0"/>
                  <a:ea typeface="楷体_GB2312" pitchFamily="1" charset="-122"/>
                </a:rPr>
                <a:t>英国 欧洲</a:t>
              </a:r>
              <a:endParaRPr lang="zh-CN" altLang="en-US" sz="2400" dirty="0">
                <a:solidFill>
                  <a:schemeClr val="tx1"/>
                </a:solidFill>
                <a:latin typeface="Arial" panose="020B0604020202020204" pitchFamily="34" charset="0"/>
                <a:ea typeface="楷体_GB2312" pitchFamily="1" charset="-122"/>
              </a:endParaRPr>
            </a:p>
          </p:txBody>
        </p:sp>
        <p:sp>
          <p:nvSpPr>
            <p:cNvPr id="16403" name="矩形 208915"/>
            <p:cNvSpPr/>
            <p:nvPr/>
          </p:nvSpPr>
          <p:spPr>
            <a:xfrm>
              <a:off x="3504" y="1152"/>
              <a:ext cx="499" cy="523"/>
            </a:xfrm>
            <a:prstGeom prst="rect">
              <a:avLst/>
            </a:prstGeom>
            <a:noFill/>
            <a:ln w="9525">
              <a:noFill/>
            </a:ln>
          </p:spPr>
          <p:txBody>
            <a:bodyPr wrap="none" anchor="t" anchorCtr="0">
              <a:spAutoFit/>
            </a:bodyPr>
            <a:p>
              <a:pPr algn="ctr" eaLnBrk="0" hangingPunct="0">
                <a:spcBef>
                  <a:spcPct val="0"/>
                </a:spcBef>
              </a:pPr>
              <a:r>
                <a:rPr lang="en-US" altLang="zh-CN" sz="2400">
                  <a:solidFill>
                    <a:schemeClr val="tx1"/>
                  </a:solidFill>
                  <a:latin typeface="楷体_GB2312" pitchFamily="1" charset="-122"/>
                  <a:ea typeface="楷体_GB2312" pitchFamily="1" charset="-122"/>
                </a:rPr>
                <a:t>SSU</a:t>
              </a:r>
              <a:endParaRPr lang="en-US" altLang="zh-CN" sz="2400">
                <a:solidFill>
                  <a:schemeClr val="tx1"/>
                </a:solidFill>
                <a:latin typeface="楷体_GB2312" pitchFamily="1" charset="-122"/>
                <a:ea typeface="楷体_GB2312" pitchFamily="1" charset="-122"/>
              </a:endParaRPr>
            </a:p>
            <a:p>
              <a:pPr algn="ctr">
                <a:spcBef>
                  <a:spcPct val="0"/>
                </a:spcBef>
              </a:pPr>
              <a:r>
                <a:rPr lang="zh-CN" altLang="en-US" sz="2400" dirty="0">
                  <a:solidFill>
                    <a:schemeClr val="tx1"/>
                  </a:solidFill>
                  <a:latin typeface="Arial" panose="020B0604020202020204" pitchFamily="34" charset="0"/>
                  <a:ea typeface="楷体_GB2312" pitchFamily="1" charset="-122"/>
                </a:rPr>
                <a:t>美国</a:t>
              </a:r>
              <a:endParaRPr lang="zh-CN" altLang="en-US" sz="2400" dirty="0">
                <a:solidFill>
                  <a:schemeClr val="tx1"/>
                </a:solidFill>
                <a:latin typeface="Arial" panose="020B0604020202020204" pitchFamily="34" charset="0"/>
                <a:ea typeface="楷体_GB2312" pitchFamily="1" charset="-122"/>
              </a:endParaRPr>
            </a:p>
          </p:txBody>
        </p:sp>
        <p:sp>
          <p:nvSpPr>
            <p:cNvPr id="16404" name="矩形 208916"/>
            <p:cNvSpPr/>
            <p:nvPr/>
          </p:nvSpPr>
          <p:spPr>
            <a:xfrm>
              <a:off x="4416" y="1176"/>
              <a:ext cx="1008" cy="523"/>
            </a:xfrm>
            <a:prstGeom prst="rect">
              <a:avLst/>
            </a:prstGeom>
            <a:noFill/>
            <a:ln w="9525">
              <a:noFill/>
            </a:ln>
          </p:spPr>
          <p:txBody>
            <a:bodyPr anchor="t" anchorCtr="0">
              <a:spAutoFit/>
            </a:bodyPr>
            <a:p>
              <a:pPr algn="ctr">
                <a:spcBef>
                  <a:spcPct val="0"/>
                </a:spcBef>
              </a:pPr>
              <a:r>
                <a:rPr lang="en-US" altLang="zh-CN" sz="2400">
                  <a:solidFill>
                    <a:schemeClr val="tx1"/>
                  </a:solidFill>
                  <a:latin typeface="楷体_GB2312" pitchFamily="1" charset="-122"/>
                  <a:ea typeface="楷体_GB2312" pitchFamily="1" charset="-122"/>
                </a:rPr>
                <a:t>°</a:t>
              </a:r>
              <a:r>
                <a:rPr lang="en-US" altLang="zh-CN" sz="2400" i="1">
                  <a:solidFill>
                    <a:schemeClr val="tx1"/>
                  </a:solidFill>
                  <a:latin typeface="楷体_GB2312" pitchFamily="1" charset="-122"/>
                  <a:ea typeface="楷体_GB2312" pitchFamily="1" charset="-122"/>
                </a:rPr>
                <a:t>E</a:t>
              </a:r>
              <a:endParaRPr lang="en-US" altLang="zh-CN" sz="2400" i="1">
                <a:solidFill>
                  <a:schemeClr val="tx1"/>
                </a:solidFill>
                <a:latin typeface="楷体_GB2312" pitchFamily="1" charset="-122"/>
                <a:ea typeface="楷体_GB2312" pitchFamily="1" charset="-122"/>
              </a:endParaRPr>
            </a:p>
            <a:p>
              <a:pPr algn="ctr">
                <a:spcBef>
                  <a:spcPct val="0"/>
                </a:spcBef>
              </a:pPr>
              <a:r>
                <a:rPr lang="zh-CN" altLang="en-US" sz="2400" dirty="0">
                  <a:solidFill>
                    <a:schemeClr val="tx1"/>
                  </a:solidFill>
                  <a:latin typeface="Arial" panose="020B0604020202020204" pitchFamily="34" charset="0"/>
                  <a:ea typeface="楷体_GB2312" pitchFamily="1" charset="-122"/>
                </a:rPr>
                <a:t>俄  德 中</a:t>
              </a:r>
              <a:endParaRPr lang="zh-CN" altLang="en-US" sz="2400" dirty="0">
                <a:solidFill>
                  <a:schemeClr val="tx1"/>
                </a:solidFill>
                <a:latin typeface="Arial" panose="020B0604020202020204" pitchFamily="34" charset="0"/>
                <a:ea typeface="楷体_GB2312" pitchFamily="1" charset="-122"/>
              </a:endParaRPr>
            </a:p>
          </p:txBody>
        </p:sp>
      </p:grpSp>
      <p:sp>
        <p:nvSpPr>
          <p:cNvPr id="16405" name="矩形 208917"/>
          <p:cNvSpPr/>
          <p:nvPr/>
        </p:nvSpPr>
        <p:spPr>
          <a:xfrm>
            <a:off x="2286000" y="4114800"/>
            <a:ext cx="7315200" cy="1529715"/>
          </a:xfrm>
          <a:prstGeom prst="rect">
            <a:avLst/>
          </a:prstGeom>
          <a:noFill/>
          <a:ln w="9525">
            <a:noFill/>
          </a:ln>
        </p:spPr>
        <p:txBody>
          <a:bodyPr anchor="t" anchorCtr="0">
            <a:spAutoFit/>
          </a:bodyPr>
          <a:p>
            <a:pPr>
              <a:lnSpc>
                <a:spcPct val="130000"/>
              </a:lnSpc>
              <a:spcBef>
                <a:spcPct val="0"/>
              </a:spcBef>
            </a:pPr>
            <a:r>
              <a:rPr lang="en-US" altLang="zh-CN" sz="2400">
                <a:solidFill>
                  <a:schemeClr val="tx1"/>
                </a:solidFill>
                <a:latin typeface="楷体_GB2312" pitchFamily="1" charset="-122"/>
                <a:ea typeface="楷体_GB2312" pitchFamily="1" charset="-122"/>
              </a:rPr>
              <a:t>200ml</a:t>
            </a:r>
            <a:r>
              <a:rPr lang="zh-CN" altLang="en-US" sz="2400" dirty="0">
                <a:solidFill>
                  <a:schemeClr val="tx1"/>
                </a:solidFill>
                <a:latin typeface="楷体_GB2312" pitchFamily="1" charset="-122"/>
                <a:ea typeface="楷体_GB2312" pitchFamily="1" charset="-122"/>
              </a:rPr>
              <a:t>温度为</a:t>
            </a:r>
            <a:r>
              <a:rPr lang="en-US" altLang="zh-CN" sz="2400" i="1">
                <a:solidFill>
                  <a:schemeClr val="tx1"/>
                </a:solidFill>
                <a:latin typeface="楷体_GB2312" pitchFamily="1" charset="-122"/>
                <a:ea typeface="楷体_GB2312" pitchFamily="1" charset="-122"/>
              </a:rPr>
              <a:t>T </a:t>
            </a:r>
            <a:r>
              <a:rPr lang="zh-CN" altLang="en-US" sz="2400" dirty="0">
                <a:solidFill>
                  <a:schemeClr val="tx1"/>
                </a:solidFill>
                <a:latin typeface="楷体_GB2312" pitchFamily="1" charset="-122"/>
                <a:ea typeface="楷体_GB2312" pitchFamily="1" charset="-122"/>
              </a:rPr>
              <a:t>的被测液体</a:t>
            </a:r>
            <a:r>
              <a:rPr lang="en-US" altLang="zh-CN" sz="2400">
                <a:solidFill>
                  <a:schemeClr val="tx1"/>
                </a:solidFill>
                <a:latin typeface="楷体_GB2312" pitchFamily="1" charset="-122"/>
                <a:ea typeface="楷体_GB2312" pitchFamily="1" charset="-122"/>
              </a:rPr>
              <a:t>,</a:t>
            </a:r>
            <a:r>
              <a:rPr lang="zh-CN" altLang="en-US" sz="2400" dirty="0">
                <a:solidFill>
                  <a:schemeClr val="tx1"/>
                </a:solidFill>
                <a:latin typeface="楷体_GB2312" pitchFamily="1" charset="-122"/>
                <a:ea typeface="楷体_GB2312" pitchFamily="1" charset="-122"/>
              </a:rPr>
              <a:t>流经恩氏粘度计小孔（直径为</a:t>
            </a:r>
            <a:r>
              <a:rPr lang="en-US" altLang="zh-CN" sz="2400">
                <a:solidFill>
                  <a:schemeClr val="tx1"/>
                </a:solidFill>
                <a:latin typeface="楷体_GB2312" pitchFamily="1" charset="-122"/>
                <a:ea typeface="楷体_GB2312" pitchFamily="1" charset="-122"/>
              </a:rPr>
              <a:t>28mm</a:t>
            </a:r>
            <a:r>
              <a:rPr lang="zh-CN" altLang="en-US" sz="2400" dirty="0">
                <a:solidFill>
                  <a:schemeClr val="tx1"/>
                </a:solidFill>
                <a:latin typeface="楷体_GB2312" pitchFamily="1" charset="-122"/>
                <a:ea typeface="楷体_GB2312" pitchFamily="1" charset="-122"/>
              </a:rPr>
              <a:t>）所用时间</a:t>
            </a:r>
            <a:r>
              <a:rPr lang="en-US" altLang="zh-CN" sz="2400" i="1">
                <a:solidFill>
                  <a:schemeClr val="tx1"/>
                </a:solidFill>
                <a:latin typeface="楷体_GB2312" pitchFamily="1" charset="-122"/>
                <a:ea typeface="楷体_GB2312" pitchFamily="1" charset="-122"/>
              </a:rPr>
              <a:t>t</a:t>
            </a:r>
            <a:r>
              <a:rPr lang="en-US" altLang="zh-CN" sz="2400">
                <a:solidFill>
                  <a:schemeClr val="tx1"/>
                </a:solidFill>
                <a:latin typeface="楷体_GB2312" pitchFamily="1" charset="-122"/>
                <a:ea typeface="楷体_GB2312" pitchFamily="1" charset="-122"/>
              </a:rPr>
              <a:t>1</a:t>
            </a:r>
            <a:r>
              <a:rPr lang="zh-CN" altLang="en-US" sz="2400" i="1" dirty="0">
                <a:solidFill>
                  <a:schemeClr val="tx1"/>
                </a:solidFill>
                <a:latin typeface="楷体_GB2312" pitchFamily="1" charset="-122"/>
                <a:ea typeface="楷体_GB2312" pitchFamily="1" charset="-122"/>
              </a:rPr>
              <a:t>，</a:t>
            </a:r>
            <a:r>
              <a:rPr lang="zh-CN" altLang="en-US" sz="2400" dirty="0">
                <a:solidFill>
                  <a:schemeClr val="tx1"/>
                </a:solidFill>
                <a:latin typeface="楷体_GB2312" pitchFamily="1" charset="-122"/>
                <a:ea typeface="楷体_GB2312" pitchFamily="1" charset="-122"/>
              </a:rPr>
              <a:t>与同体积</a:t>
            </a:r>
            <a:r>
              <a:rPr lang="en-US" altLang="zh-CN" sz="2400">
                <a:solidFill>
                  <a:schemeClr val="tx1"/>
                </a:solidFill>
                <a:latin typeface="楷体_GB2312" pitchFamily="1" charset="-122"/>
                <a:ea typeface="楷体_GB2312" pitchFamily="1" charset="-122"/>
              </a:rPr>
              <a:t>20</a:t>
            </a:r>
            <a:r>
              <a:rPr lang="zh-CN" altLang="en-US" sz="2400" dirty="0">
                <a:solidFill>
                  <a:schemeClr val="tx1"/>
                </a:solidFill>
                <a:latin typeface="楷体_GB2312" pitchFamily="1" charset="-122"/>
                <a:ea typeface="楷体_GB2312" pitchFamily="1" charset="-122"/>
              </a:rPr>
              <a:t>度的水通过小孔所用时间</a:t>
            </a:r>
            <a:r>
              <a:rPr lang="en-US" altLang="zh-CN" sz="2400" i="1">
                <a:solidFill>
                  <a:schemeClr val="tx1"/>
                </a:solidFill>
                <a:latin typeface="楷体_GB2312" pitchFamily="1" charset="-122"/>
                <a:ea typeface="楷体_GB2312" pitchFamily="1" charset="-122"/>
              </a:rPr>
              <a:t>t</a:t>
            </a:r>
            <a:r>
              <a:rPr lang="en-US" altLang="zh-CN" sz="2400">
                <a:solidFill>
                  <a:schemeClr val="tx1"/>
                </a:solidFill>
                <a:latin typeface="楷体_GB2312" pitchFamily="1" charset="-122"/>
                <a:ea typeface="楷体_GB2312" pitchFamily="1" charset="-122"/>
              </a:rPr>
              <a:t>2</a:t>
            </a:r>
            <a:r>
              <a:rPr lang="zh-CN" altLang="en-US" sz="2400" dirty="0">
                <a:solidFill>
                  <a:schemeClr val="tx1"/>
                </a:solidFill>
                <a:latin typeface="楷体_GB2312" pitchFamily="1" charset="-122"/>
                <a:ea typeface="楷体_GB2312" pitchFamily="1" charset="-122"/>
              </a:rPr>
              <a:t>之比。</a:t>
            </a:r>
            <a:endParaRPr lang="zh-CN" altLang="en-US" sz="2400" dirty="0">
              <a:solidFill>
                <a:schemeClr val="tx1"/>
              </a:solidFill>
              <a:latin typeface="楷体_GB2312" pitchFamily="1" charset="-122"/>
              <a:ea typeface="楷体_GB2312" pitchFamily="1" charset="-122"/>
            </a:endParaRPr>
          </a:p>
        </p:txBody>
      </p:sp>
      <p:sp>
        <p:nvSpPr>
          <p:cNvPr id="4" name="文本框 3"/>
          <p:cNvSpPr txBox="1"/>
          <p:nvPr userDrawn="1">
            <p:custDataLst>
              <p:tags r:id="rId3"/>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恩氏粘度实验">
            <a:hlinkClick r:id="" action="ppaction://media"/>
          </p:cNvPr>
          <p:cNvPicPr/>
          <p:nvPr>
            <p:custDataLst>
              <p:tags r:id="rId1"/>
            </p:custDataLst>
          </p:nvPr>
        </p:nvPicPr>
        <p:blipFill>
          <a:blip r:embed="rId2"/>
          <a:stretch>
            <a:fillRect/>
          </a:stretch>
        </p:blipFill>
        <p:spPr>
          <a:xfrm>
            <a:off x="3146425" y="1371600"/>
            <a:ext cx="6096000" cy="4572000"/>
          </a:xfrm>
          <a:prstGeom prst="rect">
            <a:avLst/>
          </a:prstGeom>
          <a:noFill/>
          <a:ln w="9525">
            <a:noFill/>
          </a:ln>
        </p:spPr>
      </p:pic>
      <p:sp>
        <p:nvSpPr>
          <p:cNvPr id="4" name="文本框 3"/>
          <p:cNvSpPr txBox="1"/>
          <p:nvPr userDrawn="1">
            <p:custDataLst>
              <p:tags r:id="rId3"/>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210945"/>
          <p:cNvSpPr>
            <a:spLocks noGrp="1"/>
          </p:cNvSpPr>
          <p:nvPr>
            <p:ph type="title" idx="4294967295"/>
          </p:nvPr>
        </p:nvSpPr>
        <p:spPr>
          <a:xfrm>
            <a:off x="1522095" y="1066800"/>
            <a:ext cx="8534400" cy="914400"/>
          </a:xfrm>
        </p:spPr>
        <p:txBody>
          <a:bodyPr anchor="ctr" anchorCtr="0"/>
          <a:p>
            <a:r>
              <a:rPr lang="zh-CN" altLang="en-US" sz="2800" b="1" dirty="0">
                <a:solidFill>
                  <a:srgbClr val="0033CC"/>
                </a:solidFill>
                <a:ea typeface="楷体_GB2312" pitchFamily="1" charset="-122"/>
              </a:rPr>
              <a:t>影响粘度的因素</a:t>
            </a:r>
            <a:endParaRPr lang="zh-CN" altLang="en-US" sz="2800" b="1" dirty="0">
              <a:solidFill>
                <a:srgbClr val="0033CC"/>
              </a:solidFill>
              <a:ea typeface="楷体_GB2312" pitchFamily="1" charset="-122"/>
            </a:endParaRPr>
          </a:p>
        </p:txBody>
      </p:sp>
      <p:sp>
        <p:nvSpPr>
          <p:cNvPr id="18434" name="矩形 210946"/>
          <p:cNvSpPr/>
          <p:nvPr/>
        </p:nvSpPr>
        <p:spPr>
          <a:xfrm>
            <a:off x="1828800" y="1981200"/>
            <a:ext cx="3810000" cy="533400"/>
          </a:xfrm>
          <a:prstGeom prst="rect">
            <a:avLst/>
          </a:prstGeom>
          <a:solidFill>
            <a:schemeClr val="accent2"/>
          </a:solidFill>
          <a:ln w="6350">
            <a:noFill/>
          </a:ln>
          <a:effectLst>
            <a:outerShdw dist="35921" dir="2699999" algn="ctr" rotWithShape="0">
              <a:schemeClr val="bg2"/>
            </a:outerShdw>
          </a:effectLst>
        </p:spPr>
        <p:txBody>
          <a:bodyPr anchor="t" anchorCtr="0"/>
          <a:p>
            <a:endParaRPr lang="zh-CN" altLang="en-US">
              <a:latin typeface="Arial" panose="020B0604020202020204" pitchFamily="34" charset="0"/>
              <a:ea typeface="华文行楷" panose="02010800040101010101" pitchFamily="2" charset="-122"/>
            </a:endParaRPr>
          </a:p>
        </p:txBody>
      </p:sp>
      <p:sp>
        <p:nvSpPr>
          <p:cNvPr id="18435" name="文本框 210947"/>
          <p:cNvSpPr txBox="1"/>
          <p:nvPr/>
        </p:nvSpPr>
        <p:spPr>
          <a:xfrm>
            <a:off x="2286000" y="2056289"/>
            <a:ext cx="2622550" cy="368935"/>
          </a:xfrm>
          <a:prstGeom prst="rect">
            <a:avLst/>
          </a:prstGeom>
          <a:noFill/>
          <a:ln w="6350">
            <a:noFill/>
          </a:ln>
        </p:spPr>
        <p:txBody>
          <a:bodyPr lIns="0" tIns="0" rIns="0" bIns="0" anchor="ctr" anchorCtr="0">
            <a:spAutoFit/>
          </a:bodyPr>
          <a:p>
            <a:pPr algn="ctr" eaLnBrk="0" hangingPunct="0">
              <a:spcBef>
                <a:spcPct val="0"/>
              </a:spcBef>
            </a:pPr>
            <a:r>
              <a:rPr lang="zh-CN" altLang="en-US" sz="2400" dirty="0">
                <a:solidFill>
                  <a:srgbClr val="FFFF00"/>
                </a:solidFill>
                <a:latin typeface="楷体_GB2312" pitchFamily="1" charset="-122"/>
                <a:ea typeface="楷体_GB2312" pitchFamily="1" charset="-122"/>
              </a:rPr>
              <a:t>压力影响</a:t>
            </a:r>
            <a:endParaRPr lang="zh-CN" altLang="en-US" sz="2400" i="1">
              <a:solidFill>
                <a:srgbClr val="FFFF00"/>
              </a:solidFill>
              <a:latin typeface="楷体_GB2312" pitchFamily="1" charset="-122"/>
              <a:ea typeface="楷体_GB2312" pitchFamily="1" charset="-122"/>
            </a:endParaRPr>
          </a:p>
        </p:txBody>
      </p:sp>
      <p:sp>
        <p:nvSpPr>
          <p:cNvPr id="210949" name="矩形 210948"/>
          <p:cNvSpPr/>
          <p:nvPr/>
        </p:nvSpPr>
        <p:spPr>
          <a:xfrm>
            <a:off x="1828800" y="2667000"/>
            <a:ext cx="3810000" cy="1905000"/>
          </a:xfrm>
          <a:prstGeom prst="rect">
            <a:avLst/>
          </a:prstGeom>
          <a:noFill/>
          <a:ln w="19050" cap="flat" cmpd="sng">
            <a:solidFill>
              <a:schemeClr val="accent2"/>
            </a:solidFill>
            <a:prstDash val="solid"/>
            <a:miter/>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sp>
        <p:nvSpPr>
          <p:cNvPr id="210950" name="矩形 210949"/>
          <p:cNvSpPr/>
          <p:nvPr/>
        </p:nvSpPr>
        <p:spPr>
          <a:xfrm>
            <a:off x="1981200" y="2667000"/>
            <a:ext cx="3505200" cy="1814830"/>
          </a:xfrm>
          <a:prstGeom prst="rect">
            <a:avLst/>
          </a:prstGeom>
          <a:noFill/>
          <a:ln w="9525">
            <a:noFill/>
          </a:ln>
        </p:spPr>
        <p:txBody>
          <a:bodyPr anchor="t" anchorCtr="0">
            <a:spAutoFit/>
          </a:bodyPr>
          <a:p>
            <a:pPr>
              <a:spcBef>
                <a:spcPct val="20000"/>
              </a:spcBef>
              <a:buClr>
                <a:schemeClr val="tx2"/>
              </a:buClr>
              <a:buFont typeface="Wingdings" panose="05000000000000000000" pitchFamily="2" charset="2"/>
              <a:buChar char="Ø"/>
            </a:pPr>
            <a:r>
              <a:rPr lang="zh-CN" altLang="en-US" sz="2000" dirty="0">
                <a:solidFill>
                  <a:schemeClr val="tx1"/>
                </a:solidFill>
                <a:latin typeface="楷体_GB2312" pitchFamily="1" charset="-122"/>
                <a:ea typeface="楷体_GB2312" pitchFamily="1" charset="-122"/>
              </a:rPr>
              <a:t>压力增大，粘度增大</a:t>
            </a:r>
            <a:endParaRPr lang="zh-CN" altLang="en-US" sz="2000" dirty="0">
              <a:solidFill>
                <a:schemeClr val="tx1"/>
              </a:solidFill>
              <a:latin typeface="楷体_GB2312" pitchFamily="1" charset="-122"/>
              <a:ea typeface="楷体_GB2312" pitchFamily="1" charset="-122"/>
            </a:endParaRPr>
          </a:p>
          <a:p>
            <a:pPr>
              <a:spcBef>
                <a:spcPct val="20000"/>
              </a:spcBef>
              <a:buClr>
                <a:schemeClr val="tx2"/>
              </a:buClr>
              <a:buFont typeface="Wingdings" panose="05000000000000000000" pitchFamily="2" charset="2"/>
              <a:buChar char="Ø"/>
            </a:pPr>
            <a:r>
              <a:rPr lang="en-US" altLang="zh-CN" sz="2000">
                <a:solidFill>
                  <a:schemeClr val="tx1"/>
                </a:solidFill>
                <a:latin typeface="楷体_GB2312" pitchFamily="1" charset="-122"/>
                <a:ea typeface="楷体_GB2312" pitchFamily="1" charset="-122"/>
              </a:rPr>
              <a:t>P&lt;20MPa</a:t>
            </a:r>
            <a:r>
              <a:rPr lang="zh-CN" altLang="en-US" sz="2000" dirty="0">
                <a:solidFill>
                  <a:schemeClr val="tx1"/>
                </a:solidFill>
                <a:latin typeface="楷体_GB2312" pitchFamily="1" charset="-122"/>
                <a:ea typeface="楷体_GB2312" pitchFamily="1" charset="-122"/>
              </a:rPr>
              <a:t>可忽略压力影响</a:t>
            </a:r>
            <a:endParaRPr lang="zh-CN" altLang="en-US" sz="2000" dirty="0">
              <a:solidFill>
                <a:schemeClr val="tx1"/>
              </a:solidFill>
              <a:latin typeface="楷体_GB2312" pitchFamily="1" charset="-122"/>
              <a:ea typeface="楷体_GB2312" pitchFamily="1" charset="-122"/>
            </a:endParaRPr>
          </a:p>
          <a:p>
            <a:pPr>
              <a:spcBef>
                <a:spcPct val="20000"/>
              </a:spcBef>
              <a:buClr>
                <a:schemeClr val="tx2"/>
              </a:buClr>
              <a:buFont typeface="Wingdings" panose="05000000000000000000" pitchFamily="2" charset="2"/>
              <a:buChar char="Ø"/>
            </a:pPr>
            <a:r>
              <a:rPr lang="en-US" altLang="zh-CN" sz="2000">
                <a:solidFill>
                  <a:schemeClr val="tx1"/>
                </a:solidFill>
                <a:latin typeface="楷体_GB2312" pitchFamily="1" charset="-122"/>
                <a:ea typeface="楷体_GB2312" pitchFamily="1" charset="-122"/>
              </a:rPr>
              <a:t>P&gt;20MPa</a:t>
            </a:r>
            <a:r>
              <a:rPr lang="zh-CN" altLang="en-US" sz="2000" dirty="0">
                <a:solidFill>
                  <a:schemeClr val="tx1"/>
                </a:solidFill>
                <a:latin typeface="楷体_GB2312" pitchFamily="1" charset="-122"/>
                <a:ea typeface="楷体_GB2312" pitchFamily="1" charset="-122"/>
              </a:rPr>
              <a:t>应考虑压力的影响</a:t>
            </a:r>
            <a:endParaRPr lang="zh-CN" altLang="en-US" sz="2000" dirty="0">
              <a:solidFill>
                <a:schemeClr val="tx1"/>
              </a:solidFill>
              <a:latin typeface="楷体_GB2312" pitchFamily="1" charset="-122"/>
              <a:ea typeface="楷体_GB2312" pitchFamily="1" charset="-122"/>
            </a:endParaRPr>
          </a:p>
          <a:p>
            <a:pPr>
              <a:spcBef>
                <a:spcPct val="20000"/>
              </a:spcBef>
              <a:buClr>
                <a:schemeClr val="tx2"/>
              </a:buClr>
              <a:buFont typeface="Wingdings" panose="05000000000000000000" pitchFamily="2" charset="2"/>
              <a:buChar char="Ø"/>
            </a:pPr>
            <a:r>
              <a:rPr lang="zh-CN" altLang="en-US" sz="2000" dirty="0">
                <a:solidFill>
                  <a:schemeClr val="tx1"/>
                </a:solidFill>
                <a:latin typeface="楷体_GB2312" pitchFamily="1" charset="-122"/>
                <a:ea typeface="楷体_GB2312" pitchFamily="1" charset="-122"/>
              </a:rPr>
              <a:t>压力约为</a:t>
            </a:r>
            <a:r>
              <a:rPr lang="en-US" altLang="zh-CN" sz="2000">
                <a:solidFill>
                  <a:schemeClr val="tx1"/>
                </a:solidFill>
                <a:latin typeface="楷体_GB2312" pitchFamily="1" charset="-122"/>
                <a:ea typeface="楷体_GB2312" pitchFamily="1" charset="-122"/>
              </a:rPr>
              <a:t>40MPa</a:t>
            </a:r>
            <a:r>
              <a:rPr lang="zh-CN" altLang="en-US" sz="2000" dirty="0">
                <a:solidFill>
                  <a:schemeClr val="tx1"/>
                </a:solidFill>
                <a:latin typeface="楷体_GB2312" pitchFamily="1" charset="-122"/>
                <a:ea typeface="楷体_GB2312" pitchFamily="1" charset="-122"/>
              </a:rPr>
              <a:t>时</a:t>
            </a:r>
            <a:r>
              <a:rPr lang="en-US" altLang="zh-CN" sz="2000">
                <a:solidFill>
                  <a:schemeClr val="tx1"/>
                </a:solidFill>
                <a:latin typeface="楷体_GB2312" pitchFamily="1" charset="-122"/>
                <a:ea typeface="楷体_GB2312" pitchFamily="1" charset="-122"/>
              </a:rPr>
              <a:t>,</a:t>
            </a:r>
            <a:r>
              <a:rPr lang="zh-CN" altLang="en-US" sz="2000" dirty="0">
                <a:solidFill>
                  <a:schemeClr val="tx1"/>
                </a:solidFill>
                <a:latin typeface="楷体_GB2312" pitchFamily="1" charset="-122"/>
                <a:ea typeface="楷体_GB2312" pitchFamily="1" charset="-122"/>
              </a:rPr>
              <a:t>粘度增大为原来的两倍</a:t>
            </a:r>
            <a:endParaRPr lang="zh-CN" altLang="en-US" sz="2000" dirty="0">
              <a:solidFill>
                <a:schemeClr val="tx1"/>
              </a:solidFill>
              <a:latin typeface="楷体_GB2312" pitchFamily="1" charset="-122"/>
              <a:ea typeface="楷体_GB2312" pitchFamily="1" charset="-122"/>
            </a:endParaRPr>
          </a:p>
        </p:txBody>
      </p:sp>
      <p:grpSp>
        <p:nvGrpSpPr>
          <p:cNvPr id="18438" name="组合 210950"/>
          <p:cNvGrpSpPr/>
          <p:nvPr/>
        </p:nvGrpSpPr>
        <p:grpSpPr>
          <a:xfrm>
            <a:off x="5943600" y="1981200"/>
            <a:ext cx="3886200" cy="533400"/>
            <a:chOff x="2880" y="1008"/>
            <a:chExt cx="2400" cy="336"/>
          </a:xfrm>
        </p:grpSpPr>
        <p:sp>
          <p:nvSpPr>
            <p:cNvPr id="18439" name="矩形 210951"/>
            <p:cNvSpPr/>
            <p:nvPr/>
          </p:nvSpPr>
          <p:spPr>
            <a:xfrm>
              <a:off x="2880" y="1008"/>
              <a:ext cx="2400" cy="336"/>
            </a:xfrm>
            <a:prstGeom prst="rect">
              <a:avLst/>
            </a:prstGeom>
            <a:solidFill>
              <a:schemeClr val="accent2"/>
            </a:solidFill>
            <a:ln w="6350">
              <a:noFill/>
            </a:ln>
            <a:effectLst>
              <a:outerShdw dist="35921" dir="2699999" algn="ctr" rotWithShape="0">
                <a:schemeClr val="bg2"/>
              </a:outerShdw>
            </a:effectLst>
          </p:spPr>
          <p:txBody>
            <a:bodyPr anchor="t" anchorCtr="0"/>
            <a:p>
              <a:endParaRPr lang="zh-CN" altLang="en-US">
                <a:latin typeface="Arial" panose="020B0604020202020204" pitchFamily="34" charset="0"/>
                <a:ea typeface="华文行楷" panose="02010800040101010101" pitchFamily="2" charset="-122"/>
              </a:endParaRPr>
            </a:p>
          </p:txBody>
        </p:sp>
        <p:sp>
          <p:nvSpPr>
            <p:cNvPr id="18440" name="文本框 210952"/>
            <p:cNvSpPr txBox="1"/>
            <p:nvPr/>
          </p:nvSpPr>
          <p:spPr>
            <a:xfrm>
              <a:off x="3168" y="1055"/>
              <a:ext cx="1652" cy="232"/>
            </a:xfrm>
            <a:prstGeom prst="rect">
              <a:avLst/>
            </a:prstGeom>
            <a:noFill/>
            <a:ln w="6350">
              <a:noFill/>
            </a:ln>
          </p:spPr>
          <p:txBody>
            <a:bodyPr lIns="0" tIns="0" rIns="0" bIns="0" anchor="ctr" anchorCtr="0">
              <a:spAutoFit/>
            </a:bodyPr>
            <a:p>
              <a:pPr algn="ctr" eaLnBrk="0" hangingPunct="0">
                <a:spcBef>
                  <a:spcPct val="0"/>
                </a:spcBef>
              </a:pPr>
              <a:r>
                <a:rPr lang="zh-CN" altLang="en-US" sz="2400" dirty="0">
                  <a:solidFill>
                    <a:srgbClr val="FFFF00"/>
                  </a:solidFill>
                  <a:latin typeface="楷体_GB2312" pitchFamily="1" charset="-122"/>
                  <a:ea typeface="楷体_GB2312" pitchFamily="1" charset="-122"/>
                </a:rPr>
                <a:t>温度影响</a:t>
              </a:r>
              <a:endParaRPr lang="zh-CN" altLang="en-US" sz="2400" i="1">
                <a:solidFill>
                  <a:srgbClr val="FFFF00"/>
                </a:solidFill>
                <a:latin typeface="楷体_GB2312" pitchFamily="1" charset="-122"/>
                <a:ea typeface="楷体_GB2312" pitchFamily="1" charset="-122"/>
              </a:endParaRPr>
            </a:p>
          </p:txBody>
        </p:sp>
      </p:grpSp>
      <p:sp>
        <p:nvSpPr>
          <p:cNvPr id="210954" name="矩形 210953"/>
          <p:cNvSpPr/>
          <p:nvPr/>
        </p:nvSpPr>
        <p:spPr>
          <a:xfrm>
            <a:off x="5943600" y="2667000"/>
            <a:ext cx="3886200" cy="1828800"/>
          </a:xfrm>
          <a:prstGeom prst="rect">
            <a:avLst/>
          </a:prstGeom>
          <a:noFill/>
          <a:ln w="19050" cap="flat" cmpd="sng">
            <a:solidFill>
              <a:schemeClr val="accent2"/>
            </a:solidFill>
            <a:prstDash val="solid"/>
            <a:miter/>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sp>
        <p:nvSpPr>
          <p:cNvPr id="210955" name="矩形 210954"/>
          <p:cNvSpPr/>
          <p:nvPr/>
        </p:nvSpPr>
        <p:spPr>
          <a:xfrm>
            <a:off x="6172200" y="2819400"/>
            <a:ext cx="3429000" cy="1260475"/>
          </a:xfrm>
          <a:prstGeom prst="rect">
            <a:avLst/>
          </a:prstGeom>
          <a:noFill/>
          <a:ln w="9525">
            <a:noFill/>
          </a:ln>
        </p:spPr>
        <p:txBody>
          <a:bodyPr anchor="t" anchorCtr="0">
            <a:spAutoFit/>
          </a:bodyPr>
          <a:p>
            <a:pPr>
              <a:lnSpc>
                <a:spcPct val="120000"/>
              </a:lnSpc>
              <a:spcBef>
                <a:spcPct val="20000"/>
              </a:spcBef>
              <a:buClr>
                <a:schemeClr val="tx2"/>
              </a:buClr>
              <a:buFont typeface="Wingdings" panose="05000000000000000000" pitchFamily="2" charset="2"/>
              <a:buChar char="Ø"/>
            </a:pPr>
            <a:r>
              <a:rPr lang="zh-CN" altLang="en-US" sz="2000" dirty="0">
                <a:solidFill>
                  <a:schemeClr val="tx1"/>
                </a:solidFill>
                <a:latin typeface="楷体_GB2312" pitchFamily="1" charset="-122"/>
                <a:ea typeface="楷体_GB2312" pitchFamily="1" charset="-122"/>
              </a:rPr>
              <a:t>粘度对温度变化敏感</a:t>
            </a:r>
            <a:endParaRPr lang="zh-CN" altLang="en-US" sz="2000" dirty="0">
              <a:solidFill>
                <a:schemeClr val="tx1"/>
              </a:solidFill>
              <a:latin typeface="楷体_GB2312" pitchFamily="1" charset="-122"/>
              <a:ea typeface="楷体_GB2312" pitchFamily="1" charset="-122"/>
            </a:endParaRPr>
          </a:p>
          <a:p>
            <a:pPr>
              <a:lnSpc>
                <a:spcPct val="120000"/>
              </a:lnSpc>
              <a:spcBef>
                <a:spcPct val="20000"/>
              </a:spcBef>
              <a:buClr>
                <a:schemeClr val="tx2"/>
              </a:buClr>
              <a:buFont typeface="Wingdings" panose="05000000000000000000" pitchFamily="2" charset="2"/>
              <a:buChar char="Ø"/>
            </a:pPr>
            <a:r>
              <a:rPr lang="zh-CN" altLang="en-US" sz="2000" dirty="0">
                <a:solidFill>
                  <a:schemeClr val="tx1"/>
                </a:solidFill>
                <a:latin typeface="楷体_GB2312" pitchFamily="1" charset="-122"/>
                <a:ea typeface="楷体_GB2312" pitchFamily="1" charset="-122"/>
              </a:rPr>
              <a:t>温度升高，粘度显著降低</a:t>
            </a:r>
            <a:endParaRPr lang="zh-CN" altLang="en-US" sz="2000" dirty="0">
              <a:solidFill>
                <a:schemeClr val="tx1"/>
              </a:solidFill>
              <a:latin typeface="楷体_GB2312" pitchFamily="1" charset="-122"/>
              <a:ea typeface="楷体_GB2312" pitchFamily="1" charset="-122"/>
            </a:endParaRPr>
          </a:p>
          <a:p>
            <a:pPr algn="ctr">
              <a:spcBef>
                <a:spcPct val="20000"/>
              </a:spcBef>
              <a:buClr>
                <a:schemeClr val="folHlink"/>
              </a:buClr>
              <a:buFont typeface="Wingdings" panose="05000000000000000000" pitchFamily="2" charset="2"/>
              <a:buChar char="§"/>
            </a:pPr>
            <a:endParaRPr lang="zh-CN" altLang="en-US" sz="2000" dirty="0">
              <a:solidFill>
                <a:schemeClr val="tx1"/>
              </a:solidFill>
              <a:latin typeface="楷体_GB2312" pitchFamily="1" charset="-122"/>
              <a:ea typeface="楷体_GB2312" pitchFamily="1" charset="-122"/>
            </a:endParaRPr>
          </a:p>
        </p:txBody>
      </p:sp>
      <p:pic>
        <p:nvPicPr>
          <p:cNvPr id="18443" name="图片 210955"/>
          <p:cNvPicPr>
            <a:picLocks noChangeAspect="1"/>
          </p:cNvPicPr>
          <p:nvPr/>
        </p:nvPicPr>
        <p:blipFill>
          <a:blip r:embed="rId1"/>
          <a:stretch>
            <a:fillRect/>
          </a:stretch>
        </p:blipFill>
        <p:spPr>
          <a:xfrm>
            <a:off x="2362200" y="4648200"/>
            <a:ext cx="3581400" cy="1917700"/>
          </a:xfrm>
          <a:prstGeom prst="rect">
            <a:avLst/>
          </a:prstGeom>
          <a:noFill/>
          <a:ln w="9525">
            <a:noFill/>
          </a:ln>
        </p:spPr>
      </p:pic>
      <p:pic>
        <p:nvPicPr>
          <p:cNvPr id="18444" name="图片 210956"/>
          <p:cNvPicPr>
            <a:picLocks noChangeAspect="1"/>
          </p:cNvPicPr>
          <p:nvPr/>
        </p:nvPicPr>
        <p:blipFill>
          <a:blip r:embed="rId2"/>
          <a:stretch>
            <a:fillRect/>
          </a:stretch>
        </p:blipFill>
        <p:spPr>
          <a:xfrm>
            <a:off x="6096000" y="3886200"/>
            <a:ext cx="3352800" cy="2740025"/>
          </a:xfrm>
          <a:prstGeom prst="rect">
            <a:avLst/>
          </a:prstGeom>
          <a:noFill/>
          <a:ln w="9525">
            <a:noFill/>
          </a:ln>
        </p:spPr>
      </p:pic>
      <p:sp>
        <p:nvSpPr>
          <p:cNvPr id="4" name="文本框 3"/>
          <p:cNvSpPr txBox="1"/>
          <p:nvPr userDrawn="1">
            <p:custDataLst>
              <p:tags r:id="rId3"/>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0949"/>
                                        </p:tgtEl>
                                        <p:attrNameLst>
                                          <p:attrName>style.visibility</p:attrName>
                                        </p:attrNameLst>
                                      </p:cBhvr>
                                      <p:to>
                                        <p:strVal val="visible"/>
                                      </p:to>
                                    </p:set>
                                    <p:animEffect transition="in" filter="box(in)">
                                      <p:cBhvr>
                                        <p:cTn id="7" dur="500"/>
                                        <p:tgtEl>
                                          <p:spTgt spid="210949"/>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10950"/>
                                        </p:tgtEl>
                                        <p:attrNameLst>
                                          <p:attrName>style.visibility</p:attrName>
                                        </p:attrNameLst>
                                      </p:cBhvr>
                                      <p:to>
                                        <p:strVal val="visible"/>
                                      </p:to>
                                    </p:set>
                                    <p:animEffect transition="in" filter="box(in)">
                                      <p:cBhvr>
                                        <p:cTn id="10" dur="500"/>
                                        <p:tgtEl>
                                          <p:spTgt spid="210950"/>
                                        </p:tgtEl>
                                      </p:cBhvr>
                                    </p:animEffect>
                                  </p:childTnLst>
                                </p:cTn>
                              </p:par>
                              <p:par>
                                <p:cTn id="11" presetID="4" presetClass="entr" presetSubtype="16" fill="hold" nodeType="withEffect">
                                  <p:stCondLst>
                                    <p:cond delay="0"/>
                                  </p:stCondLst>
                                  <p:childTnLst>
                                    <p:set>
                                      <p:cBhvr>
                                        <p:cTn id="12" dur="1" fill="hold">
                                          <p:stCondLst>
                                            <p:cond delay="0"/>
                                          </p:stCondLst>
                                        </p:cTn>
                                        <p:tgtEl>
                                          <p:spTgt spid="210954"/>
                                        </p:tgtEl>
                                        <p:attrNameLst>
                                          <p:attrName>style.visibility</p:attrName>
                                        </p:attrNameLst>
                                      </p:cBhvr>
                                      <p:to>
                                        <p:strVal val="visible"/>
                                      </p:to>
                                    </p:set>
                                    <p:animEffect transition="in" filter="box(in)">
                                      <p:cBhvr>
                                        <p:cTn id="13" dur="500"/>
                                        <p:tgtEl>
                                          <p:spTgt spid="210954"/>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210955"/>
                                        </p:tgtEl>
                                        <p:attrNameLst>
                                          <p:attrName>style.visibility</p:attrName>
                                        </p:attrNameLst>
                                      </p:cBhvr>
                                      <p:to>
                                        <p:strVal val="visible"/>
                                      </p:to>
                                    </p:set>
                                    <p:animEffect transition="in" filter="box(in)">
                                      <p:cBhvr>
                                        <p:cTn id="16" dur="500"/>
                                        <p:tgtEl>
                                          <p:spTgt spid="210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50" grpId="0"/>
      <p:bldP spid="21095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矩形 211970"/>
          <p:cNvSpPr/>
          <p:nvPr/>
        </p:nvSpPr>
        <p:spPr>
          <a:xfrm>
            <a:off x="2845435" y="1987550"/>
            <a:ext cx="2150745" cy="210820"/>
          </a:xfrm>
          <a:prstGeom prst="rect">
            <a:avLst/>
          </a:prstGeom>
          <a:noFill/>
          <a:ln w="9525">
            <a:noFill/>
          </a:ln>
        </p:spPr>
        <p:txBody>
          <a:bodyPr wrap="none" anchor="t" anchorCtr="0">
            <a:noAutofit/>
          </a:bodyPr>
          <a:p>
            <a:pPr algn="ctr">
              <a:spcBef>
                <a:spcPct val="20000"/>
              </a:spcBef>
              <a:buClr>
                <a:schemeClr val="folHlink"/>
              </a:buClr>
              <a:buFont typeface="Wingdings" panose="05000000000000000000" pitchFamily="2" charset="2"/>
            </a:pPr>
            <a:r>
              <a:rPr lang="zh-CN" altLang="en-US" sz="2000" dirty="0">
                <a:solidFill>
                  <a:srgbClr val="000099"/>
                </a:solidFill>
                <a:latin typeface="Arial" panose="020B0604020202020204" pitchFamily="34" charset="0"/>
                <a:ea typeface="楷体_GB2312" pitchFamily="1" charset="-122"/>
              </a:rPr>
              <a:t>粘度适当，粘温特性好</a:t>
            </a:r>
            <a:endParaRPr lang="zh-CN" altLang="en-US" sz="2000" dirty="0">
              <a:solidFill>
                <a:srgbClr val="000099"/>
              </a:solidFill>
              <a:latin typeface="Arial" panose="020B0604020202020204" pitchFamily="34" charset="0"/>
              <a:ea typeface="楷体_GB2312" pitchFamily="1" charset="-122"/>
            </a:endParaRPr>
          </a:p>
        </p:txBody>
      </p:sp>
      <p:pic>
        <p:nvPicPr>
          <p:cNvPr id="19458" name="图片 211971"/>
          <p:cNvPicPr>
            <a:picLocks noChangeAspect="1"/>
          </p:cNvPicPr>
          <p:nvPr/>
        </p:nvPicPr>
        <p:blipFill>
          <a:blip r:embed="rId1"/>
          <a:stretch>
            <a:fillRect/>
          </a:stretch>
        </p:blipFill>
        <p:spPr>
          <a:xfrm>
            <a:off x="2768600" y="2520950"/>
            <a:ext cx="1865630" cy="982980"/>
          </a:xfrm>
          <a:prstGeom prst="rect">
            <a:avLst/>
          </a:prstGeom>
          <a:noFill/>
          <a:ln w="9525">
            <a:noFill/>
          </a:ln>
        </p:spPr>
      </p:pic>
      <p:pic>
        <p:nvPicPr>
          <p:cNvPr id="19459" name="图片 211972"/>
          <p:cNvPicPr>
            <a:picLocks noChangeAspect="1"/>
          </p:cNvPicPr>
          <p:nvPr/>
        </p:nvPicPr>
        <p:blipFill>
          <a:blip r:embed="rId2">
            <a:clrChange>
              <a:clrFrom>
                <a:srgbClr val="FFFFFF"/>
              </a:clrFrom>
              <a:clrTo>
                <a:srgbClr val="FFFFFF">
                  <a:alpha val="0"/>
                </a:srgbClr>
              </a:clrTo>
            </a:clrChange>
          </a:blip>
          <a:stretch>
            <a:fillRect/>
          </a:stretch>
        </p:blipFill>
        <p:spPr>
          <a:xfrm>
            <a:off x="5130800" y="1987550"/>
            <a:ext cx="1805940" cy="1407160"/>
          </a:xfrm>
          <a:prstGeom prst="rect">
            <a:avLst/>
          </a:prstGeom>
          <a:noFill/>
          <a:ln w="9525">
            <a:noFill/>
          </a:ln>
        </p:spPr>
      </p:pic>
      <p:pic>
        <p:nvPicPr>
          <p:cNvPr id="19460" name="图片 211973"/>
          <p:cNvPicPr>
            <a:picLocks noChangeAspect="1"/>
          </p:cNvPicPr>
          <p:nvPr/>
        </p:nvPicPr>
        <p:blipFill>
          <a:blip r:embed="rId3"/>
          <a:stretch>
            <a:fillRect/>
          </a:stretch>
        </p:blipFill>
        <p:spPr>
          <a:xfrm>
            <a:off x="5511800" y="5568950"/>
            <a:ext cx="2346960" cy="1210310"/>
          </a:xfrm>
          <a:prstGeom prst="rect">
            <a:avLst/>
          </a:prstGeom>
          <a:noFill/>
          <a:ln w="9525">
            <a:noFill/>
          </a:ln>
        </p:spPr>
      </p:pic>
      <p:sp>
        <p:nvSpPr>
          <p:cNvPr id="19461" name="矩形 211974"/>
          <p:cNvSpPr/>
          <p:nvPr/>
        </p:nvSpPr>
        <p:spPr>
          <a:xfrm>
            <a:off x="6350635" y="5264150"/>
            <a:ext cx="1147445" cy="210820"/>
          </a:xfrm>
          <a:prstGeom prst="rect">
            <a:avLst/>
          </a:prstGeom>
          <a:noFill/>
          <a:ln w="9525">
            <a:noFill/>
          </a:ln>
        </p:spPr>
        <p:txBody>
          <a:bodyPr wrap="none" anchor="t" anchorCtr="0">
            <a:noAutofit/>
          </a:bodyPr>
          <a:p>
            <a:pPr algn="ctr"/>
            <a:r>
              <a:rPr lang="zh-CN" altLang="en-US" sz="2000" dirty="0">
                <a:solidFill>
                  <a:srgbClr val="000099"/>
                </a:solidFill>
                <a:latin typeface="Arial" panose="020B0604020202020204" pitchFamily="34" charset="0"/>
                <a:ea typeface="楷体_GB2312" pitchFamily="1" charset="-122"/>
              </a:rPr>
              <a:t>润滑性能好</a:t>
            </a:r>
            <a:endParaRPr lang="zh-CN" altLang="en-US" sz="2000" dirty="0">
              <a:solidFill>
                <a:srgbClr val="000099"/>
              </a:solidFill>
              <a:latin typeface="Arial" panose="020B0604020202020204" pitchFamily="34" charset="0"/>
              <a:ea typeface="楷体_GB2312" pitchFamily="1" charset="-122"/>
            </a:endParaRPr>
          </a:p>
        </p:txBody>
      </p:sp>
      <p:sp>
        <p:nvSpPr>
          <p:cNvPr id="19462" name="矩形 211975"/>
          <p:cNvSpPr/>
          <p:nvPr/>
        </p:nvSpPr>
        <p:spPr>
          <a:xfrm>
            <a:off x="2769235" y="3816350"/>
            <a:ext cx="1749425" cy="210820"/>
          </a:xfrm>
          <a:prstGeom prst="rect">
            <a:avLst/>
          </a:prstGeom>
          <a:noFill/>
          <a:ln w="9525">
            <a:noFill/>
          </a:ln>
        </p:spPr>
        <p:txBody>
          <a:bodyPr wrap="none" anchor="t" anchorCtr="0">
            <a:noAutofit/>
          </a:bodyPr>
          <a:p>
            <a:pPr algn="ctr">
              <a:spcBef>
                <a:spcPct val="20000"/>
              </a:spcBef>
              <a:buClr>
                <a:schemeClr val="folHlink"/>
              </a:buClr>
              <a:buFont typeface="Wingdings" panose="05000000000000000000" pitchFamily="2" charset="2"/>
            </a:pPr>
            <a:r>
              <a:rPr lang="zh-CN" altLang="en-US" sz="2000" dirty="0">
                <a:solidFill>
                  <a:srgbClr val="000099"/>
                </a:solidFill>
                <a:latin typeface="Arial" panose="020B0604020202020204" pitchFamily="34" charset="0"/>
                <a:ea typeface="楷体_GB2312" pitchFamily="1" charset="-122"/>
              </a:rPr>
              <a:t>保持长期的稳定性</a:t>
            </a:r>
            <a:endParaRPr lang="zh-CN" altLang="en-US" sz="2000" dirty="0">
              <a:solidFill>
                <a:srgbClr val="000099"/>
              </a:solidFill>
              <a:latin typeface="Arial" panose="020B0604020202020204" pitchFamily="34" charset="0"/>
              <a:ea typeface="楷体_GB2312" pitchFamily="1" charset="-122"/>
            </a:endParaRPr>
          </a:p>
        </p:txBody>
      </p:sp>
      <p:pic>
        <p:nvPicPr>
          <p:cNvPr id="19463" name="图片 211976"/>
          <p:cNvPicPr>
            <a:picLocks noChangeAspect="1"/>
          </p:cNvPicPr>
          <p:nvPr/>
        </p:nvPicPr>
        <p:blipFill>
          <a:blip r:embed="rId4"/>
          <a:stretch>
            <a:fillRect/>
          </a:stretch>
        </p:blipFill>
        <p:spPr>
          <a:xfrm>
            <a:off x="7950200" y="2216150"/>
            <a:ext cx="2467610" cy="1118235"/>
          </a:xfrm>
          <a:prstGeom prst="rect">
            <a:avLst/>
          </a:prstGeom>
          <a:noFill/>
          <a:ln w="9525">
            <a:noFill/>
          </a:ln>
        </p:spPr>
      </p:pic>
      <p:sp>
        <p:nvSpPr>
          <p:cNvPr id="19464" name="矩形 211977"/>
          <p:cNvSpPr/>
          <p:nvPr/>
        </p:nvSpPr>
        <p:spPr>
          <a:xfrm>
            <a:off x="8185785" y="1911350"/>
            <a:ext cx="1950085" cy="210820"/>
          </a:xfrm>
          <a:prstGeom prst="rect">
            <a:avLst/>
          </a:prstGeom>
          <a:noFill/>
          <a:ln w="9525">
            <a:noFill/>
          </a:ln>
        </p:spPr>
        <p:txBody>
          <a:bodyPr wrap="none" anchor="t" anchorCtr="0">
            <a:noAutofit/>
          </a:bodyPr>
          <a:p>
            <a:pPr algn="ctr">
              <a:spcBef>
                <a:spcPct val="20000"/>
              </a:spcBef>
              <a:buClr>
                <a:schemeClr val="folHlink"/>
              </a:buClr>
              <a:buFont typeface="Wingdings" panose="05000000000000000000" pitchFamily="2" charset="2"/>
            </a:pPr>
            <a:r>
              <a:rPr lang="zh-CN" altLang="en-US" sz="2000" dirty="0">
                <a:solidFill>
                  <a:srgbClr val="000099"/>
                </a:solidFill>
                <a:latin typeface="Arial" panose="020B0604020202020204" pitchFamily="34" charset="0"/>
                <a:ea typeface="楷体_GB2312" pitchFamily="1" charset="-122"/>
              </a:rPr>
              <a:t>抗泡沫、抗乳化性好</a:t>
            </a:r>
            <a:endParaRPr lang="zh-CN" altLang="en-US" sz="2000" dirty="0">
              <a:solidFill>
                <a:srgbClr val="000099"/>
              </a:solidFill>
              <a:latin typeface="Arial" panose="020B0604020202020204" pitchFamily="34" charset="0"/>
              <a:ea typeface="楷体_GB2312" pitchFamily="1" charset="-122"/>
            </a:endParaRPr>
          </a:p>
        </p:txBody>
      </p:sp>
      <p:pic>
        <p:nvPicPr>
          <p:cNvPr id="19465" name="图片 211978"/>
          <p:cNvPicPr>
            <a:picLocks noChangeAspect="1"/>
          </p:cNvPicPr>
          <p:nvPr/>
        </p:nvPicPr>
        <p:blipFill>
          <a:blip r:embed="rId5"/>
          <a:stretch>
            <a:fillRect/>
          </a:stretch>
        </p:blipFill>
        <p:spPr>
          <a:xfrm>
            <a:off x="8331200" y="4121150"/>
            <a:ext cx="2467610" cy="1358265"/>
          </a:xfrm>
          <a:prstGeom prst="rect">
            <a:avLst/>
          </a:prstGeom>
          <a:noFill/>
          <a:ln w="9525">
            <a:noFill/>
          </a:ln>
        </p:spPr>
      </p:pic>
      <p:sp>
        <p:nvSpPr>
          <p:cNvPr id="19466" name="矩形 211979"/>
          <p:cNvSpPr/>
          <p:nvPr/>
        </p:nvSpPr>
        <p:spPr>
          <a:xfrm>
            <a:off x="7731760" y="3740150"/>
            <a:ext cx="2752725" cy="210820"/>
          </a:xfrm>
          <a:prstGeom prst="rect">
            <a:avLst/>
          </a:prstGeom>
          <a:noFill/>
          <a:ln w="9525">
            <a:noFill/>
          </a:ln>
        </p:spPr>
        <p:txBody>
          <a:bodyPr wrap="none" anchor="t" anchorCtr="0">
            <a:noAutofit/>
          </a:bodyPr>
          <a:p>
            <a:pPr algn="ctr"/>
            <a:r>
              <a:rPr lang="zh-CN" altLang="en-US" sz="2000" dirty="0">
                <a:solidFill>
                  <a:srgbClr val="000099"/>
                </a:solidFill>
                <a:latin typeface="Arial" panose="020B0604020202020204" pitchFamily="34" charset="0"/>
                <a:ea typeface="楷体_GB2312" pitchFamily="1" charset="-122"/>
              </a:rPr>
              <a:t>保护液压元件，防止生锈腐蚀</a:t>
            </a:r>
            <a:endParaRPr lang="zh-CN" altLang="en-US" sz="2000" dirty="0">
              <a:solidFill>
                <a:srgbClr val="000099"/>
              </a:solidFill>
              <a:latin typeface="Arial" panose="020B0604020202020204" pitchFamily="34" charset="0"/>
              <a:ea typeface="楷体_GB2312" pitchFamily="1" charset="-122"/>
            </a:endParaRPr>
          </a:p>
        </p:txBody>
      </p:sp>
      <p:pic>
        <p:nvPicPr>
          <p:cNvPr id="19467" name="图片 211980"/>
          <p:cNvPicPr>
            <a:picLocks noChangeAspect="1"/>
          </p:cNvPicPr>
          <p:nvPr/>
        </p:nvPicPr>
        <p:blipFill>
          <a:blip r:embed="rId6"/>
          <a:stretch>
            <a:fillRect/>
          </a:stretch>
        </p:blipFill>
        <p:spPr>
          <a:xfrm>
            <a:off x="2768600" y="4349750"/>
            <a:ext cx="2588260" cy="1340485"/>
          </a:xfrm>
          <a:prstGeom prst="rect">
            <a:avLst/>
          </a:prstGeom>
          <a:noFill/>
          <a:ln w="9525">
            <a:noFill/>
          </a:ln>
        </p:spPr>
      </p:pic>
      <p:sp>
        <p:nvSpPr>
          <p:cNvPr id="19468" name="矩形 211981"/>
          <p:cNvSpPr>
            <a:spLocks noRot="1"/>
          </p:cNvSpPr>
          <p:nvPr/>
        </p:nvSpPr>
        <p:spPr>
          <a:xfrm>
            <a:off x="0" y="1055370"/>
            <a:ext cx="7927975" cy="1066800"/>
          </a:xfrm>
          <a:prstGeom prst="rect">
            <a:avLst/>
          </a:prstGeom>
          <a:noFill/>
          <a:ln w="9525">
            <a:noFill/>
          </a:ln>
        </p:spPr>
        <p:txBody>
          <a:bodyPr anchor="ctr" anchorCtr="0"/>
          <a:p>
            <a:pPr algn="ctr">
              <a:spcBef>
                <a:spcPct val="0"/>
              </a:spcBef>
            </a:pPr>
            <a:r>
              <a:rPr lang="zh-CN" altLang="en-US" sz="3200" dirty="0">
                <a:solidFill>
                  <a:schemeClr val="tx1"/>
                </a:solidFill>
                <a:latin typeface="Times New Roman" panose="02020603050405020304" pitchFamily="18" charset="0"/>
                <a:ea typeface="宋体" panose="02010600030101010101" pitchFamily="2" charset="-122"/>
              </a:rPr>
              <a:t>二、对液压油的要求及选用</a:t>
            </a:r>
            <a:endParaRPr lang="zh-CN" altLang="en-US" sz="3200" dirty="0">
              <a:solidFill>
                <a:schemeClr val="tx1"/>
              </a:solidFill>
              <a:latin typeface="Times New Roman" panose="02020603050405020304" pitchFamily="18" charset="0"/>
              <a:ea typeface="宋体" panose="02010600030101010101" pitchFamily="2" charset="-122"/>
            </a:endParaRPr>
          </a:p>
        </p:txBody>
      </p:sp>
      <p:sp>
        <p:nvSpPr>
          <p:cNvPr id="4" name="文本框 3"/>
          <p:cNvSpPr txBox="1"/>
          <p:nvPr userDrawn="1">
            <p:custDataLst>
              <p:tags r:id="rId7"/>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2994" name="流程图: 过程 212993"/>
          <p:cNvSpPr/>
          <p:nvPr/>
        </p:nvSpPr>
        <p:spPr>
          <a:xfrm>
            <a:off x="2133600" y="2057400"/>
            <a:ext cx="2438400" cy="609600"/>
          </a:xfrm>
          <a:prstGeom prst="flowChartProcess">
            <a:avLst/>
          </a:prstGeom>
          <a:solidFill>
            <a:srgbClr val="007370"/>
          </a:solidFill>
          <a:ln w="9525" cap="flat" cmpd="sng">
            <a:solidFill>
              <a:schemeClr val="accent2"/>
            </a:solidFill>
            <a:prstDash val="solid"/>
            <a:miter/>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sp>
        <p:nvSpPr>
          <p:cNvPr id="212996" name="矩形 212995"/>
          <p:cNvSpPr/>
          <p:nvPr/>
        </p:nvSpPr>
        <p:spPr>
          <a:xfrm>
            <a:off x="2133600" y="2819400"/>
            <a:ext cx="2438400" cy="31242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endParaRPr lang="zh-CN" altLang="en-US" b="0" dirty="0">
              <a:latin typeface="Arial" panose="020B0604020202020204" pitchFamily="34" charset="0"/>
              <a:ea typeface="华文行楷" panose="02010800040101010101" pitchFamily="2" charset="-122"/>
            </a:endParaRPr>
          </a:p>
        </p:txBody>
      </p:sp>
      <p:graphicFrame>
        <p:nvGraphicFramePr>
          <p:cNvPr id="212997" name="内容占位符 212996"/>
          <p:cNvGraphicFramePr/>
          <p:nvPr>
            <p:ph idx="4294967295"/>
            <p:custDataLst>
              <p:tags r:id="rId1"/>
            </p:custDataLst>
          </p:nvPr>
        </p:nvGraphicFramePr>
        <p:xfrm>
          <a:off x="5257800" y="2746375"/>
          <a:ext cx="4806950" cy="3114675"/>
        </p:xfrm>
        <a:graphic>
          <a:graphicData uri="http://schemas.openxmlformats.org/drawingml/2006/table">
            <a:tbl>
              <a:tblPr/>
              <a:tblGrid>
                <a:gridCol w="1600200"/>
                <a:gridCol w="1605280"/>
                <a:gridCol w="1601470"/>
              </a:tblGrid>
              <a:tr h="457200">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buNone/>
                      </a:pPr>
                      <a:r>
                        <a:rPr lang="zh-CN" altLang="en-US" sz="2000" b="1" dirty="0">
                          <a:solidFill>
                            <a:schemeClr val="tx2"/>
                          </a:solidFill>
                          <a:ea typeface="楷体_GB2312" pitchFamily="1" charset="-122"/>
                        </a:rPr>
                        <a:t>系统压力</a:t>
                      </a:r>
                      <a:endParaRPr lang="zh-CN" altLang="en-US" sz="2000" b="1" dirty="0">
                        <a:solidFill>
                          <a:schemeClr val="tx2"/>
                        </a:solidFill>
                        <a:ea typeface="楷体_GB2312"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BFFFF"/>
                    </a:solid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buNone/>
                      </a:pPr>
                      <a:r>
                        <a:rPr lang="zh-CN" altLang="en-US" sz="2000" b="1" dirty="0">
                          <a:solidFill>
                            <a:schemeClr val="tx2"/>
                          </a:solidFill>
                          <a:ea typeface="楷体_GB2312" pitchFamily="1" charset="-122"/>
                        </a:rPr>
                        <a:t>环境温度</a:t>
                      </a:r>
                      <a:endParaRPr lang="zh-CN" altLang="en-US" sz="2000" b="1" dirty="0">
                        <a:solidFill>
                          <a:schemeClr val="tx2"/>
                        </a:solidFill>
                        <a:ea typeface="楷体_GB2312"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BFFFF"/>
                    </a:solid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buNone/>
                      </a:pPr>
                      <a:r>
                        <a:rPr lang="zh-CN" altLang="en-US" sz="2000" b="1" dirty="0">
                          <a:solidFill>
                            <a:schemeClr val="tx2"/>
                          </a:solidFill>
                          <a:ea typeface="楷体_GB2312" pitchFamily="1" charset="-122"/>
                        </a:rPr>
                        <a:t>运动速度</a:t>
                      </a:r>
                      <a:endParaRPr lang="zh-CN" altLang="en-US" sz="2000" b="1" dirty="0">
                        <a:solidFill>
                          <a:schemeClr val="tx2"/>
                        </a:solidFill>
                        <a:ea typeface="楷体_GB2312"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BFFFF"/>
                    </a:solidFill>
                  </a:tcPr>
                </a:tc>
              </a:tr>
              <a:tr h="2657475">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150000"/>
                        </a:lnSpc>
                        <a:buNone/>
                      </a:pPr>
                      <a:r>
                        <a:rPr lang="zh-CN" altLang="en-US" sz="1600" b="1" dirty="0">
                          <a:ea typeface="楷体_GB2312" pitchFamily="1" charset="-122"/>
                        </a:rPr>
                        <a:t>系统压力较高，应选用粘度较大的液压油，便于密封、减小泄漏</a:t>
                      </a:r>
                      <a:endParaRPr lang="zh-CN" altLang="en-US" sz="1600" b="1" dirty="0">
                        <a:ea typeface="楷体_GB2312"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150000"/>
                        </a:lnSpc>
                        <a:buNone/>
                      </a:pPr>
                      <a:r>
                        <a:rPr lang="zh-CN" altLang="en-US" sz="1600" b="1" dirty="0">
                          <a:ea typeface="楷体_GB2312" pitchFamily="1" charset="-122"/>
                        </a:rPr>
                        <a:t>环境温度高，会使液压油粘度下降，引起泄漏，温度较高时宜选用粘度较大的液压油</a:t>
                      </a:r>
                      <a:endParaRPr lang="zh-CN" altLang="en-US" sz="1600" b="1" dirty="0">
                        <a:ea typeface="楷体_GB2312"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150000"/>
                        </a:lnSpc>
                        <a:buNone/>
                      </a:pPr>
                      <a:r>
                        <a:rPr lang="zh-CN" altLang="en-US" sz="1600" b="1" dirty="0">
                          <a:ea typeface="楷体_GB2312" pitchFamily="1" charset="-122"/>
                        </a:rPr>
                        <a:t>速度较高时，摩擦损失大，所以应选用粘度较小的液压油</a:t>
                      </a:r>
                      <a:endParaRPr lang="zh-CN" altLang="en-US" sz="1600" b="1" dirty="0">
                        <a:ea typeface="楷体_GB2312" pitchFamily="1" charset="-122"/>
                      </a:endParaRPr>
                    </a:p>
                    <a:p>
                      <a:pPr marL="0" lvl="0" indent="0">
                        <a:lnSpc>
                          <a:spcPct val="150000"/>
                        </a:lnSpc>
                        <a:buNone/>
                      </a:pPr>
                      <a:endParaRPr lang="zh-CN" altLang="en-US" sz="1600" b="1" dirty="0">
                        <a:ea typeface="楷体_GB2312" pitchFamily="1"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13011" name="矩形 213010"/>
          <p:cNvSpPr/>
          <p:nvPr/>
        </p:nvSpPr>
        <p:spPr>
          <a:xfrm>
            <a:off x="2286000" y="2971800"/>
            <a:ext cx="1981200" cy="1938020"/>
          </a:xfrm>
          <a:prstGeom prst="rect">
            <a:avLst/>
          </a:prstGeom>
          <a:noFill/>
          <a:ln w="9525">
            <a:noFill/>
          </a:ln>
        </p:spPr>
        <p:txBody>
          <a:bodyPr anchor="t" anchorCtr="0">
            <a:spAutoFit/>
          </a:bodyPr>
          <a:p>
            <a:pPr>
              <a:lnSpc>
                <a:spcPct val="150000"/>
              </a:lnSpc>
              <a:buClr>
                <a:schemeClr val="tx2"/>
              </a:buClr>
              <a:buFont typeface="Wingdings" panose="05000000000000000000" pitchFamily="2" charset="2"/>
              <a:buChar char="Ø"/>
            </a:pPr>
            <a:r>
              <a:rPr lang="zh-CN" altLang="en-US" sz="2000" dirty="0">
                <a:solidFill>
                  <a:schemeClr val="tx1"/>
                </a:solidFill>
                <a:latin typeface="Arial" panose="020B0604020202020204" pitchFamily="34" charset="0"/>
                <a:ea typeface="楷体_GB2312" pitchFamily="1" charset="-122"/>
              </a:rPr>
              <a:t>根据液压系统工作环境选择</a:t>
            </a:r>
            <a:endParaRPr lang="zh-CN" altLang="en-US" sz="2000" dirty="0">
              <a:solidFill>
                <a:schemeClr val="tx1"/>
              </a:solidFill>
              <a:latin typeface="Arial" panose="020B0604020202020204" pitchFamily="34" charset="0"/>
              <a:ea typeface="楷体_GB2312" pitchFamily="1" charset="-122"/>
            </a:endParaRPr>
          </a:p>
          <a:p>
            <a:pPr>
              <a:lnSpc>
                <a:spcPct val="150000"/>
              </a:lnSpc>
              <a:buClr>
                <a:schemeClr val="tx2"/>
              </a:buClr>
              <a:buFont typeface="Wingdings" panose="05000000000000000000" pitchFamily="2" charset="2"/>
              <a:buChar char="Ø"/>
            </a:pPr>
            <a:r>
              <a:rPr lang="zh-CN" altLang="en-US" sz="2000" dirty="0">
                <a:solidFill>
                  <a:schemeClr val="tx1"/>
                </a:solidFill>
                <a:latin typeface="Arial" panose="020B0604020202020204" pitchFamily="34" charset="0"/>
                <a:ea typeface="楷体_GB2312" pitchFamily="1" charset="-122"/>
              </a:rPr>
              <a:t>根据液压系统工作条件选择</a:t>
            </a:r>
            <a:endParaRPr lang="zh-CN" altLang="en-US" sz="2000" dirty="0">
              <a:solidFill>
                <a:schemeClr val="tx1"/>
              </a:solidFill>
              <a:latin typeface="Arial" panose="020B0604020202020204" pitchFamily="34" charset="0"/>
              <a:ea typeface="楷体_GB2312" pitchFamily="1" charset="-122"/>
            </a:endParaRPr>
          </a:p>
        </p:txBody>
      </p:sp>
      <p:sp>
        <p:nvSpPr>
          <p:cNvPr id="213012" name="任意多边形 213011"/>
          <p:cNvSpPr/>
          <p:nvPr/>
        </p:nvSpPr>
        <p:spPr>
          <a:xfrm>
            <a:off x="4648200" y="3657600"/>
            <a:ext cx="457200" cy="1371600"/>
          </a:xfrm>
          <a:custGeom>
            <a:avLst/>
            <a:gdLst/>
            <a:ahLst/>
            <a:cxnLst>
              <a:cxn ang="270">
                <a:pos x="16200" y="0"/>
              </a:cxn>
              <a:cxn ang="180">
                <a:pos x="0" y="10800"/>
              </a:cxn>
              <a:cxn ang="90">
                <a:pos x="16200" y="21600"/>
              </a:cxn>
              <a:cxn ang="0">
                <a:pos x="21600" y="10800"/>
              </a:cxn>
            </a:cxnLst>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FFFF"/>
          </a:solidFill>
          <a:ln w="9525" cap="flat" cmpd="sng">
            <a:solidFill>
              <a:schemeClr val="accent2"/>
            </a:solidFill>
            <a:prstDash val="solid"/>
            <a:miter/>
            <a:headEnd type="none" w="med" len="med"/>
            <a:tailEnd type="none" w="med" len="med"/>
          </a:ln>
        </p:spPr>
        <p:txBody>
          <a:bodyPr/>
          <a:p>
            <a:endParaRPr lang="zh-CN" altLang="en-US"/>
          </a:p>
        </p:txBody>
      </p:sp>
      <p:sp>
        <p:nvSpPr>
          <p:cNvPr id="213013" name="文本框 213012"/>
          <p:cNvSpPr txBox="1"/>
          <p:nvPr/>
        </p:nvSpPr>
        <p:spPr>
          <a:xfrm>
            <a:off x="2133600" y="2133600"/>
            <a:ext cx="2362200" cy="460375"/>
          </a:xfrm>
          <a:prstGeom prst="rect">
            <a:avLst/>
          </a:prstGeom>
          <a:noFill/>
          <a:ln w="9525">
            <a:noFill/>
          </a:ln>
        </p:spPr>
        <p:txBody>
          <a:bodyPr anchor="t" anchorCtr="0">
            <a:spAutoFit/>
          </a:bodyPr>
          <a:p>
            <a:pPr algn="ctr"/>
            <a:r>
              <a:rPr lang="zh-CN" altLang="en-US" sz="2400" dirty="0">
                <a:solidFill>
                  <a:srgbClr val="FFFF00"/>
                </a:solidFill>
                <a:latin typeface="Arial" panose="020B0604020202020204" pitchFamily="34" charset="0"/>
                <a:ea typeface="楷体_GB2312" pitchFamily="1" charset="-122"/>
              </a:rPr>
              <a:t>液压油类型选择</a:t>
            </a:r>
            <a:endParaRPr lang="zh-CN" altLang="en-US" sz="2400" dirty="0">
              <a:solidFill>
                <a:srgbClr val="FFFF00"/>
              </a:solidFill>
              <a:latin typeface="Arial" panose="020B0604020202020204" pitchFamily="34" charset="0"/>
              <a:ea typeface="楷体_GB2312" pitchFamily="1" charset="-122"/>
            </a:endParaRPr>
          </a:p>
        </p:txBody>
      </p:sp>
      <p:sp>
        <p:nvSpPr>
          <p:cNvPr id="213014" name="流程图: 过程 213013"/>
          <p:cNvSpPr/>
          <p:nvPr/>
        </p:nvSpPr>
        <p:spPr>
          <a:xfrm>
            <a:off x="5257800" y="2057400"/>
            <a:ext cx="4800600" cy="609600"/>
          </a:xfrm>
          <a:prstGeom prst="flowChartProcess">
            <a:avLst/>
          </a:prstGeom>
          <a:solidFill>
            <a:srgbClr val="007370"/>
          </a:solidFill>
          <a:ln w="9525" cap="flat" cmpd="sng">
            <a:solidFill>
              <a:schemeClr val="accent2"/>
            </a:solidFill>
            <a:prstDash val="solid"/>
            <a:miter/>
            <a:headEnd type="none" w="med" len="med"/>
            <a:tailEnd type="none" w="med" len="med"/>
          </a:ln>
        </p:spPr>
        <p:txBody>
          <a:bodyPr anchor="t" anchorCtr="0"/>
          <a:p>
            <a:endParaRPr lang="zh-CN" altLang="en-US">
              <a:latin typeface="Arial" panose="020B0604020202020204" pitchFamily="34" charset="0"/>
              <a:ea typeface="华文行楷" panose="02010800040101010101" pitchFamily="2" charset="-122"/>
            </a:endParaRPr>
          </a:p>
        </p:txBody>
      </p:sp>
      <p:sp>
        <p:nvSpPr>
          <p:cNvPr id="213015" name="文本框 213014"/>
          <p:cNvSpPr txBox="1"/>
          <p:nvPr/>
        </p:nvSpPr>
        <p:spPr>
          <a:xfrm>
            <a:off x="5638800" y="2133600"/>
            <a:ext cx="3886200" cy="460375"/>
          </a:xfrm>
          <a:prstGeom prst="rect">
            <a:avLst/>
          </a:prstGeom>
          <a:noFill/>
          <a:ln w="9525">
            <a:noFill/>
          </a:ln>
        </p:spPr>
        <p:txBody>
          <a:bodyPr anchor="t" anchorCtr="0">
            <a:spAutoFit/>
          </a:bodyPr>
          <a:p>
            <a:pPr algn="ctr"/>
            <a:r>
              <a:rPr lang="zh-CN" altLang="en-US" sz="2400" dirty="0">
                <a:solidFill>
                  <a:srgbClr val="FFFF00"/>
                </a:solidFill>
                <a:latin typeface="Arial" panose="020B0604020202020204" pitchFamily="34" charset="0"/>
                <a:ea typeface="楷体_GB2312" pitchFamily="1" charset="-122"/>
              </a:rPr>
              <a:t>液压油牌号选择</a:t>
            </a:r>
            <a:endParaRPr lang="zh-CN" altLang="en-US" sz="2400" dirty="0">
              <a:solidFill>
                <a:srgbClr val="FFFF00"/>
              </a:solidFill>
              <a:latin typeface="Arial" panose="020B0604020202020204" pitchFamily="34" charset="0"/>
              <a:ea typeface="楷体_GB2312" pitchFamily="1" charset="-122"/>
            </a:endParaRPr>
          </a:p>
        </p:txBody>
      </p:sp>
      <p:sp>
        <p:nvSpPr>
          <p:cNvPr id="20502" name="矩形 213017"/>
          <p:cNvSpPr>
            <a:spLocks noRot="1"/>
          </p:cNvSpPr>
          <p:nvPr/>
        </p:nvSpPr>
        <p:spPr>
          <a:xfrm>
            <a:off x="710565" y="990600"/>
            <a:ext cx="7927975" cy="1066800"/>
          </a:xfrm>
          <a:prstGeom prst="rect">
            <a:avLst/>
          </a:prstGeom>
          <a:noFill/>
          <a:ln w="9525">
            <a:noFill/>
          </a:ln>
        </p:spPr>
        <p:txBody>
          <a:bodyPr anchor="ctr" anchorCtr="0"/>
          <a:p>
            <a:pPr algn="ctr">
              <a:spcBef>
                <a:spcPct val="0"/>
              </a:spcBef>
            </a:pPr>
            <a:r>
              <a:rPr lang="zh-CN" altLang="en-US" sz="3200" dirty="0">
                <a:solidFill>
                  <a:schemeClr val="tx1"/>
                </a:solidFill>
                <a:latin typeface="Times New Roman" panose="02020603050405020304" pitchFamily="18" charset="0"/>
                <a:ea typeface="宋体" panose="02010600030101010101" pitchFamily="2" charset="-122"/>
              </a:rPr>
              <a:t>二、对液压油的要求及选用</a:t>
            </a:r>
            <a:endParaRPr lang="zh-CN" altLang="en-US" sz="3200" dirty="0">
              <a:solidFill>
                <a:schemeClr val="tx1"/>
              </a:solidFill>
              <a:latin typeface="Times New Roman" panose="02020603050405020304" pitchFamily="18" charset="0"/>
              <a:ea typeface="宋体" panose="02010600030101010101" pitchFamily="2" charset="-122"/>
            </a:endParaRPr>
          </a:p>
        </p:txBody>
      </p:sp>
      <p:sp>
        <p:nvSpPr>
          <p:cNvPr id="20503" name="Cloud"/>
          <p:cNvSpPr>
            <a:spLocks noChangeAspect="1" noEditPoints="1"/>
          </p:cNvSpPr>
          <p:nvPr/>
        </p:nvSpPr>
        <p:spPr>
          <a:xfrm>
            <a:off x="8153400" y="609600"/>
            <a:ext cx="2286000" cy="1371600"/>
          </a:xfrm>
          <a:custGeom>
            <a:avLst/>
            <a:gdLst/>
            <a:ahLst/>
            <a:cxnLst>
              <a:cxn ang="0">
                <a:pos x="67" y="10800"/>
              </a:cxn>
              <a:cxn ang="0">
                <a:pos x="10800" y="21577"/>
              </a:cxn>
              <a:cxn ang="0">
                <a:pos x="21582" y="10800"/>
              </a:cxn>
              <a:cxn ang="0">
                <a:pos x="10800" y="1235"/>
              </a:cxn>
            </a:cxnLst>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gradFill rotWithShape="1">
            <a:gsLst>
              <a:gs pos="0">
                <a:srgbClr val="CCFFFF"/>
              </a:gs>
              <a:gs pos="50000">
                <a:srgbClr val="F6FFFF"/>
              </a:gs>
              <a:gs pos="100000">
                <a:srgbClr val="CCFFFF"/>
              </a:gs>
            </a:gsLst>
            <a:lin ang="5400000" scaled="1"/>
            <a:tileRect/>
          </a:gradFill>
          <a:ln w="9525" cap="flat" cmpd="sng">
            <a:solidFill>
              <a:srgbClr val="00CCFF"/>
            </a:solidFill>
            <a:prstDash val="solid"/>
            <a:miter/>
            <a:headEnd type="none" w="med" len="med"/>
            <a:tailEnd type="none" w="med" len="med"/>
          </a:ln>
          <a:effectLst>
            <a:outerShdw dist="35921" dir="2699999" algn="ctr" rotWithShape="0">
              <a:srgbClr val="808080"/>
            </a:outerShdw>
          </a:effectLst>
        </p:spPr>
        <p:txBody>
          <a:bodyPr/>
          <a:p>
            <a:endParaRPr lang="zh-CN" altLang="en-US"/>
          </a:p>
        </p:txBody>
      </p:sp>
      <p:sp>
        <p:nvSpPr>
          <p:cNvPr id="20504" name="文本框 213019"/>
          <p:cNvSpPr txBox="1"/>
          <p:nvPr/>
        </p:nvSpPr>
        <p:spPr>
          <a:xfrm>
            <a:off x="8305800" y="685800"/>
            <a:ext cx="2209800" cy="1014730"/>
          </a:xfrm>
          <a:prstGeom prst="rect">
            <a:avLst/>
          </a:prstGeom>
          <a:noFill/>
          <a:ln w="9525">
            <a:noFill/>
          </a:ln>
        </p:spPr>
        <p:txBody>
          <a:bodyPr anchor="t" anchorCtr="0">
            <a:spAutoFit/>
          </a:bodyPr>
          <a:p>
            <a:pPr algn="ctr"/>
            <a:r>
              <a:rPr lang="zh-CN" altLang="en-US" sz="2000" dirty="0">
                <a:solidFill>
                  <a:srgbClr val="000066"/>
                </a:solidFill>
                <a:latin typeface="楷体_GB2312" pitchFamily="1" charset="-122"/>
                <a:ea typeface="楷体_GB2312" pitchFamily="1" charset="-122"/>
              </a:rPr>
              <a:t>工程机械液压系统选择粘度大的还是小的？</a:t>
            </a:r>
            <a:endParaRPr lang="zh-CN" altLang="en-US" sz="2000" dirty="0">
              <a:solidFill>
                <a:srgbClr val="000066"/>
              </a:solidFill>
              <a:latin typeface="楷体_GB2312" pitchFamily="1" charset="-122"/>
              <a:ea typeface="楷体_GB2312" pitchFamily="1" charset="-122"/>
            </a:endParaRPr>
          </a:p>
        </p:txBody>
      </p:sp>
      <p:sp>
        <p:nvSpPr>
          <p:cNvPr id="4" name="文本框 3"/>
          <p:cNvSpPr txBox="1"/>
          <p:nvPr userDrawn="1">
            <p:custDataLst>
              <p:tags r:id="rId2"/>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2994"/>
                                        </p:tgtEl>
                                        <p:attrNameLst>
                                          <p:attrName>style.visibility</p:attrName>
                                        </p:attrNameLst>
                                      </p:cBhvr>
                                      <p:to>
                                        <p:strVal val="visible"/>
                                      </p:to>
                                    </p:set>
                                    <p:animEffect transition="in" filter="blinds(horizontal)">
                                      <p:cBhvr>
                                        <p:cTn id="7" dur="500"/>
                                        <p:tgtEl>
                                          <p:spTgt spid="21299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13013"/>
                                        </p:tgtEl>
                                        <p:attrNameLst>
                                          <p:attrName>style.visibility</p:attrName>
                                        </p:attrNameLst>
                                      </p:cBhvr>
                                      <p:to>
                                        <p:strVal val="visible"/>
                                      </p:to>
                                    </p:set>
                                    <p:animEffect transition="in" filter="blinds(horizontal)">
                                      <p:cBhvr>
                                        <p:cTn id="10" dur="500"/>
                                        <p:tgtEl>
                                          <p:spTgt spid="213013"/>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212996"/>
                                        </p:tgtEl>
                                        <p:attrNameLst>
                                          <p:attrName>style.visibility</p:attrName>
                                        </p:attrNameLst>
                                      </p:cBhvr>
                                      <p:to>
                                        <p:strVal val="visible"/>
                                      </p:to>
                                    </p:set>
                                    <p:animEffect transition="in" filter="box(in)">
                                      <p:cBhvr>
                                        <p:cTn id="15" dur="500"/>
                                        <p:tgtEl>
                                          <p:spTgt spid="212996"/>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213011"/>
                                        </p:tgtEl>
                                        <p:attrNameLst>
                                          <p:attrName>style.visibility</p:attrName>
                                        </p:attrNameLst>
                                      </p:cBhvr>
                                      <p:to>
                                        <p:strVal val="visible"/>
                                      </p:to>
                                    </p:set>
                                    <p:animEffect transition="in" filter="box(in)">
                                      <p:cBhvr>
                                        <p:cTn id="18" dur="500"/>
                                        <p:tgtEl>
                                          <p:spTgt spid="21301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13012"/>
                                        </p:tgtEl>
                                        <p:attrNameLst>
                                          <p:attrName>style.visibility</p:attrName>
                                        </p:attrNameLst>
                                      </p:cBhvr>
                                      <p:to>
                                        <p:strVal val="visible"/>
                                      </p:to>
                                    </p:set>
                                    <p:anim calcmode="lin" valueType="num">
                                      <p:cBhvr additive="base">
                                        <p:cTn id="23" dur="500" fill="hold"/>
                                        <p:tgtEl>
                                          <p:spTgt spid="213012"/>
                                        </p:tgtEl>
                                        <p:attrNameLst>
                                          <p:attrName>ppt_x</p:attrName>
                                        </p:attrNameLst>
                                      </p:cBhvr>
                                      <p:tavLst>
                                        <p:tav tm="0">
                                          <p:val>
                                            <p:strVal val="0-#ppt_w/2"/>
                                          </p:val>
                                        </p:tav>
                                        <p:tav tm="100000">
                                          <p:val>
                                            <p:strVal val="#ppt_x"/>
                                          </p:val>
                                        </p:tav>
                                      </p:tavLst>
                                    </p:anim>
                                    <p:anim calcmode="lin" valueType="num">
                                      <p:cBhvr additive="base">
                                        <p:cTn id="24" dur="500" fill="hold"/>
                                        <p:tgtEl>
                                          <p:spTgt spid="21301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6" fill="hold" nodeType="clickEffect">
                                  <p:stCondLst>
                                    <p:cond delay="0"/>
                                  </p:stCondLst>
                                  <p:childTnLst>
                                    <p:set>
                                      <p:cBhvr>
                                        <p:cTn id="28" dur="1" fill="hold">
                                          <p:stCondLst>
                                            <p:cond delay="0"/>
                                          </p:stCondLst>
                                        </p:cTn>
                                        <p:tgtEl>
                                          <p:spTgt spid="213014"/>
                                        </p:tgtEl>
                                        <p:attrNameLst>
                                          <p:attrName>style.visibility</p:attrName>
                                        </p:attrNameLst>
                                      </p:cBhvr>
                                      <p:to>
                                        <p:strVal val="visible"/>
                                      </p:to>
                                    </p:set>
                                    <p:animEffect transition="in" filter="strips(downRight)">
                                      <p:cBhvr>
                                        <p:cTn id="29" dur="500"/>
                                        <p:tgtEl>
                                          <p:spTgt spid="213014"/>
                                        </p:tgtEl>
                                      </p:cBhvr>
                                    </p:animEffect>
                                  </p:childTnLst>
                                </p:cTn>
                              </p:par>
                              <p:par>
                                <p:cTn id="30" presetID="18" presetClass="entr" presetSubtype="6" fill="hold" grpId="0" nodeType="withEffect">
                                  <p:stCondLst>
                                    <p:cond delay="0"/>
                                  </p:stCondLst>
                                  <p:childTnLst>
                                    <p:set>
                                      <p:cBhvr>
                                        <p:cTn id="31" dur="1" fill="hold">
                                          <p:stCondLst>
                                            <p:cond delay="0"/>
                                          </p:stCondLst>
                                        </p:cTn>
                                        <p:tgtEl>
                                          <p:spTgt spid="213015"/>
                                        </p:tgtEl>
                                        <p:attrNameLst>
                                          <p:attrName>style.visibility</p:attrName>
                                        </p:attrNameLst>
                                      </p:cBhvr>
                                      <p:to>
                                        <p:strVal val="visible"/>
                                      </p:to>
                                    </p:set>
                                    <p:animEffect transition="in" filter="strips(downRight)">
                                      <p:cBhvr>
                                        <p:cTn id="32" dur="500"/>
                                        <p:tgtEl>
                                          <p:spTgt spid="213015"/>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212997"/>
                                        </p:tgtEl>
                                        <p:attrNameLst>
                                          <p:attrName>style.visibility</p:attrName>
                                        </p:attrNameLst>
                                      </p:cBhvr>
                                      <p:to>
                                        <p:strVal val="visible"/>
                                      </p:to>
                                    </p:set>
                                    <p:animEffect transition="in" filter="diamond(in)">
                                      <p:cBhvr>
                                        <p:cTn id="37" dur="500"/>
                                        <p:tgtEl>
                                          <p:spTgt spid="212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6" grpId="0" bldLvl="0" animBg="1"/>
      <p:bldP spid="213011" grpId="0"/>
      <p:bldP spid="213013" grpId="0"/>
      <p:bldP spid="2130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01730" name="内容占位符 201729"/>
          <p:cNvGraphicFramePr/>
          <p:nvPr>
            <p:ph idx="4294967295"/>
            <p:custDataLst>
              <p:tags r:id="rId1"/>
            </p:custDataLst>
          </p:nvPr>
        </p:nvGraphicFramePr>
        <p:xfrm>
          <a:off x="2089150" y="1752600"/>
          <a:ext cx="8458200" cy="4816475"/>
        </p:xfrm>
        <a:graphic>
          <a:graphicData uri="http://schemas.openxmlformats.org/drawingml/2006/table">
            <a:tbl>
              <a:tblPr/>
              <a:tblGrid>
                <a:gridCol w="698500"/>
                <a:gridCol w="1473200"/>
                <a:gridCol w="930275"/>
                <a:gridCol w="3411855"/>
                <a:gridCol w="1944370"/>
              </a:tblGrid>
              <a:tr h="355600">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分类</a:t>
                      </a:r>
                      <a:endParaRPr lang="zh-CN" altLang="en-US" sz="1800" b="1" dirty="0">
                        <a:latin typeface="楷体_GB2312" pitchFamily="1" charset="-122"/>
                        <a:ea typeface="楷体_GB2312" pitchFamily="1" charset="-122"/>
                      </a:endParaRPr>
                    </a:p>
                  </a:txBody>
                  <a:tcPr marL="72000" marR="72000" marT="18000" marB="18000">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lnT w="28575" cap="flat" cmpd="sng">
                      <a:solidFill>
                        <a:srgbClr val="0066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rgbClr val="CCFFCC"/>
                    </a:solid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名称</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28575" cap="flat" cmpd="sng">
                      <a:solidFill>
                        <a:srgbClr val="0066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rgbClr val="CCFFCC"/>
                    </a:solid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代号</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28575" cap="flat" cmpd="sng">
                      <a:solidFill>
                        <a:srgbClr val="0066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rgbClr val="CCFFCC"/>
                    </a:solid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特性</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28575" cap="flat" cmpd="sng">
                      <a:solidFill>
                        <a:srgbClr val="0066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rgbClr val="CCFFCC"/>
                    </a:solid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应用</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28575" cap="flat" cmpd="sng">
                      <a:solidFill>
                        <a:srgbClr val="0066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rgbClr val="CCFFCC"/>
                    </a:solidFill>
                  </a:tcPr>
                </a:tc>
              </a:tr>
              <a:tr h="536575">
                <a:tc rowSpan="5">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矿</a:t>
                      </a:r>
                      <a:endParaRPr lang="zh-CN" altLang="en-US" sz="1800" b="1" dirty="0">
                        <a:latin typeface="楷体_GB2312" pitchFamily="1" charset="-122"/>
                        <a:ea typeface="楷体_GB2312" pitchFamily="1" charset="-122"/>
                      </a:endParaRPr>
                    </a:p>
                    <a:p>
                      <a:pPr marL="0" lvl="0" indent="0">
                        <a:lnSpc>
                          <a:spcPct val="85000"/>
                        </a:lnSpc>
                        <a:buNone/>
                      </a:pPr>
                      <a:r>
                        <a:rPr lang="zh-CN" altLang="en-US" sz="1800" b="1" dirty="0">
                          <a:latin typeface="楷体_GB2312" pitchFamily="1" charset="-122"/>
                          <a:ea typeface="楷体_GB2312" pitchFamily="1" charset="-122"/>
                        </a:rPr>
                        <a:t>油</a:t>
                      </a:r>
                      <a:endParaRPr lang="zh-CN" altLang="en-US" sz="1800" b="1" dirty="0">
                        <a:latin typeface="楷体_GB2312" pitchFamily="1" charset="-122"/>
                        <a:ea typeface="楷体_GB2312" pitchFamily="1" charset="-122"/>
                      </a:endParaRPr>
                    </a:p>
                    <a:p>
                      <a:pPr marL="0" lvl="0" indent="0">
                        <a:lnSpc>
                          <a:spcPct val="85000"/>
                        </a:lnSpc>
                        <a:buNone/>
                      </a:pPr>
                      <a:r>
                        <a:rPr lang="zh-CN" altLang="en-US" sz="1800" b="1" dirty="0">
                          <a:latin typeface="楷体_GB2312" pitchFamily="1" charset="-122"/>
                          <a:ea typeface="楷体_GB2312" pitchFamily="1" charset="-122"/>
                        </a:rPr>
                        <a:t>型</a:t>
                      </a:r>
                      <a:endParaRPr lang="zh-CN" altLang="en-US" sz="1800" b="1" dirty="0">
                        <a:latin typeface="楷体_GB2312" pitchFamily="1" charset="-122"/>
                        <a:ea typeface="楷体_GB2312" pitchFamily="1" charset="-122"/>
                      </a:endParaRPr>
                    </a:p>
                  </a:txBody>
                  <a:tcPr marL="72000" marR="72000" marT="18000" marB="18000">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rgbClr val="FFFFCC"/>
                    </a:solid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精制矿物油</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L-HH</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不含添加剂 稳定性差 易起泡 易氧化</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润滑，低压</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chemeClr val="bg1"/>
                    </a:solidFill>
                  </a:tcPr>
                </a:tc>
              </a:tr>
              <a:tr h="295275">
                <a:tc vMerge="1">
                  <a:tcPr>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普通液压油</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L-HL</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L-HH+</a:t>
                      </a:r>
                      <a:r>
                        <a:rPr lang="zh-CN" altLang="en-US" sz="1800" b="1" dirty="0">
                          <a:latin typeface="楷体_GB2312" pitchFamily="1" charset="-122"/>
                          <a:ea typeface="楷体_GB2312" pitchFamily="1" charset="-122"/>
                        </a:rPr>
                        <a:t>抗氧化剂 防锈剂</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一般中低压</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chemeClr val="bg1"/>
                    </a:solidFill>
                  </a:tcPr>
                </a:tc>
              </a:tr>
              <a:tr h="501650">
                <a:tc vMerge="1">
                  <a:tcPr>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抗磨液压油</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L-HM</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L-HL+</a:t>
                      </a:r>
                      <a:r>
                        <a:rPr lang="zh-CN" altLang="en-US" sz="1800" b="1" dirty="0">
                          <a:latin typeface="楷体_GB2312" pitchFamily="1" charset="-122"/>
                          <a:ea typeface="楷体_GB2312" pitchFamily="1" charset="-122"/>
                        </a:rPr>
                        <a:t>抗磨 金属钝化 消泡剂</a:t>
                      </a:r>
                      <a:endParaRPr lang="zh-CN" altLang="en-US"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工程机械 车辆液压系统</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chemeClr val="bg1"/>
                    </a:solidFill>
                  </a:tcPr>
                </a:tc>
              </a:tr>
              <a:tr h="501650">
                <a:tc vMerge="1">
                  <a:tcPr>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低温液压油</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L-HV</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L-HM+</a:t>
                      </a:r>
                      <a:r>
                        <a:rPr lang="zh-CN" altLang="en-US" sz="1800" b="1" dirty="0">
                          <a:latin typeface="楷体_GB2312" pitchFamily="1" charset="-122"/>
                          <a:ea typeface="楷体_GB2312" pitchFamily="1" charset="-122"/>
                        </a:rPr>
                        <a:t>添加剂 粘温特性好</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-20</a:t>
                      </a:r>
                      <a:r>
                        <a:rPr lang="zh-CN" altLang="en-US" sz="1800" b="1" dirty="0">
                          <a:latin typeface="楷体_GB2312" pitchFamily="1" charset="-122"/>
                          <a:ea typeface="楷体_GB2312" pitchFamily="1" charset="-122"/>
                        </a:rPr>
                        <a:t>～</a:t>
                      </a:r>
                      <a:r>
                        <a:rPr lang="en-US" altLang="zh-CN" sz="1800" b="1">
                          <a:latin typeface="楷体_GB2312" pitchFamily="1" charset="-122"/>
                          <a:ea typeface="楷体_GB2312" pitchFamily="1" charset="-122"/>
                        </a:rPr>
                        <a:t>-40℃</a:t>
                      </a:r>
                      <a:r>
                        <a:rPr lang="zh-CN" altLang="en-US" sz="1800" b="1" dirty="0">
                          <a:latin typeface="楷体_GB2312" pitchFamily="1" charset="-122"/>
                          <a:ea typeface="楷体_GB2312" pitchFamily="1" charset="-122"/>
                        </a:rPr>
                        <a:t>高压系统</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chemeClr val="bg1"/>
                    </a:solidFill>
                  </a:tcPr>
                </a:tc>
              </a:tr>
              <a:tr h="501650">
                <a:tc vMerge="1">
                  <a:tcPr>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lnB w="12700" cap="flat" cmpd="sng">
                      <a:solidFill>
                        <a:srgbClr val="3399FF"/>
                      </a:solidFill>
                      <a:prstDash val="solid"/>
                      <a:headEnd type="none" w="med" len="med"/>
                      <a:tailEnd type="none" w="med" len="med"/>
                    </a:lnB>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液压导轨油</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L-HG</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L-HM+</a:t>
                      </a:r>
                      <a:r>
                        <a:rPr lang="zh-CN" altLang="en-US" sz="1800" b="1" dirty="0">
                          <a:latin typeface="楷体_GB2312" pitchFamily="1" charset="-122"/>
                          <a:ea typeface="楷体_GB2312" pitchFamily="1" charset="-122"/>
                        </a:rPr>
                        <a:t>抗粘滑剂 防锈 抗氧化 抗磨 低速防爬行</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机床液压和导轨润滑合用的系统</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chemeClr val="bg1"/>
                    </a:solidFill>
                  </a:tcPr>
                </a:tc>
              </a:tr>
              <a:tr h="501650">
                <a:tc rowSpan="2">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乳化型</a:t>
                      </a:r>
                      <a:endParaRPr lang="zh-CN" altLang="en-US" sz="1800" b="1" dirty="0">
                        <a:latin typeface="楷体_GB2312" pitchFamily="1" charset="-122"/>
                        <a:ea typeface="楷体_GB2312" pitchFamily="1" charset="-122"/>
                      </a:endParaRPr>
                    </a:p>
                  </a:txBody>
                  <a:tcPr marL="72000" marR="72000" marT="18000" marB="18000">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rgbClr val="FFFFCC"/>
                    </a:solid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水包油</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L-HFAE</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高水基液 难燃 粘温特性好 润滑性差 易泄漏</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有抗燃要求 用量较大液压系统</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chemeClr val="bg1"/>
                    </a:solidFill>
                  </a:tcPr>
                </a:tc>
              </a:tr>
              <a:tr h="508000">
                <a:tc vMerge="1">
                  <a:tcPr>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lnB w="12700" cap="flat" cmpd="sng">
                      <a:solidFill>
                        <a:srgbClr val="3399FF"/>
                      </a:solidFill>
                      <a:prstDash val="solid"/>
                      <a:headEnd type="none" w="med" len="med"/>
                      <a:tailEnd type="none" w="med" len="med"/>
                    </a:lnB>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油包水</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L-HFB</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抗磨 防锈 抗燃性好</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有抗燃要求中压系统</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chemeClr val="bg1"/>
                    </a:solidFill>
                  </a:tcPr>
                </a:tc>
              </a:tr>
              <a:tr h="557213">
                <a:tc rowSpan="2">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合成型</a:t>
                      </a:r>
                      <a:endParaRPr lang="zh-CN" altLang="en-US" sz="1800" b="1" dirty="0">
                        <a:latin typeface="楷体_GB2312" pitchFamily="1" charset="-122"/>
                        <a:ea typeface="楷体_GB2312" pitchFamily="1" charset="-122"/>
                      </a:endParaRPr>
                    </a:p>
                  </a:txBody>
                  <a:tcPr marL="72000" marR="72000" marT="18000" marB="18000">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28575" cap="flat" cmpd="sng">
                      <a:solidFill>
                        <a:srgbClr val="0066FF"/>
                      </a:solidFill>
                      <a:prstDash val="solid"/>
                      <a:headEnd type="none" w="med" len="med"/>
                      <a:tailEnd type="none" w="med" len="med"/>
                    </a:lnB>
                    <a:lnTlToBr>
                      <a:noFill/>
                    </a:lnTlToBr>
                    <a:lnBlToTr>
                      <a:noFill/>
                    </a:lnBlToTr>
                    <a:solidFill>
                      <a:srgbClr val="FFFFCC"/>
                    </a:solid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水</a:t>
                      </a:r>
                      <a:r>
                        <a:rPr lang="en-US" altLang="zh-CN" sz="1800" b="1">
                          <a:latin typeface="楷体_GB2312" pitchFamily="1" charset="-122"/>
                          <a:ea typeface="楷体_GB2312" pitchFamily="1" charset="-122"/>
                        </a:rPr>
                        <a:t>-</a:t>
                      </a:r>
                      <a:r>
                        <a:rPr lang="zh-CN" altLang="en-US" sz="1800" b="1" dirty="0">
                          <a:latin typeface="楷体_GB2312" pitchFamily="1" charset="-122"/>
                          <a:ea typeface="楷体_GB2312" pitchFamily="1" charset="-122"/>
                        </a:rPr>
                        <a:t>乙二醇液</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L-HFC</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难燃 粘温特性好</a:t>
                      </a:r>
                      <a:endParaRPr lang="zh-CN" altLang="en-US" sz="1800" b="1" dirty="0">
                        <a:latin typeface="楷体_GB2312" pitchFamily="1" charset="-122"/>
                        <a:ea typeface="楷体_GB2312" pitchFamily="1" charset="-122"/>
                      </a:endParaRPr>
                    </a:p>
                    <a:p>
                      <a:pPr marL="0" lvl="0" indent="0">
                        <a:lnSpc>
                          <a:spcPct val="85000"/>
                        </a:lnSpc>
                        <a:buNone/>
                      </a:pPr>
                      <a:r>
                        <a:rPr lang="en-US" altLang="zh-CN" sz="1800" b="1">
                          <a:latin typeface="楷体_GB2312" pitchFamily="1" charset="-122"/>
                          <a:ea typeface="楷体_GB2312" pitchFamily="1" charset="-122"/>
                        </a:rPr>
                        <a:t>-30</a:t>
                      </a:r>
                      <a:r>
                        <a:rPr lang="zh-CN" altLang="en-US" sz="1800" b="1" dirty="0">
                          <a:latin typeface="楷体_GB2312" pitchFamily="1" charset="-122"/>
                          <a:ea typeface="楷体_GB2312" pitchFamily="1" charset="-122"/>
                        </a:rPr>
                        <a:t>～</a:t>
                      </a:r>
                      <a:r>
                        <a:rPr lang="en-US" altLang="zh-CN" sz="1800" b="1">
                          <a:latin typeface="楷体_GB2312" pitchFamily="1" charset="-122"/>
                          <a:ea typeface="楷体_GB2312" pitchFamily="1" charset="-122"/>
                        </a:rPr>
                        <a:t>-60℃</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有抗燃要求中低压系统</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12700" cap="flat" cmpd="sng">
                      <a:solidFill>
                        <a:srgbClr val="3399FF"/>
                      </a:solidFill>
                      <a:prstDash val="solid"/>
                      <a:headEnd type="none" w="med" len="med"/>
                      <a:tailEnd type="none" w="med" len="med"/>
                    </a:lnT>
                    <a:lnB w="12700" cap="flat" cmpd="sng">
                      <a:solidFill>
                        <a:srgbClr val="3399FF"/>
                      </a:solidFill>
                      <a:prstDash val="solid"/>
                      <a:headEnd type="none" w="med" len="med"/>
                      <a:tailEnd type="none" w="med" len="med"/>
                    </a:lnB>
                    <a:lnTlToBr>
                      <a:noFill/>
                    </a:lnTlToBr>
                    <a:lnBlToTr>
                      <a:noFill/>
                    </a:lnBlToTr>
                    <a:solidFill>
                      <a:schemeClr val="bg1"/>
                    </a:solidFill>
                  </a:tcPr>
                </a:tc>
              </a:tr>
              <a:tr h="557212">
                <a:tc vMerge="1">
                  <a:tcPr>
                    <a:lnL w="28575" cap="flat" cmpd="sng">
                      <a:solidFill>
                        <a:srgbClr val="0066FF"/>
                      </a:solidFill>
                      <a:prstDash val="solid"/>
                      <a:headEnd type="none" w="med" len="med"/>
                      <a:tailEnd type="none" w="med" len="med"/>
                    </a:lnL>
                    <a:lnR w="12700" cap="flat" cmpd="sng">
                      <a:solidFill>
                        <a:srgbClr val="3399FF"/>
                      </a:solidFill>
                      <a:prstDash val="solid"/>
                      <a:headEnd type="none" w="med" len="med"/>
                      <a:tailEnd type="none" w="med" len="med"/>
                    </a:lnR>
                    <a:lnB w="28575" cap="flat" cmpd="sng">
                      <a:solidFill>
                        <a:srgbClr val="0066FF"/>
                      </a:solidFill>
                      <a:prstDash val="solid"/>
                      <a:headEnd type="none" w="med" len="med"/>
                      <a:tailEnd type="none" w="med" len="med"/>
                    </a:lnB>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磷酸酯液</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28575" cap="flat" cmpd="sng">
                      <a:solidFill>
                        <a:srgbClr val="0066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en-US" altLang="zh-CN" sz="1800" b="1">
                          <a:latin typeface="楷体_GB2312" pitchFamily="1" charset="-122"/>
                          <a:ea typeface="楷体_GB2312" pitchFamily="1" charset="-122"/>
                        </a:rPr>
                        <a:t>L-HFDR</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28575" cap="flat" cmpd="sng">
                      <a:solidFill>
                        <a:srgbClr val="0066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难燃 润滑 抗磨 抗氧化 有毒 粘温特性好 </a:t>
                      </a:r>
                      <a:r>
                        <a:rPr lang="en-US" altLang="zh-CN" sz="1800" b="1">
                          <a:latin typeface="楷体_GB2312" pitchFamily="1" charset="-122"/>
                          <a:ea typeface="楷体_GB2312" pitchFamily="1" charset="-122"/>
                        </a:rPr>
                        <a:t>-54</a:t>
                      </a:r>
                      <a:r>
                        <a:rPr lang="zh-CN" altLang="en-US" sz="1800" b="1" dirty="0">
                          <a:latin typeface="楷体_GB2312" pitchFamily="1" charset="-122"/>
                          <a:ea typeface="楷体_GB2312" pitchFamily="1" charset="-122"/>
                        </a:rPr>
                        <a:t>～</a:t>
                      </a:r>
                      <a:r>
                        <a:rPr lang="en-US" altLang="zh-CN" sz="1800" b="1">
                          <a:latin typeface="楷体_GB2312" pitchFamily="1" charset="-122"/>
                          <a:ea typeface="楷体_GB2312" pitchFamily="1" charset="-122"/>
                        </a:rPr>
                        <a:t>135℃</a:t>
                      </a:r>
                      <a:endParaRPr lang="en-US" altLang="zh-CN" sz="1800" b="1">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12700" cap="flat" cmpd="sng">
                      <a:solidFill>
                        <a:srgbClr val="3399FF"/>
                      </a:solidFill>
                      <a:prstDash val="solid"/>
                      <a:headEnd type="none" w="med" len="med"/>
                      <a:tailEnd type="none" w="med" len="med"/>
                    </a:lnR>
                    <a:lnT w="12700" cap="flat" cmpd="sng">
                      <a:solidFill>
                        <a:srgbClr val="3399FF"/>
                      </a:solidFill>
                      <a:prstDash val="solid"/>
                      <a:headEnd type="none" w="med" len="med"/>
                      <a:tailEnd type="none" w="med" len="med"/>
                    </a:lnT>
                    <a:lnB w="28575" cap="flat" cmpd="sng">
                      <a:solidFill>
                        <a:srgbClr val="0066FF"/>
                      </a:solidFill>
                      <a:prstDash val="solid"/>
                      <a:headEnd type="none" w="med" len="med"/>
                      <a:tailEnd type="none" w="med" len="med"/>
                    </a:lnB>
                    <a:lnTlToBr>
                      <a:noFill/>
                    </a:lnTlToBr>
                    <a:lnBlToTr>
                      <a:noFill/>
                    </a:lnBlToTr>
                    <a:noFill/>
                  </a:tcPr>
                </a:tc>
                <a:tc>
                  <a:txBody>
                    <a:bodyPr/>
                    <a:lstStyle>
                      <a:lvl1pPr marL="342900" lvl="0" indent="-342900" algn="l" rtl="0" fontAlgn="base">
                        <a:spcBef>
                          <a:spcPct val="20000"/>
                        </a:spcBef>
                        <a:spcAft>
                          <a:spcPct val="0"/>
                        </a:spcAft>
                        <a:buClrTx/>
                        <a:buSzTx/>
                        <a:buFontTx/>
                        <a:buChar char="•"/>
                        <a:defRPr sz="2800" b="0">
                          <a:solidFill>
                            <a:schemeClr val="tx1"/>
                          </a:solidFill>
                          <a:latin typeface="+mn-lt"/>
                          <a:ea typeface="+mn-ea"/>
                          <a:cs typeface="+mn-cs"/>
                        </a:defRPr>
                      </a:lvl1pPr>
                      <a:lvl2pPr marL="742950" lvl="1" indent="-285750" algn="l" rtl="0" fontAlgn="base">
                        <a:spcBef>
                          <a:spcPct val="20000"/>
                        </a:spcBef>
                        <a:spcAft>
                          <a:spcPct val="0"/>
                        </a:spcAft>
                        <a:buClrTx/>
                        <a:buSzTx/>
                        <a:buFontTx/>
                        <a:buChar char="–"/>
                        <a:defRPr sz="2400">
                          <a:solidFill>
                            <a:schemeClr val="tx1"/>
                          </a:solidFill>
                          <a:latin typeface="+mn-lt"/>
                          <a:ea typeface="+mn-ea"/>
                        </a:defRPr>
                      </a:lvl2pPr>
                      <a:lvl3pPr marL="1143000" lvl="2" indent="-228600" algn="l" rtl="0" fontAlgn="base">
                        <a:spcBef>
                          <a:spcPct val="20000"/>
                        </a:spcBef>
                        <a:spcAft>
                          <a:spcPct val="0"/>
                        </a:spcAft>
                        <a:buClrTx/>
                        <a:buSzTx/>
                        <a:buFontTx/>
                        <a:buChar char="•"/>
                        <a:defRPr sz="2000">
                          <a:solidFill>
                            <a:schemeClr val="tx1"/>
                          </a:solidFill>
                          <a:latin typeface="+mn-lt"/>
                          <a:ea typeface="+mn-ea"/>
                        </a:defRPr>
                      </a:lvl3pPr>
                      <a:lvl4pPr marL="1600200" lvl="3" indent="-228600" algn="l" rtl="0" fontAlgn="base">
                        <a:spcBef>
                          <a:spcPct val="20000"/>
                        </a:spcBef>
                        <a:spcAft>
                          <a:spcPct val="0"/>
                        </a:spcAft>
                        <a:buClrTx/>
                        <a:buSzTx/>
                        <a:buFontTx/>
                        <a:buChar char="–"/>
                        <a:defRPr sz="1800">
                          <a:solidFill>
                            <a:schemeClr val="tx1"/>
                          </a:solidFill>
                          <a:latin typeface="+mn-lt"/>
                          <a:ea typeface="+mn-ea"/>
                        </a:defRPr>
                      </a:lvl4pPr>
                      <a:lvl5pPr marL="2057400" lvl="4" indent="-228600" algn="l" rtl="0" fontAlgn="base">
                        <a:spcBef>
                          <a:spcPct val="20000"/>
                        </a:spcBef>
                        <a:spcAft>
                          <a:spcPct val="0"/>
                        </a:spcAft>
                        <a:buClrTx/>
                        <a:buSzTx/>
                        <a:buFontTx/>
                        <a:buChar char="»"/>
                        <a:defRPr sz="1800">
                          <a:solidFill>
                            <a:schemeClr val="tx1"/>
                          </a:solidFill>
                          <a:latin typeface="+mn-lt"/>
                          <a:ea typeface="+mn-ea"/>
                        </a:defRPr>
                      </a:lvl5pPr>
                    </a:lstStyle>
                    <a:p>
                      <a:pPr marL="0" lvl="0" indent="0">
                        <a:lnSpc>
                          <a:spcPct val="85000"/>
                        </a:lnSpc>
                        <a:buNone/>
                      </a:pPr>
                      <a:r>
                        <a:rPr lang="zh-CN" altLang="en-US" sz="1800" b="1" dirty="0">
                          <a:latin typeface="楷体_GB2312" pitchFamily="1" charset="-122"/>
                          <a:ea typeface="楷体_GB2312" pitchFamily="1" charset="-122"/>
                        </a:rPr>
                        <a:t>有抗燃要求</a:t>
                      </a:r>
                      <a:endParaRPr lang="zh-CN" altLang="en-US" sz="1800" b="1" dirty="0">
                        <a:latin typeface="楷体_GB2312" pitchFamily="1" charset="-122"/>
                        <a:ea typeface="楷体_GB2312" pitchFamily="1" charset="-122"/>
                      </a:endParaRPr>
                    </a:p>
                    <a:p>
                      <a:pPr marL="0" lvl="0" indent="0">
                        <a:lnSpc>
                          <a:spcPct val="85000"/>
                        </a:lnSpc>
                        <a:buNone/>
                      </a:pPr>
                      <a:r>
                        <a:rPr lang="zh-CN" altLang="en-US" sz="1800" b="1" dirty="0">
                          <a:latin typeface="楷体_GB2312" pitchFamily="1" charset="-122"/>
                          <a:ea typeface="楷体_GB2312" pitchFamily="1" charset="-122"/>
                        </a:rPr>
                        <a:t>高压精密系统</a:t>
                      </a:r>
                      <a:endParaRPr lang="zh-CN" altLang="en-US" sz="1800" b="1" dirty="0">
                        <a:latin typeface="楷体_GB2312" pitchFamily="1" charset="-122"/>
                        <a:ea typeface="楷体_GB2312" pitchFamily="1" charset="-122"/>
                      </a:endParaRPr>
                    </a:p>
                  </a:txBody>
                  <a:tcPr marL="72000" marR="72000" marT="18000" marB="18000">
                    <a:lnL w="12700" cap="flat" cmpd="sng">
                      <a:solidFill>
                        <a:srgbClr val="3399FF"/>
                      </a:solidFill>
                      <a:prstDash val="solid"/>
                      <a:headEnd type="none" w="med" len="med"/>
                      <a:tailEnd type="none" w="med" len="med"/>
                    </a:lnL>
                    <a:lnR w="28575" cap="flat" cmpd="sng">
                      <a:solidFill>
                        <a:srgbClr val="0066FF"/>
                      </a:solidFill>
                      <a:prstDash val="solid"/>
                      <a:headEnd type="none" w="med" len="med"/>
                      <a:tailEnd type="none" w="med" len="med"/>
                    </a:lnR>
                    <a:lnT w="12700" cap="flat" cmpd="sng">
                      <a:solidFill>
                        <a:srgbClr val="3399FF"/>
                      </a:solidFill>
                      <a:prstDash val="solid"/>
                      <a:headEnd type="none" w="med" len="med"/>
                      <a:tailEnd type="none" w="med" len="med"/>
                    </a:lnT>
                    <a:lnB w="28575" cap="flat" cmpd="sng">
                      <a:solidFill>
                        <a:srgbClr val="0066FF"/>
                      </a:solidFill>
                      <a:prstDash val="solid"/>
                      <a:headEnd type="none" w="med" len="med"/>
                      <a:tailEnd type="none" w="med" len="med"/>
                    </a:lnB>
                    <a:lnTlToBr>
                      <a:noFill/>
                    </a:lnTlToBr>
                    <a:lnBlToTr>
                      <a:noFill/>
                    </a:lnBlToTr>
                    <a:solidFill>
                      <a:schemeClr val="bg1"/>
                    </a:solidFill>
                  </a:tcPr>
                </a:tc>
              </a:tr>
            </a:tbl>
          </a:graphicData>
        </a:graphic>
      </p:graphicFrame>
      <p:sp>
        <p:nvSpPr>
          <p:cNvPr id="9279" name="标题 201793"/>
          <p:cNvSpPr>
            <a:spLocks noGrp="1"/>
          </p:cNvSpPr>
          <p:nvPr>
            <p:ph type="title" idx="4294967295"/>
          </p:nvPr>
        </p:nvSpPr>
        <p:spPr>
          <a:xfrm>
            <a:off x="1183640" y="887095"/>
            <a:ext cx="3886200" cy="865505"/>
          </a:xfrm>
        </p:spPr>
        <p:txBody>
          <a:bodyPr anchor="ctr" anchorCtr="0"/>
          <a:p>
            <a:r>
              <a:rPr lang="zh-CN" altLang="en-US" dirty="0">
                <a:solidFill>
                  <a:schemeClr val="tx1"/>
                </a:solidFill>
              </a:rPr>
              <a:t>液压油的种类</a:t>
            </a:r>
            <a:endParaRPr lang="zh-CN" altLang="en-US" dirty="0">
              <a:solidFill>
                <a:schemeClr val="tx1"/>
              </a:solidFill>
            </a:endParaRPr>
          </a:p>
        </p:txBody>
      </p:sp>
      <p:sp>
        <p:nvSpPr>
          <p:cNvPr id="9280" name="Cloud"/>
          <p:cNvSpPr>
            <a:spLocks noChangeAspect="1" noEditPoints="1"/>
          </p:cNvSpPr>
          <p:nvPr/>
        </p:nvSpPr>
        <p:spPr>
          <a:xfrm>
            <a:off x="9419590" y="887095"/>
            <a:ext cx="2286000" cy="1371600"/>
          </a:xfrm>
          <a:custGeom>
            <a:avLst/>
            <a:gdLst/>
            <a:ahLst/>
            <a:cxnLst>
              <a:cxn ang="0">
                <a:pos x="67" y="10800"/>
              </a:cxn>
              <a:cxn ang="0">
                <a:pos x="10800" y="21577"/>
              </a:cxn>
              <a:cxn ang="0">
                <a:pos x="21582" y="10800"/>
              </a:cxn>
              <a:cxn ang="0">
                <a:pos x="10800" y="1235"/>
              </a:cxn>
            </a:cxnLst>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gradFill rotWithShape="1">
            <a:gsLst>
              <a:gs pos="0">
                <a:srgbClr val="CCFFFF"/>
              </a:gs>
              <a:gs pos="50000">
                <a:srgbClr val="F6FFFF"/>
              </a:gs>
              <a:gs pos="100000">
                <a:srgbClr val="CCFFFF"/>
              </a:gs>
            </a:gsLst>
            <a:lin ang="5400000" scaled="1"/>
            <a:tileRect/>
          </a:gradFill>
          <a:ln w="9525" cap="flat" cmpd="sng">
            <a:solidFill>
              <a:srgbClr val="00CCFF"/>
            </a:solidFill>
            <a:prstDash val="solid"/>
            <a:miter/>
            <a:headEnd type="none" w="med" len="med"/>
            <a:tailEnd type="none" w="med" len="med"/>
          </a:ln>
          <a:effectLst>
            <a:outerShdw dist="35921" dir="2699999" algn="ctr" rotWithShape="0">
              <a:srgbClr val="808080"/>
            </a:outerShdw>
          </a:effectLst>
        </p:spPr>
        <p:txBody>
          <a:bodyPr/>
          <a:p>
            <a:endParaRPr lang="zh-CN" altLang="en-US"/>
          </a:p>
        </p:txBody>
      </p:sp>
      <p:sp>
        <p:nvSpPr>
          <p:cNvPr id="9281" name="文本框 201795"/>
          <p:cNvSpPr txBox="1"/>
          <p:nvPr/>
        </p:nvSpPr>
        <p:spPr>
          <a:xfrm>
            <a:off x="9419590" y="1213485"/>
            <a:ext cx="1905000" cy="1014730"/>
          </a:xfrm>
          <a:prstGeom prst="rect">
            <a:avLst/>
          </a:prstGeom>
          <a:noFill/>
          <a:ln w="9525">
            <a:noFill/>
          </a:ln>
        </p:spPr>
        <p:txBody>
          <a:bodyPr anchor="t" anchorCtr="0">
            <a:spAutoFit/>
          </a:bodyPr>
          <a:p>
            <a:pPr algn="ctr"/>
            <a:r>
              <a:rPr lang="zh-CN" altLang="en-US" sz="2000" dirty="0">
                <a:solidFill>
                  <a:srgbClr val="000066"/>
                </a:solidFill>
                <a:latin typeface="楷体_GB2312" pitchFamily="1" charset="-122"/>
                <a:ea typeface="楷体_GB2312" pitchFamily="1" charset="-122"/>
              </a:rPr>
              <a:t>高温热源或明火附近应选择何种类型？</a:t>
            </a:r>
            <a:endParaRPr lang="zh-CN" altLang="en-US" sz="2000" dirty="0">
              <a:solidFill>
                <a:srgbClr val="000066"/>
              </a:solidFill>
              <a:latin typeface="楷体_GB2312" pitchFamily="1" charset="-122"/>
              <a:ea typeface="楷体_GB2312" pitchFamily="1" charset="-122"/>
            </a:endParaRPr>
          </a:p>
        </p:txBody>
      </p:sp>
      <p:sp>
        <p:nvSpPr>
          <p:cNvPr id="4" name="文本框 3"/>
          <p:cNvSpPr txBox="1"/>
          <p:nvPr userDrawn="1">
            <p:custDataLst>
              <p:tags r:id="rId2"/>
            </p:custDataLst>
          </p:nvPr>
        </p:nvSpPr>
        <p:spPr>
          <a:xfrm>
            <a:off x="7622940"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：液压系统工作介质的认知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9153" name="Group 2"/>
          <p:cNvGrpSpPr/>
          <p:nvPr/>
        </p:nvGrpSpPr>
        <p:grpSpPr>
          <a:xfrm>
            <a:off x="2832100" y="3095625"/>
            <a:ext cx="3887788" cy="1304925"/>
            <a:chOff x="3061" y="1979"/>
            <a:chExt cx="1795" cy="1734"/>
          </a:xfrm>
        </p:grpSpPr>
        <p:sp>
          <p:nvSpPr>
            <p:cNvPr id="49154" name="AutoShape 3"/>
            <p:cNvSpPr/>
            <p:nvPr/>
          </p:nvSpPr>
          <p:spPr>
            <a:xfrm>
              <a:off x="3061" y="1979"/>
              <a:ext cx="1795" cy="1734"/>
            </a:xfrm>
            <a:prstGeom prst="roundRect">
              <a:avLst>
                <a:gd name="adj" fmla="val 8014"/>
              </a:avLst>
            </a:prstGeom>
            <a:solidFill>
              <a:srgbClr val="F8F8F8"/>
            </a:solidFill>
            <a:ln w="9525" cap="flat" cmpd="sng">
              <a:solidFill>
                <a:srgbClr val="008080"/>
              </a:solidFill>
              <a:prstDash val="solid"/>
              <a:round/>
              <a:headEnd type="none" w="med" len="med"/>
              <a:tailEnd type="none" w="med" len="med"/>
            </a:ln>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49155" name="AutoShape 4"/>
            <p:cNvSpPr/>
            <p:nvPr/>
          </p:nvSpPr>
          <p:spPr>
            <a:xfrm>
              <a:off x="3107" y="2024"/>
              <a:ext cx="1703" cy="1645"/>
            </a:xfrm>
            <a:prstGeom prst="roundRect">
              <a:avLst>
                <a:gd name="adj" fmla="val 7912"/>
              </a:avLst>
            </a:prstGeom>
            <a:gradFill rotWithShape="1">
              <a:gsLst>
                <a:gs pos="0">
                  <a:srgbClr val="FFFFFF"/>
                </a:gs>
                <a:gs pos="100000">
                  <a:srgbClr val="DDDDDD"/>
                </a:gs>
              </a:gsLst>
              <a:lin ang="5400000" scaled="1"/>
              <a:tileRect/>
            </a:gradFill>
            <a:ln w="9525" cap="flat" cmpd="sng">
              <a:solidFill>
                <a:srgbClr val="008080"/>
              </a:solidFill>
              <a:prstDash val="solid"/>
              <a:round/>
              <a:headEnd type="none" w="med" len="med"/>
              <a:tailEnd type="none" w="med" len="med"/>
            </a:ln>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grpSp>
      <p:sp>
        <p:nvSpPr>
          <p:cNvPr id="123909" name="AutoShape 5"/>
          <p:cNvSpPr/>
          <p:nvPr/>
        </p:nvSpPr>
        <p:spPr>
          <a:xfrm>
            <a:off x="7467600" y="1962150"/>
            <a:ext cx="2590800" cy="1371600"/>
          </a:xfrm>
          <a:prstGeom prst="cloudCallout">
            <a:avLst>
              <a:gd name="adj1" fmla="val -82477"/>
              <a:gd name="adj2" fmla="val 45833"/>
            </a:avLst>
          </a:prstGeom>
          <a:gradFill rotWithShape="1">
            <a:gsLst>
              <a:gs pos="0">
                <a:srgbClr val="E5F5FF"/>
              </a:gs>
              <a:gs pos="50000">
                <a:srgbClr val="FFFFFF"/>
              </a:gs>
              <a:gs pos="100000">
                <a:srgbClr val="E5F5FF"/>
              </a:gs>
            </a:gsLst>
            <a:lin ang="5400000" scaled="1"/>
            <a:tileRect/>
          </a:gradFill>
          <a:ln w="9525" cap="flat" cmpd="sng">
            <a:solidFill>
              <a:srgbClr val="00CCFF"/>
            </a:solidFill>
            <a:prstDash val="solid"/>
            <a:round/>
            <a:headEnd type="none" w="med" len="med"/>
            <a:tailEnd type="none" w="med" len="med"/>
          </a:ln>
        </p:spPr>
        <p:txBody>
          <a:bodyPr anchor="ctr" anchorCtr="0"/>
          <a:p>
            <a:pPr algn="ctr">
              <a:spcBef>
                <a:spcPct val="50000"/>
              </a:spcBef>
            </a:pPr>
            <a:endParaRPr lang="zh-CN" altLang="en-US" b="0" dirty="0">
              <a:latin typeface="Arial" panose="020B0604020202020204" pitchFamily="34" charset="0"/>
              <a:ea typeface="华文行楷" panose="02010800040101010101" pitchFamily="2" charset="-122"/>
            </a:endParaRPr>
          </a:p>
        </p:txBody>
      </p:sp>
      <p:sp>
        <p:nvSpPr>
          <p:cNvPr id="49157" name="Text Box 6"/>
          <p:cNvSpPr txBox="1"/>
          <p:nvPr/>
        </p:nvSpPr>
        <p:spPr>
          <a:xfrm>
            <a:off x="2286000" y="226695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1</a:t>
            </a:r>
            <a:r>
              <a:rPr lang="zh-CN" altLang="en-US" sz="2800" dirty="0">
                <a:solidFill>
                  <a:schemeClr val="tx1"/>
                </a:solidFill>
                <a:latin typeface="楷体_GB2312" pitchFamily="1" charset="-122"/>
                <a:ea typeface="楷体_GB2312" pitchFamily="1" charset="-122"/>
              </a:rPr>
              <a:t>、静压力及其特性</a:t>
            </a:r>
            <a:endParaRPr lang="zh-CN" altLang="en-US" sz="2800" dirty="0">
              <a:solidFill>
                <a:schemeClr val="tx1"/>
              </a:solidFill>
              <a:latin typeface="楷体_GB2312" pitchFamily="1" charset="-122"/>
              <a:ea typeface="楷体_GB2312" pitchFamily="1" charset="-122"/>
            </a:endParaRPr>
          </a:p>
        </p:txBody>
      </p:sp>
      <p:sp>
        <p:nvSpPr>
          <p:cNvPr id="49158" name="AutoShape 10"/>
          <p:cNvSpPr/>
          <p:nvPr/>
        </p:nvSpPr>
        <p:spPr>
          <a:xfrm rot="5400000">
            <a:off x="1908175" y="3492500"/>
            <a:ext cx="1368425" cy="574675"/>
          </a:xfrm>
          <a:prstGeom prst="roundRect">
            <a:avLst>
              <a:gd name="adj" fmla="val 50000"/>
            </a:avLst>
          </a:prstGeom>
          <a:solidFill>
            <a:srgbClr val="EBFFFF"/>
          </a:solidFill>
          <a:ln w="12700" cap="flat" cmpd="sng">
            <a:solidFill>
              <a:srgbClr val="3366FF"/>
            </a:solidFill>
            <a:prstDash val="solid"/>
            <a:round/>
            <a:headEnd type="none" w="med" len="med"/>
            <a:tailEnd type="none" w="med" len="med"/>
          </a:ln>
          <a:effectLst>
            <a:outerShdw dist="35921" dir="2699999" algn="ctr" rotWithShape="0">
              <a:srgbClr val="292929">
                <a:alpha val="50000"/>
              </a:srgbClr>
            </a:outerShdw>
          </a:effectLst>
        </p:spPr>
        <p:txBody>
          <a:bodyPr rot="10800000" vert="eaVert"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49159" name="Text Box 8"/>
          <p:cNvSpPr txBox="1"/>
          <p:nvPr/>
        </p:nvSpPr>
        <p:spPr>
          <a:xfrm>
            <a:off x="2359660" y="3244850"/>
            <a:ext cx="551815" cy="1308100"/>
          </a:xfrm>
          <a:prstGeom prst="rect">
            <a:avLst/>
          </a:prstGeom>
          <a:noFill/>
          <a:ln w="9525">
            <a:noFill/>
          </a:ln>
        </p:spPr>
        <p:txBody>
          <a:bodyPr vert="eaVert" anchor="t" anchorCtr="0">
            <a:spAutoFit/>
          </a:bodyPr>
          <a:p>
            <a:pPr>
              <a:spcBef>
                <a:spcPct val="50000"/>
              </a:spcBef>
            </a:pPr>
            <a:r>
              <a:rPr lang="zh-CN" altLang="en-US" sz="2400" dirty="0">
                <a:solidFill>
                  <a:srgbClr val="0066FF"/>
                </a:solidFill>
                <a:latin typeface="Arial" panose="020B0604020202020204" pitchFamily="34" charset="0"/>
                <a:ea typeface="楷体_GB2312" pitchFamily="1" charset="-122"/>
              </a:rPr>
              <a:t>静压力</a:t>
            </a:r>
            <a:endParaRPr lang="zh-CN" altLang="en-US" sz="2400" dirty="0">
              <a:solidFill>
                <a:srgbClr val="0066FF"/>
              </a:solidFill>
              <a:latin typeface="Arial" panose="020B0604020202020204" pitchFamily="34" charset="0"/>
              <a:ea typeface="楷体_GB2312" pitchFamily="1" charset="-122"/>
            </a:endParaRPr>
          </a:p>
        </p:txBody>
      </p:sp>
      <p:sp>
        <p:nvSpPr>
          <p:cNvPr id="49160" name="Text Box 9"/>
          <p:cNvSpPr txBox="1"/>
          <p:nvPr/>
        </p:nvSpPr>
        <p:spPr>
          <a:xfrm>
            <a:off x="3335338" y="3311525"/>
            <a:ext cx="2663825" cy="368300"/>
          </a:xfrm>
          <a:prstGeom prst="rect">
            <a:avLst/>
          </a:prstGeom>
          <a:noFill/>
          <a:ln w="9525">
            <a:noFill/>
          </a:ln>
        </p:spPr>
        <p:txBody>
          <a:bodyPr anchor="t" anchorCtr="0">
            <a:spAutoFit/>
          </a:bodyPr>
          <a:p>
            <a:pPr>
              <a:spcBef>
                <a:spcPct val="50000"/>
              </a:spcBef>
            </a:pPr>
            <a:endParaRPr lang="zh-CN" altLang="en-US" sz="1800" dirty="0">
              <a:solidFill>
                <a:schemeClr val="tx1"/>
              </a:solidFill>
              <a:latin typeface="Arial" panose="020B0604020202020204" pitchFamily="34" charset="0"/>
              <a:ea typeface="宋体" panose="02010600030101010101" pitchFamily="2" charset="-122"/>
            </a:endParaRPr>
          </a:p>
        </p:txBody>
      </p:sp>
      <p:sp>
        <p:nvSpPr>
          <p:cNvPr id="49161" name="Text Box 10"/>
          <p:cNvSpPr txBox="1"/>
          <p:nvPr/>
        </p:nvSpPr>
        <p:spPr>
          <a:xfrm>
            <a:off x="3048000" y="3168650"/>
            <a:ext cx="3671888" cy="1014730"/>
          </a:xfrm>
          <a:prstGeom prst="rect">
            <a:avLst/>
          </a:prstGeom>
          <a:noFill/>
          <a:ln w="9525">
            <a:noFill/>
          </a:ln>
        </p:spPr>
        <p:txBody>
          <a:bodyPr anchor="t" anchorCtr="0">
            <a:spAutoFit/>
          </a:bodyPr>
          <a:p>
            <a:pPr>
              <a:lnSpc>
                <a:spcPct val="150000"/>
              </a:lnSpc>
            </a:pPr>
            <a:r>
              <a:rPr lang="zh-CN" altLang="en-US" sz="2000" dirty="0">
                <a:solidFill>
                  <a:schemeClr val="tx1"/>
                </a:solidFill>
                <a:latin typeface="Arial" panose="020B0604020202020204" pitchFamily="34" charset="0"/>
                <a:ea typeface="楷体_GB2312" pitchFamily="1" charset="-122"/>
              </a:rPr>
              <a:t>静止液体在单位面积上所受的法向力称为静压力</a:t>
            </a:r>
            <a:endParaRPr lang="zh-CN" altLang="en-US" sz="2000" dirty="0">
              <a:solidFill>
                <a:schemeClr val="tx1"/>
              </a:solidFill>
              <a:latin typeface="Arial" panose="020B0604020202020204" pitchFamily="34" charset="0"/>
              <a:ea typeface="楷体_GB2312" pitchFamily="1" charset="-122"/>
            </a:endParaRPr>
          </a:p>
        </p:txBody>
      </p:sp>
      <p:grpSp>
        <p:nvGrpSpPr>
          <p:cNvPr id="49162" name="Group 11"/>
          <p:cNvGrpSpPr/>
          <p:nvPr/>
        </p:nvGrpSpPr>
        <p:grpSpPr>
          <a:xfrm>
            <a:off x="2813050" y="4978400"/>
            <a:ext cx="3887788" cy="1533525"/>
            <a:chOff x="3061" y="1979"/>
            <a:chExt cx="1795" cy="1734"/>
          </a:xfrm>
        </p:grpSpPr>
        <p:sp>
          <p:nvSpPr>
            <p:cNvPr id="49163" name="AutoShape 3"/>
            <p:cNvSpPr/>
            <p:nvPr/>
          </p:nvSpPr>
          <p:spPr>
            <a:xfrm>
              <a:off x="3061" y="1979"/>
              <a:ext cx="1795" cy="1734"/>
            </a:xfrm>
            <a:prstGeom prst="roundRect">
              <a:avLst>
                <a:gd name="adj" fmla="val 8014"/>
              </a:avLst>
            </a:prstGeom>
            <a:solidFill>
              <a:srgbClr val="F8F8F8"/>
            </a:solidFill>
            <a:ln w="9525" cap="flat" cmpd="sng">
              <a:solidFill>
                <a:srgbClr val="008080"/>
              </a:solidFill>
              <a:prstDash val="solid"/>
              <a:round/>
              <a:headEnd type="none" w="med" len="med"/>
              <a:tailEnd type="none" w="med" len="med"/>
            </a:ln>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49164" name="AutoShape 4"/>
            <p:cNvSpPr/>
            <p:nvPr/>
          </p:nvSpPr>
          <p:spPr>
            <a:xfrm>
              <a:off x="3107" y="2024"/>
              <a:ext cx="1703" cy="1645"/>
            </a:xfrm>
            <a:prstGeom prst="roundRect">
              <a:avLst>
                <a:gd name="adj" fmla="val 7912"/>
              </a:avLst>
            </a:prstGeom>
            <a:gradFill rotWithShape="1">
              <a:gsLst>
                <a:gs pos="0">
                  <a:srgbClr val="FFFFFF"/>
                </a:gs>
                <a:gs pos="100000">
                  <a:srgbClr val="DDDDDD"/>
                </a:gs>
              </a:gsLst>
              <a:lin ang="5400000" scaled="1"/>
              <a:tileRect/>
            </a:gradFill>
            <a:ln w="9525" cap="flat" cmpd="sng">
              <a:solidFill>
                <a:srgbClr val="008080"/>
              </a:solidFill>
              <a:prstDash val="solid"/>
              <a:round/>
              <a:headEnd type="none" w="med" len="med"/>
              <a:tailEnd type="none" w="med" len="med"/>
            </a:ln>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grpSp>
      <p:sp>
        <p:nvSpPr>
          <p:cNvPr id="49165" name="AutoShape 10"/>
          <p:cNvSpPr/>
          <p:nvPr/>
        </p:nvSpPr>
        <p:spPr>
          <a:xfrm rot="5400000">
            <a:off x="1889125" y="5461000"/>
            <a:ext cx="1368425" cy="574675"/>
          </a:xfrm>
          <a:prstGeom prst="roundRect">
            <a:avLst>
              <a:gd name="adj" fmla="val 50000"/>
            </a:avLst>
          </a:prstGeom>
          <a:solidFill>
            <a:srgbClr val="EBFFFF"/>
          </a:solidFill>
          <a:ln w="12700" cap="flat" cmpd="sng">
            <a:solidFill>
              <a:srgbClr val="3366FF"/>
            </a:solidFill>
            <a:prstDash val="solid"/>
            <a:round/>
            <a:headEnd type="none" w="med" len="med"/>
            <a:tailEnd type="none" w="med" len="med"/>
          </a:ln>
          <a:effectLst>
            <a:outerShdw dist="35921" dir="2699999" algn="ctr" rotWithShape="0">
              <a:srgbClr val="292929">
                <a:alpha val="50000"/>
              </a:srgbClr>
            </a:outerShdw>
          </a:effectLst>
        </p:spPr>
        <p:txBody>
          <a:bodyPr rot="10800000" vert="eaVert"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49166" name="Text Box 15"/>
          <p:cNvSpPr txBox="1"/>
          <p:nvPr/>
        </p:nvSpPr>
        <p:spPr>
          <a:xfrm>
            <a:off x="2359660" y="5302250"/>
            <a:ext cx="551815" cy="1308100"/>
          </a:xfrm>
          <a:prstGeom prst="rect">
            <a:avLst/>
          </a:prstGeom>
          <a:noFill/>
          <a:ln w="9525">
            <a:noFill/>
          </a:ln>
        </p:spPr>
        <p:txBody>
          <a:bodyPr vert="eaVert" anchor="t" anchorCtr="0">
            <a:spAutoFit/>
          </a:bodyPr>
          <a:p>
            <a:pPr>
              <a:spcBef>
                <a:spcPct val="50000"/>
              </a:spcBef>
            </a:pPr>
            <a:r>
              <a:rPr lang="zh-CN" altLang="en-US" sz="2400" dirty="0">
                <a:solidFill>
                  <a:srgbClr val="0066FF"/>
                </a:solidFill>
                <a:latin typeface="Arial" panose="020B0604020202020204" pitchFamily="34" charset="0"/>
                <a:ea typeface="楷体_GB2312" pitchFamily="1" charset="-122"/>
              </a:rPr>
              <a:t>特性</a:t>
            </a:r>
            <a:endParaRPr lang="zh-CN" altLang="en-US" sz="2400" dirty="0">
              <a:solidFill>
                <a:srgbClr val="0066FF"/>
              </a:solidFill>
              <a:latin typeface="Arial" panose="020B0604020202020204" pitchFamily="34" charset="0"/>
              <a:ea typeface="楷体_GB2312" pitchFamily="1" charset="-122"/>
            </a:endParaRPr>
          </a:p>
        </p:txBody>
      </p:sp>
      <p:sp>
        <p:nvSpPr>
          <p:cNvPr id="49167" name="Text Box 16"/>
          <p:cNvSpPr txBox="1"/>
          <p:nvPr/>
        </p:nvSpPr>
        <p:spPr>
          <a:xfrm>
            <a:off x="3316288" y="5194300"/>
            <a:ext cx="2663825" cy="368300"/>
          </a:xfrm>
          <a:prstGeom prst="rect">
            <a:avLst/>
          </a:prstGeom>
          <a:noFill/>
          <a:ln w="9525">
            <a:noFill/>
          </a:ln>
        </p:spPr>
        <p:txBody>
          <a:bodyPr anchor="t" anchorCtr="0">
            <a:spAutoFit/>
          </a:bodyPr>
          <a:p>
            <a:pPr>
              <a:spcBef>
                <a:spcPct val="50000"/>
              </a:spcBef>
            </a:pPr>
            <a:endParaRPr lang="zh-CN" altLang="en-US" sz="1800" dirty="0">
              <a:solidFill>
                <a:schemeClr val="tx1"/>
              </a:solidFill>
              <a:latin typeface="Arial" panose="020B0604020202020204" pitchFamily="34" charset="0"/>
              <a:ea typeface="宋体" panose="02010600030101010101" pitchFamily="2" charset="-122"/>
            </a:endParaRPr>
          </a:p>
        </p:txBody>
      </p:sp>
      <p:sp>
        <p:nvSpPr>
          <p:cNvPr id="49168" name="Text Box 17"/>
          <p:cNvSpPr txBox="1"/>
          <p:nvPr/>
        </p:nvSpPr>
        <p:spPr>
          <a:xfrm>
            <a:off x="3028950" y="5051425"/>
            <a:ext cx="3671888" cy="1414780"/>
          </a:xfrm>
          <a:prstGeom prst="rect">
            <a:avLst/>
          </a:prstGeom>
          <a:noFill/>
          <a:ln w="9525">
            <a:noFill/>
          </a:ln>
        </p:spPr>
        <p:txBody>
          <a:bodyPr anchor="t" anchorCtr="0">
            <a:spAutoFit/>
          </a:bodyPr>
          <a:p>
            <a:pPr marL="179705" lvl="1" indent="0" algn="l" rtl="0" eaLnBrk="1" fontAlgn="base" hangingPunct="1">
              <a:spcBef>
                <a:spcPct val="30000"/>
              </a:spcBef>
              <a:spcAft>
                <a:spcPct val="0"/>
              </a:spcAft>
              <a:buClr>
                <a:schemeClr val="tx2"/>
              </a:buClr>
              <a:buFont typeface="Wingdings" panose="05000000000000000000" pitchFamily="2" charset="2"/>
              <a:buChar char="Ø"/>
            </a:pPr>
            <a:r>
              <a:rPr lang="zh-CN" altLang="en-US" sz="2000" dirty="0">
                <a:solidFill>
                  <a:schemeClr val="tx1"/>
                </a:solidFill>
                <a:latin typeface="Arial" panose="020B0604020202020204" pitchFamily="34" charset="0"/>
                <a:ea typeface="楷体_GB2312" pitchFamily="1" charset="-122"/>
              </a:rPr>
              <a:t>液体静压力垂直于承压面，方向为该面内法线方向。</a:t>
            </a:r>
            <a:endParaRPr lang="zh-CN" altLang="en-US" sz="2000" dirty="0">
              <a:solidFill>
                <a:schemeClr val="tx1"/>
              </a:solidFill>
              <a:latin typeface="Arial" panose="020B0604020202020204" pitchFamily="34" charset="0"/>
              <a:ea typeface="楷体_GB2312" pitchFamily="1" charset="-122"/>
            </a:endParaRPr>
          </a:p>
          <a:p>
            <a:pPr marL="179705" lvl="1" indent="0" algn="l" rtl="0" eaLnBrk="1" fontAlgn="base" hangingPunct="1">
              <a:spcBef>
                <a:spcPct val="30000"/>
              </a:spcBef>
              <a:spcAft>
                <a:spcPct val="0"/>
              </a:spcAft>
              <a:buClr>
                <a:schemeClr val="tx2"/>
              </a:buClr>
              <a:buFont typeface="Wingdings" panose="05000000000000000000" pitchFamily="2" charset="2"/>
              <a:buChar char="Ø"/>
            </a:pPr>
            <a:r>
              <a:rPr lang="zh-CN" altLang="en-US" sz="2000" dirty="0">
                <a:solidFill>
                  <a:schemeClr val="tx1"/>
                </a:solidFill>
                <a:latin typeface="Arial" panose="020B0604020202020204" pitchFamily="34" charset="0"/>
                <a:ea typeface="楷体_GB2312" pitchFamily="1" charset="-122"/>
              </a:rPr>
              <a:t>液体内任一点所受的静压力在各个方向上都相等。</a:t>
            </a:r>
            <a:endParaRPr lang="zh-CN" altLang="en-US" sz="2000" dirty="0">
              <a:solidFill>
                <a:schemeClr val="tx1"/>
              </a:solidFill>
              <a:latin typeface="Arial" panose="020B0604020202020204" pitchFamily="34" charset="0"/>
              <a:ea typeface="楷体_GB2312" pitchFamily="1" charset="-122"/>
            </a:endParaRPr>
          </a:p>
        </p:txBody>
      </p:sp>
      <p:sp>
        <p:nvSpPr>
          <p:cNvPr id="123922" name="Rectangle 18"/>
          <p:cNvSpPr/>
          <p:nvPr/>
        </p:nvSpPr>
        <p:spPr>
          <a:xfrm>
            <a:off x="7696200" y="2114550"/>
            <a:ext cx="2082800" cy="1014730"/>
          </a:xfrm>
          <a:prstGeom prst="rect">
            <a:avLst/>
          </a:prstGeom>
          <a:noFill/>
          <a:ln w="9525">
            <a:noFill/>
          </a:ln>
        </p:spPr>
        <p:txBody>
          <a:bodyPr anchor="t" anchorCtr="0">
            <a:spAutoFit/>
          </a:bodyPr>
          <a:p>
            <a:pPr algn="ctr"/>
            <a:r>
              <a:rPr lang="zh-CN" altLang="en-US" sz="2000" dirty="0">
                <a:solidFill>
                  <a:schemeClr val="tx2"/>
                </a:solidFill>
                <a:latin typeface="Arial" panose="020B0604020202020204" pitchFamily="34" charset="0"/>
                <a:ea typeface="楷体_GB2312" pitchFamily="1" charset="-122"/>
              </a:rPr>
              <a:t>压力不是力</a:t>
            </a:r>
            <a:endParaRPr lang="zh-CN" altLang="en-US" sz="2000" dirty="0">
              <a:solidFill>
                <a:schemeClr val="tx2"/>
              </a:solidFill>
              <a:latin typeface="Arial" panose="020B0604020202020204" pitchFamily="34" charset="0"/>
              <a:ea typeface="楷体_GB2312" pitchFamily="1" charset="-122"/>
            </a:endParaRPr>
          </a:p>
          <a:p>
            <a:pPr algn="ctr"/>
            <a:r>
              <a:rPr lang="zh-CN" altLang="en-US" sz="2000" dirty="0">
                <a:solidFill>
                  <a:schemeClr val="tx1"/>
                </a:solidFill>
                <a:latin typeface="Arial" panose="020B0604020202020204" pitchFamily="34" charset="0"/>
                <a:ea typeface="楷体_GB2312" pitchFamily="1" charset="-122"/>
              </a:rPr>
              <a:t>此处的压力是物理学上的压强</a:t>
            </a:r>
            <a:endParaRPr lang="zh-CN" altLang="en-US" sz="2000" dirty="0">
              <a:solidFill>
                <a:schemeClr val="tx1"/>
              </a:solidFill>
              <a:latin typeface="Arial" panose="020B0604020202020204" pitchFamily="34" charset="0"/>
              <a:ea typeface="楷体_GB2312" pitchFamily="1" charset="-122"/>
            </a:endParaRPr>
          </a:p>
        </p:txBody>
      </p:sp>
      <p:graphicFrame>
        <p:nvGraphicFramePr>
          <p:cNvPr id="49170" name="Object 19"/>
          <p:cNvGraphicFramePr>
            <a:graphicFrameLocks noGrp="1" noChangeAspect="1"/>
          </p:cNvGraphicFramePr>
          <p:nvPr>
            <p:ph sz="half" idx="4294967295"/>
          </p:nvPr>
        </p:nvGraphicFramePr>
        <p:xfrm>
          <a:off x="7696200" y="3649980"/>
          <a:ext cx="2128520" cy="763270"/>
        </p:xfrm>
        <a:graphic>
          <a:graphicData uri="http://schemas.openxmlformats.org/presentationml/2006/ole">
            <mc:AlternateContent xmlns:mc="http://schemas.openxmlformats.org/markup-compatibility/2006">
              <mc:Choice xmlns:v="urn:schemas-microsoft-com:vml" Requires="v">
                <p:oleObj spid="_x0000_s3089" name="" r:id="rId1" imgW="1231265" imgH="431800" progId="Equation.3">
                  <p:embed/>
                </p:oleObj>
              </mc:Choice>
              <mc:Fallback>
                <p:oleObj name="" r:id="rId1" imgW="1231265" imgH="431800" progId="Equation.3">
                  <p:embed/>
                  <p:pic>
                    <p:nvPicPr>
                      <p:cNvPr id="0" name="图片 3088"/>
                      <p:cNvPicPr/>
                      <p:nvPr/>
                    </p:nvPicPr>
                    <p:blipFill>
                      <a:blip r:embed="rId2"/>
                      <a:stretch>
                        <a:fillRect/>
                      </a:stretch>
                    </p:blipFill>
                    <p:spPr>
                      <a:xfrm>
                        <a:off x="7696200" y="3649980"/>
                        <a:ext cx="2128520" cy="763270"/>
                      </a:xfrm>
                      <a:prstGeom prst="rect">
                        <a:avLst/>
                      </a:prstGeom>
                      <a:noFill/>
                      <a:ln w="38100">
                        <a:miter/>
                      </a:ln>
                    </p:spPr>
                  </p:pic>
                </p:oleObj>
              </mc:Fallback>
            </mc:AlternateContent>
          </a:graphicData>
        </a:graphic>
      </p:graphicFrame>
      <p:sp>
        <p:nvSpPr>
          <p:cNvPr id="49171" name="AutoShape 20"/>
          <p:cNvSpPr/>
          <p:nvPr/>
        </p:nvSpPr>
        <p:spPr>
          <a:xfrm>
            <a:off x="6858000" y="4933950"/>
            <a:ext cx="3581400" cy="1752600"/>
          </a:xfrm>
          <a:prstGeom prst="wedgeRoundRectCallout">
            <a:avLst>
              <a:gd name="adj1" fmla="val -17287"/>
              <a:gd name="adj2" fmla="val -75907"/>
              <a:gd name="adj3" fmla="val 16667"/>
            </a:avLst>
          </a:prstGeom>
          <a:noFill/>
          <a:ln w="9525" cap="flat" cmpd="sng">
            <a:solidFill>
              <a:srgbClr val="00CCFF"/>
            </a:solidFill>
            <a:prstDash val="solid"/>
            <a:miter/>
            <a:headEnd type="none" w="med" len="med"/>
            <a:tailEnd type="none" w="med" len="med"/>
          </a:ln>
          <a:effectLst>
            <a:outerShdw dist="35921" dir="2699999" algn="ctr" rotWithShape="0">
              <a:schemeClr val="bg2"/>
            </a:outerShdw>
          </a:effectLst>
        </p:spPr>
        <p:txBody>
          <a:bodyPr anchor="ctr" anchorCtr="0"/>
          <a:p>
            <a:pPr algn="ctr">
              <a:spcBef>
                <a:spcPct val="50000"/>
              </a:spcBef>
            </a:pPr>
            <a:endParaRPr lang="zh-CN" altLang="en-US" b="0" dirty="0">
              <a:latin typeface="Arial" panose="020B0604020202020204" pitchFamily="34" charset="0"/>
              <a:ea typeface="华文行楷" panose="02010800040101010101" pitchFamily="2" charset="-122"/>
            </a:endParaRPr>
          </a:p>
        </p:txBody>
      </p:sp>
      <p:sp>
        <p:nvSpPr>
          <p:cNvPr id="49172" name="Text Box 21"/>
          <p:cNvSpPr txBox="1"/>
          <p:nvPr/>
        </p:nvSpPr>
        <p:spPr>
          <a:xfrm>
            <a:off x="7010400" y="5010150"/>
            <a:ext cx="3429000" cy="1642110"/>
          </a:xfrm>
          <a:prstGeom prst="rect">
            <a:avLst/>
          </a:prstGeom>
          <a:noFill/>
          <a:ln w="9525">
            <a:noFill/>
          </a:ln>
        </p:spPr>
        <p:txBody>
          <a:bodyPr anchor="t" anchorCtr="0">
            <a:spAutoFit/>
          </a:bodyPr>
          <a:p>
            <a:pPr algn="ctr">
              <a:lnSpc>
                <a:spcPct val="120000"/>
              </a:lnSpc>
            </a:pPr>
            <a:r>
              <a:rPr lang="zh-CN" altLang="en-US" sz="2400" dirty="0">
                <a:solidFill>
                  <a:schemeClr val="tx2"/>
                </a:solidFill>
                <a:latin typeface="楷体_GB2312" pitchFamily="1" charset="-122"/>
                <a:ea typeface="楷体_GB2312" pitchFamily="1" charset="-122"/>
              </a:rPr>
              <a:t>单位</a:t>
            </a:r>
            <a:endParaRPr lang="zh-CN" altLang="en-US" sz="2400" dirty="0">
              <a:solidFill>
                <a:schemeClr val="tx2"/>
              </a:solidFill>
              <a:latin typeface="楷体_GB2312" pitchFamily="1" charset="-122"/>
              <a:ea typeface="楷体_GB2312" pitchFamily="1" charset="-122"/>
            </a:endParaRPr>
          </a:p>
          <a:p>
            <a:pPr>
              <a:lnSpc>
                <a:spcPct val="120000"/>
              </a:lnSpc>
            </a:pPr>
            <a:r>
              <a:rPr lang="en-US" altLang="zh-CN" sz="2000" dirty="0">
                <a:solidFill>
                  <a:schemeClr val="tx1"/>
                </a:solidFill>
                <a:latin typeface="Times New Roman" panose="02020603050405020304" pitchFamily="18" charset="0"/>
                <a:ea typeface="楷体_GB2312" pitchFamily="1" charset="-122"/>
              </a:rPr>
              <a:t>Pa</a:t>
            </a:r>
            <a:r>
              <a:rPr lang="zh-CN" altLang="en-US" sz="2000" dirty="0">
                <a:solidFill>
                  <a:schemeClr val="tx1"/>
                </a:solidFill>
                <a:latin typeface="Times New Roman" panose="02020603050405020304" pitchFamily="18" charset="0"/>
                <a:ea typeface="楷体_GB2312" pitchFamily="1" charset="-122"/>
              </a:rPr>
              <a:t>（</a:t>
            </a:r>
            <a:r>
              <a:rPr lang="en-US" altLang="zh-CN" sz="2000" dirty="0">
                <a:solidFill>
                  <a:schemeClr val="tx1"/>
                </a:solidFill>
                <a:latin typeface="Times New Roman" panose="02020603050405020304" pitchFamily="18" charset="0"/>
                <a:ea typeface="楷体_GB2312" pitchFamily="1" charset="-122"/>
              </a:rPr>
              <a:t>N/m</a:t>
            </a:r>
            <a:r>
              <a:rPr lang="en-US" altLang="zh-CN" sz="2000" baseline="30000" dirty="0">
                <a:solidFill>
                  <a:schemeClr val="tx1"/>
                </a:solidFill>
                <a:latin typeface="Times New Roman" panose="02020603050405020304" pitchFamily="18" charset="0"/>
                <a:ea typeface="楷体_GB2312" pitchFamily="1" charset="-122"/>
              </a:rPr>
              <a:t>2</a:t>
            </a:r>
            <a:r>
              <a:rPr lang="zh-CN" altLang="en-US" sz="2000" dirty="0">
                <a:solidFill>
                  <a:schemeClr val="tx1"/>
                </a:solidFill>
                <a:latin typeface="Times New Roman" panose="02020603050405020304" pitchFamily="18" charset="0"/>
                <a:ea typeface="楷体_GB2312" pitchFamily="1" charset="-122"/>
              </a:rPr>
              <a:t>）</a:t>
            </a:r>
            <a:r>
              <a:rPr lang="en-US" altLang="zh-CN" sz="2000" dirty="0">
                <a:solidFill>
                  <a:schemeClr val="tx1"/>
                </a:solidFill>
                <a:latin typeface="Times New Roman" panose="02020603050405020304" pitchFamily="18" charset="0"/>
                <a:ea typeface="楷体_GB2312" pitchFamily="1" charset="-122"/>
              </a:rPr>
              <a:t>MPa bar kgf/cm</a:t>
            </a:r>
            <a:r>
              <a:rPr lang="en-US" altLang="zh-CN" sz="2000" baseline="30000" dirty="0">
                <a:solidFill>
                  <a:schemeClr val="tx1"/>
                </a:solidFill>
                <a:latin typeface="Times New Roman" panose="02020603050405020304" pitchFamily="18" charset="0"/>
                <a:ea typeface="楷体_GB2312" pitchFamily="1" charset="-122"/>
              </a:rPr>
              <a:t>2</a:t>
            </a:r>
            <a:endParaRPr lang="en-US" altLang="zh-CN" sz="2000" baseline="30000" dirty="0">
              <a:solidFill>
                <a:schemeClr val="tx1"/>
              </a:solidFill>
              <a:latin typeface="Times New Roman" panose="02020603050405020304" pitchFamily="18" charset="0"/>
              <a:ea typeface="楷体_GB2312" pitchFamily="1" charset="-122"/>
            </a:endParaRPr>
          </a:p>
          <a:p>
            <a:pPr>
              <a:lnSpc>
                <a:spcPct val="120000"/>
              </a:lnSpc>
            </a:pPr>
            <a:r>
              <a:rPr lang="en-US" altLang="zh-CN" sz="2000" dirty="0">
                <a:solidFill>
                  <a:schemeClr val="tx1"/>
                </a:solidFill>
                <a:latin typeface="Times New Roman" panose="02020603050405020304" pitchFamily="18" charset="0"/>
                <a:ea typeface="楷体_GB2312" pitchFamily="1" charset="-122"/>
              </a:rPr>
              <a:t>1MPa=10</a:t>
            </a:r>
            <a:r>
              <a:rPr lang="en-US" altLang="zh-CN" sz="2000" baseline="30000" dirty="0">
                <a:solidFill>
                  <a:schemeClr val="tx1"/>
                </a:solidFill>
                <a:latin typeface="Times New Roman" panose="02020603050405020304" pitchFamily="18" charset="0"/>
                <a:ea typeface="楷体_GB2312" pitchFamily="1" charset="-122"/>
              </a:rPr>
              <a:t>6 </a:t>
            </a:r>
            <a:r>
              <a:rPr lang="en-US" altLang="zh-CN" sz="2000" dirty="0">
                <a:solidFill>
                  <a:schemeClr val="tx1"/>
                </a:solidFill>
                <a:latin typeface="Times New Roman" panose="02020603050405020304" pitchFamily="18" charset="0"/>
                <a:ea typeface="楷体_GB2312" pitchFamily="1" charset="-122"/>
              </a:rPr>
              <a:t>Pa</a:t>
            </a:r>
            <a:endParaRPr lang="en-US" altLang="zh-CN" sz="2000" dirty="0">
              <a:solidFill>
                <a:schemeClr val="tx1"/>
              </a:solidFill>
              <a:latin typeface="Times New Roman" panose="02020603050405020304" pitchFamily="18" charset="0"/>
              <a:ea typeface="楷体_GB2312" pitchFamily="1" charset="-122"/>
            </a:endParaRPr>
          </a:p>
          <a:p>
            <a:pPr>
              <a:lnSpc>
                <a:spcPct val="120000"/>
              </a:lnSpc>
            </a:pPr>
            <a:r>
              <a:rPr lang="en-US" altLang="zh-CN" sz="2000" dirty="0">
                <a:solidFill>
                  <a:schemeClr val="tx1"/>
                </a:solidFill>
                <a:latin typeface="Times New Roman" panose="02020603050405020304" pitchFamily="18" charset="0"/>
                <a:ea typeface="楷体_GB2312" pitchFamily="1" charset="-122"/>
              </a:rPr>
              <a:t>1kgf/cm</a:t>
            </a:r>
            <a:r>
              <a:rPr lang="en-US" altLang="zh-CN" sz="2000" baseline="30000" dirty="0">
                <a:solidFill>
                  <a:schemeClr val="tx1"/>
                </a:solidFill>
                <a:latin typeface="Times New Roman" panose="02020603050405020304" pitchFamily="18" charset="0"/>
                <a:ea typeface="楷体_GB2312" pitchFamily="1" charset="-122"/>
              </a:rPr>
              <a:t>2</a:t>
            </a:r>
            <a:r>
              <a:rPr lang="en-US" altLang="zh-CN" sz="2000" dirty="0">
                <a:solidFill>
                  <a:schemeClr val="tx1"/>
                </a:solidFill>
                <a:latin typeface="Times New Roman" panose="02020603050405020304" pitchFamily="18" charset="0"/>
                <a:ea typeface="楷体_GB2312" pitchFamily="1" charset="-122"/>
              </a:rPr>
              <a:t>=1bar=10</a:t>
            </a:r>
            <a:r>
              <a:rPr lang="en-US" altLang="zh-CN" sz="2000" baseline="30000" dirty="0">
                <a:solidFill>
                  <a:schemeClr val="tx1"/>
                </a:solidFill>
                <a:latin typeface="Times New Roman" panose="02020603050405020304" pitchFamily="18" charset="0"/>
                <a:ea typeface="楷体_GB2312" pitchFamily="1" charset="-122"/>
              </a:rPr>
              <a:t>5</a:t>
            </a:r>
            <a:r>
              <a:rPr lang="en-US" altLang="zh-CN" sz="2000" dirty="0">
                <a:solidFill>
                  <a:schemeClr val="tx1"/>
                </a:solidFill>
                <a:latin typeface="Times New Roman" panose="02020603050405020304" pitchFamily="18" charset="0"/>
                <a:ea typeface="楷体_GB2312" pitchFamily="1" charset="-122"/>
              </a:rPr>
              <a:t>Pa</a:t>
            </a:r>
            <a:endParaRPr lang="en-US" altLang="zh-CN" sz="2000" dirty="0">
              <a:solidFill>
                <a:schemeClr val="tx1"/>
              </a:solidFill>
              <a:latin typeface="Times New Roman" panose="02020603050405020304" pitchFamily="18" charset="0"/>
              <a:ea typeface="楷体_GB2312" pitchFamily="1" charset="-122"/>
            </a:endParaRPr>
          </a:p>
        </p:txBody>
      </p:sp>
      <p:sp>
        <p:nvSpPr>
          <p:cNvPr id="49173" name="Text Box 11"/>
          <p:cNvSpPr txBox="1"/>
          <p:nvPr/>
        </p:nvSpPr>
        <p:spPr>
          <a:xfrm>
            <a:off x="1613535" y="1294765"/>
            <a:ext cx="4773930" cy="645160"/>
          </a:xfrm>
          <a:prstGeom prst="rect">
            <a:avLst/>
          </a:prstGeom>
          <a:noFill/>
          <a:ln w="9525">
            <a:noFill/>
          </a:ln>
        </p:spPr>
        <p:txBody>
          <a:bodyPr wrap="none" anchor="t" anchorCtr="0">
            <a:spAutoFit/>
          </a:bodyPr>
          <a:p>
            <a:pPr algn="l"/>
            <a:r>
              <a:rPr lang="zh-CN" altLang="en-US" sz="3600" b="1" dirty="0">
                <a:solidFill>
                  <a:srgbClr val="FF0000"/>
                </a:solidFill>
                <a:latin typeface="华文新魏" panose="02010800040101010101" pitchFamily="2" charset="-122"/>
                <a:ea typeface="华文新魏" panose="02010800040101010101" pitchFamily="2" charset="-122"/>
              </a:rPr>
              <a:t>二、流体力学基础知识</a:t>
            </a:r>
            <a:endParaRPr lang="zh-CN" altLang="en-US" sz="3600" b="1" dirty="0">
              <a:solidFill>
                <a:srgbClr val="FF0000"/>
              </a:solidFill>
              <a:latin typeface="华文新魏" panose="02010800040101010101" pitchFamily="2" charset="-122"/>
              <a:ea typeface="华文新魏" panose="02010800040101010101" pitchFamily="2" charset="-122"/>
            </a:endParaRPr>
          </a:p>
        </p:txBody>
      </p:sp>
      <p:sp>
        <p:nvSpPr>
          <p:cNvPr id="49174" name="Text Box 23"/>
          <p:cNvSpPr txBox="1"/>
          <p:nvPr/>
        </p:nvSpPr>
        <p:spPr>
          <a:xfrm>
            <a:off x="6387465" y="1294765"/>
            <a:ext cx="2286000" cy="583565"/>
          </a:xfrm>
          <a:prstGeom prst="rect">
            <a:avLst/>
          </a:prstGeom>
          <a:noFill/>
          <a:ln w="9525">
            <a:noFill/>
          </a:ln>
        </p:spPr>
        <p:txBody>
          <a:bodyPr anchor="t" anchorCtr="0">
            <a:spAutoFit/>
          </a:bodyPr>
          <a:p>
            <a:pPr>
              <a:spcBef>
                <a:spcPct val="50000"/>
              </a:spcBef>
            </a:pPr>
            <a:r>
              <a:rPr lang="en-US" altLang="zh-CN" sz="3200" dirty="0">
                <a:solidFill>
                  <a:schemeClr val="accent2"/>
                </a:solidFill>
                <a:latin typeface="楷体_GB2312" pitchFamily="1" charset="-122"/>
                <a:ea typeface="楷体_GB2312" pitchFamily="1" charset="-122"/>
              </a:rPr>
              <a:t>(</a:t>
            </a:r>
            <a:r>
              <a:rPr altLang="en-US" sz="3200" dirty="0">
                <a:solidFill>
                  <a:schemeClr val="accent2"/>
                </a:solidFill>
                <a:latin typeface="楷体_GB2312" pitchFamily="1" charset="-122"/>
                <a:ea typeface="楷体_GB2312" pitchFamily="1" charset="-122"/>
              </a:rPr>
              <a:t>一</a:t>
            </a:r>
            <a:r>
              <a:rPr lang="en-US" altLang="zh-CN" sz="3200" dirty="0">
                <a:solidFill>
                  <a:schemeClr val="accent2"/>
                </a:solidFill>
                <a:latin typeface="楷体_GB2312" pitchFamily="1" charset="-122"/>
                <a:ea typeface="楷体_GB2312" pitchFamily="1" charset="-122"/>
              </a:rPr>
              <a:t>)</a:t>
            </a:r>
            <a:r>
              <a:rPr lang="zh-CN" altLang="en-US" sz="3200" dirty="0">
                <a:solidFill>
                  <a:schemeClr val="accent2"/>
                </a:solidFill>
                <a:latin typeface="楷体_GB2312" pitchFamily="1" charset="-122"/>
                <a:ea typeface="楷体_GB2312" pitchFamily="1" charset="-122"/>
              </a:rPr>
              <a:t>静力学</a:t>
            </a:r>
            <a:endParaRPr lang="zh-CN" altLang="en-US" sz="3200" dirty="0">
              <a:solidFill>
                <a:schemeClr val="accent2"/>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123922"/>
                                        </p:tgtEl>
                                        <p:attrNameLst>
                                          <p:attrName>style.color</p:attrName>
                                        </p:attrNameLst>
                                      </p:cBhvr>
                                      <p:by>
                                        <p:hsl h="0" s="-12544" l="-25088"/>
                                      </p:by>
                                    </p:animClr>
                                    <p:animClr clrSpc="hsl" dir="cw">
                                      <p:cBhvr>
                                        <p:cTn id="7" dur="500" fill="hold"/>
                                        <p:tgtEl>
                                          <p:spTgt spid="123922"/>
                                        </p:tgtEl>
                                        <p:attrNameLst>
                                          <p:attrName>fillcolor</p:attrName>
                                        </p:attrNameLst>
                                      </p:cBhvr>
                                      <p:by>
                                        <p:hsl h="0" s="-12544" l="-25088"/>
                                      </p:by>
                                    </p:animClr>
                                    <p:animClr clrSpc="hsl" dir="cw">
                                      <p:cBhvr>
                                        <p:cTn id="8" dur="500" fill="hold"/>
                                        <p:tgtEl>
                                          <p:spTgt spid="123922"/>
                                        </p:tgtEl>
                                        <p:attrNameLst>
                                          <p:attrName>stroke.color</p:attrName>
                                        </p:attrNameLst>
                                      </p:cBhvr>
                                      <p:by>
                                        <p:hsl h="0" s="-12544" l="-25088"/>
                                      </p:by>
                                    </p:animClr>
                                    <p:set>
                                      <p:cBhvr>
                                        <p:cTn id="9" dur="500" fill="hold"/>
                                        <p:tgtEl>
                                          <p:spTgt spid="123922"/>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123909"/>
                                        </p:tgtEl>
                                        <p:attrNameLst>
                                          <p:attrName>style.color</p:attrName>
                                        </p:attrNameLst>
                                      </p:cBhvr>
                                      <p:by>
                                        <p:hsl h="0" s="-12544" l="-25088"/>
                                      </p:by>
                                    </p:animClr>
                                    <p:animClr clrSpc="hsl" dir="cw">
                                      <p:cBhvr>
                                        <p:cTn id="12" dur="500" fill="hold"/>
                                        <p:tgtEl>
                                          <p:spTgt spid="123909"/>
                                        </p:tgtEl>
                                        <p:attrNameLst>
                                          <p:attrName>fillcolor</p:attrName>
                                        </p:attrNameLst>
                                      </p:cBhvr>
                                      <p:by>
                                        <p:hsl h="0" s="-12544" l="-25088"/>
                                      </p:by>
                                    </p:animClr>
                                    <p:animClr clrSpc="hsl" dir="cw">
                                      <p:cBhvr>
                                        <p:cTn id="13" dur="500" fill="hold"/>
                                        <p:tgtEl>
                                          <p:spTgt spid="123909"/>
                                        </p:tgtEl>
                                        <p:attrNameLst>
                                          <p:attrName>stroke.color</p:attrName>
                                        </p:attrNameLst>
                                      </p:cBhvr>
                                      <p:by>
                                        <p:hsl h="0" s="-12544" l="-25088"/>
                                      </p:by>
                                    </p:animClr>
                                    <p:set>
                                      <p:cBhvr>
                                        <p:cTn id="14" dur="500" fill="hold"/>
                                        <p:tgtEl>
                                          <p:spTgt spid="12390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9" grpId="0" bldLvl="0" animBg="1"/>
      <p:bldP spid="1239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7" name="Picture 4"/>
          <p:cNvPicPr>
            <a:picLocks noChangeAspect="1"/>
          </p:cNvPicPr>
          <p:nvPr/>
        </p:nvPicPr>
        <p:blipFill>
          <a:blip r:embed="rId1"/>
          <a:stretch>
            <a:fillRect/>
          </a:stretch>
        </p:blipFill>
        <p:spPr>
          <a:xfrm>
            <a:off x="2819400" y="1139825"/>
            <a:ext cx="2479675" cy="2743200"/>
          </a:xfrm>
          <a:prstGeom prst="rect">
            <a:avLst/>
          </a:prstGeom>
          <a:noFill/>
          <a:ln w="9525">
            <a:noFill/>
          </a:ln>
        </p:spPr>
      </p:pic>
      <p:pic>
        <p:nvPicPr>
          <p:cNvPr id="50178" name="Picture 5"/>
          <p:cNvPicPr>
            <a:picLocks noChangeAspect="1"/>
          </p:cNvPicPr>
          <p:nvPr/>
        </p:nvPicPr>
        <p:blipFill>
          <a:blip r:embed="rId2"/>
          <a:stretch>
            <a:fillRect/>
          </a:stretch>
        </p:blipFill>
        <p:spPr>
          <a:xfrm>
            <a:off x="6629400" y="1150938"/>
            <a:ext cx="3200400" cy="2586037"/>
          </a:xfrm>
          <a:prstGeom prst="rect">
            <a:avLst/>
          </a:prstGeom>
          <a:noFill/>
          <a:ln w="9525">
            <a:noFill/>
          </a:ln>
        </p:spPr>
      </p:pic>
      <p:pic>
        <p:nvPicPr>
          <p:cNvPr id="50179" name="Picture 6"/>
          <p:cNvPicPr>
            <a:picLocks noChangeAspect="1"/>
          </p:cNvPicPr>
          <p:nvPr/>
        </p:nvPicPr>
        <p:blipFill>
          <a:blip r:embed="rId3"/>
          <a:stretch>
            <a:fillRect/>
          </a:stretch>
        </p:blipFill>
        <p:spPr>
          <a:xfrm>
            <a:off x="2209800" y="3883025"/>
            <a:ext cx="3505200" cy="3019425"/>
          </a:xfrm>
          <a:prstGeom prst="rect">
            <a:avLst/>
          </a:prstGeom>
          <a:noFill/>
          <a:ln w="9525">
            <a:noFill/>
          </a:ln>
        </p:spPr>
      </p:pic>
      <p:pic>
        <p:nvPicPr>
          <p:cNvPr id="50180" name="Picture 7"/>
          <p:cNvPicPr>
            <a:picLocks noChangeAspect="1"/>
          </p:cNvPicPr>
          <p:nvPr/>
        </p:nvPicPr>
        <p:blipFill>
          <a:blip r:embed="rId4"/>
          <a:stretch>
            <a:fillRect/>
          </a:stretch>
        </p:blipFill>
        <p:spPr>
          <a:xfrm>
            <a:off x="6324600" y="3883025"/>
            <a:ext cx="3886200" cy="303053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1409700" y="4492109"/>
            <a:ext cx="10629900" cy="1198880"/>
          </a:xfrm>
          <a:prstGeom prst="rect">
            <a:avLst/>
          </a:prstGeom>
          <a:noFill/>
        </p:spPr>
        <p:txBody>
          <a:bodyPr wrap="square">
            <a:spAutoFit/>
          </a:bodyPr>
          <a:lstStyle/>
          <a:p>
            <a:r>
              <a:rPr lang="en-US" altLang="zh-CN" kern="100" dirty="0">
                <a:ea typeface="仿宋" panose="02010609060101010101" pitchFamily="49" charset="-122"/>
                <a:cs typeface="黑体" panose="02010609060101010101" pitchFamily="49" charset="-122"/>
              </a:rPr>
              <a:t>       </a:t>
            </a:r>
            <a:r>
              <a:rPr kern="100" dirty="0">
                <a:ea typeface="仿宋" panose="02010609060101010101" pitchFamily="49" charset="-122"/>
              </a:rPr>
              <a:t>每一个汽车的后面都会备有一个千斤顶，千斤顶由机械式和液压式的。液压千斤顶是一种典型的液压设备，具有构造简单、重量轻、便于携带，移动方便的特点。当汽车需要换轮胎的时候，就需要用到它了。那么千斤顶是如何工作的那？</a:t>
            </a:r>
            <a:endParaRPr kern="100" dirty="0">
              <a:ea typeface="仿宋" panose="02010609060101010101" pitchFamily="49" charset="-122"/>
            </a:endParaRPr>
          </a:p>
          <a:p>
            <a:endParaRPr lang="zh-CN" altLang="en-US" kern="100" dirty="0">
              <a:ea typeface="仿宋" panose="02010609060101010101" pitchFamily="49" charset="-122"/>
            </a:endParaRPr>
          </a:p>
        </p:txBody>
      </p:sp>
      <p:pic>
        <p:nvPicPr>
          <p:cNvPr id="100" name="图片 99"/>
          <p:cNvPicPr/>
          <p:nvPr/>
        </p:nvPicPr>
        <p:blipFill>
          <a:blip r:embed="rId1"/>
          <a:stretch>
            <a:fillRect/>
          </a:stretch>
        </p:blipFill>
        <p:spPr>
          <a:xfrm>
            <a:off x="2724150" y="1746250"/>
            <a:ext cx="4345940" cy="2745105"/>
          </a:xfrm>
          <a:prstGeom prst="rect">
            <a:avLst/>
          </a:prstGeom>
          <a:noFill/>
          <a:ln w="9525">
            <a:noFill/>
          </a:ln>
        </p:spPr>
      </p:pic>
      <p:sp>
        <p:nvSpPr>
          <p:cNvPr id="101" name="文本框 100"/>
          <p:cNvSpPr txBox="1"/>
          <p:nvPr/>
        </p:nvSpPr>
        <p:spPr>
          <a:xfrm>
            <a:off x="2724150" y="3632200"/>
            <a:ext cx="5080000" cy="368300"/>
          </a:xfrm>
          <a:prstGeom prst="rect">
            <a:avLst/>
          </a:prstGeom>
          <a:noFill/>
          <a:ln w="9525">
            <a:noFill/>
          </a:ln>
        </p:spPr>
        <p:txBody>
          <a:bodyPr>
            <a:spAutoFit/>
          </a:bodyPr>
          <a:p>
            <a:pPr indent="0" algn="ctr"/>
            <a:r>
              <a:rPr lang="en-US" b="0">
                <a:latin typeface="Calibri" panose="020F0502020204030204" pitchFamily="34" charset="0"/>
                <a:ea typeface="宋体" panose="02010600030101010101" pitchFamily="2" charset="-122"/>
                <a:cs typeface="Times New Roman" panose="02020603050405020304" pitchFamily="18" charset="0"/>
              </a:rPr>
              <a:t> </a:t>
            </a:r>
            <a:endParaRPr lang="en-US" altLang="en-US" b="0">
              <a:latin typeface="Calibri" panose="020F0502020204030204" pitchFamily="34" charset="0"/>
              <a:ea typeface="宋体" panose="02010600030101010101" pitchFamily="2" charset="-122"/>
              <a:cs typeface="Times New Roman" panose="02020603050405020304" pitchFamily="18" charset="0"/>
            </a:endParaRPr>
          </a:p>
        </p:txBody>
      </p:sp>
      <p:pic>
        <p:nvPicPr>
          <p:cNvPr id="2" name="图片 1"/>
          <p:cNvPicPr/>
          <p:nvPr/>
        </p:nvPicPr>
        <p:blipFill>
          <a:blip r:embed="rId2"/>
          <a:stretch>
            <a:fillRect/>
          </a:stretch>
        </p:blipFill>
        <p:spPr>
          <a:xfrm>
            <a:off x="7069455" y="1784350"/>
            <a:ext cx="2827020" cy="2707005"/>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Text Box 3"/>
          <p:cNvSpPr txBox="1"/>
          <p:nvPr/>
        </p:nvSpPr>
        <p:spPr>
          <a:xfrm>
            <a:off x="2209800" y="11430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2</a:t>
            </a:r>
            <a:r>
              <a:rPr lang="zh-CN" altLang="en-US" sz="2800" dirty="0">
                <a:solidFill>
                  <a:schemeClr val="tx1"/>
                </a:solidFill>
                <a:latin typeface="楷体_GB2312" pitchFamily="1" charset="-122"/>
                <a:ea typeface="楷体_GB2312" pitchFamily="1" charset="-122"/>
              </a:rPr>
              <a:t>、静力学基本方程</a:t>
            </a:r>
            <a:endParaRPr lang="zh-CN" altLang="en-US" sz="2800" dirty="0">
              <a:solidFill>
                <a:schemeClr val="tx1"/>
              </a:solidFill>
              <a:latin typeface="楷体_GB2312" pitchFamily="1" charset="-122"/>
              <a:ea typeface="楷体_GB2312" pitchFamily="1" charset="-122"/>
            </a:endParaRPr>
          </a:p>
        </p:txBody>
      </p:sp>
      <p:pic>
        <p:nvPicPr>
          <p:cNvPr id="51202" name="Picture 4" descr="10"/>
          <p:cNvPicPr>
            <a:picLocks noChangeAspect="1"/>
          </p:cNvPicPr>
          <p:nvPr/>
        </p:nvPicPr>
        <p:blipFill>
          <a:blip r:embed="rId1"/>
          <a:stretch>
            <a:fillRect/>
          </a:stretch>
        </p:blipFill>
        <p:spPr>
          <a:xfrm>
            <a:off x="3124200" y="1981200"/>
            <a:ext cx="6400800" cy="2473325"/>
          </a:xfrm>
          <a:prstGeom prst="rect">
            <a:avLst/>
          </a:prstGeom>
          <a:noFill/>
          <a:ln w="9525">
            <a:noFill/>
          </a:ln>
        </p:spPr>
      </p:pic>
      <p:sp>
        <p:nvSpPr>
          <p:cNvPr id="118789" name="Rectangle 5"/>
          <p:cNvSpPr/>
          <p:nvPr/>
        </p:nvSpPr>
        <p:spPr>
          <a:xfrm>
            <a:off x="2590800" y="4953000"/>
            <a:ext cx="2667000" cy="762000"/>
          </a:xfrm>
          <a:prstGeom prst="rect">
            <a:avLst/>
          </a:prstGeom>
          <a:solidFill>
            <a:srgbClr val="DFF1F1"/>
          </a:solidFill>
          <a:ln w="9525" cap="flat" cmpd="sng">
            <a:solidFill>
              <a:srgbClr val="00CCFF"/>
            </a:solidFill>
            <a:prstDash val="solid"/>
            <a:miter/>
            <a:headEnd type="none" w="med" len="med"/>
            <a:tailEnd type="none" w="med" len="med"/>
          </a:ln>
        </p:spPr>
        <p:txBody>
          <a:bodyPr anchor="t" anchorCtr="0"/>
          <a:p>
            <a:pPr marL="342900" indent="-342900" eaLnBrk="0" hangingPunct="0">
              <a:lnSpc>
                <a:spcPct val="90000"/>
              </a:lnSpc>
              <a:spcBef>
                <a:spcPct val="20000"/>
              </a:spcBef>
            </a:pPr>
            <a:r>
              <a:rPr lang="en-US" altLang="zh-CN" sz="3600" i="1" dirty="0">
                <a:solidFill>
                  <a:srgbClr val="0000FF"/>
                </a:solidFill>
                <a:latin typeface="楷体_GB2312" pitchFamily="1" charset="-122"/>
                <a:ea typeface="楷体_GB2312" pitchFamily="1" charset="-122"/>
              </a:rPr>
              <a:t>p</a:t>
            </a:r>
            <a:r>
              <a:rPr lang="en-US" altLang="zh-CN" sz="3600" dirty="0">
                <a:solidFill>
                  <a:srgbClr val="0000FF"/>
                </a:solidFill>
                <a:latin typeface="楷体_GB2312" pitchFamily="1" charset="-122"/>
                <a:ea typeface="楷体_GB2312" pitchFamily="1" charset="-122"/>
              </a:rPr>
              <a:t>=</a:t>
            </a:r>
            <a:r>
              <a:rPr lang="en-US" altLang="zh-CN" sz="3600" i="1" dirty="0">
                <a:solidFill>
                  <a:srgbClr val="0000FF"/>
                </a:solidFill>
                <a:latin typeface="楷体_GB2312" pitchFamily="1" charset="-122"/>
                <a:ea typeface="楷体_GB2312" pitchFamily="1" charset="-122"/>
              </a:rPr>
              <a:t>p</a:t>
            </a:r>
            <a:r>
              <a:rPr lang="en-US" altLang="zh-CN" sz="3600" baseline="-25000" dirty="0">
                <a:solidFill>
                  <a:srgbClr val="0000FF"/>
                </a:solidFill>
                <a:latin typeface="楷体_GB2312" pitchFamily="1" charset="-122"/>
                <a:ea typeface="楷体_GB2312" pitchFamily="1" charset="-122"/>
              </a:rPr>
              <a:t>0</a:t>
            </a:r>
            <a:r>
              <a:rPr lang="en-US" altLang="zh-CN" sz="3600" dirty="0">
                <a:solidFill>
                  <a:srgbClr val="0000FF"/>
                </a:solidFill>
                <a:latin typeface="楷体_GB2312" pitchFamily="1" charset="-122"/>
                <a:ea typeface="楷体_GB2312" pitchFamily="1" charset="-122"/>
              </a:rPr>
              <a:t>+</a:t>
            </a:r>
            <a:r>
              <a:rPr lang="en-US" altLang="zh-CN" sz="3600" i="1" dirty="0">
                <a:solidFill>
                  <a:srgbClr val="0000FF"/>
                </a:solidFill>
                <a:latin typeface="楷体_GB2312" pitchFamily="1" charset="-122"/>
                <a:ea typeface="楷体_GB2312" pitchFamily="1" charset="-122"/>
              </a:rPr>
              <a:t>ρgh</a:t>
            </a:r>
            <a:r>
              <a:rPr lang="en-US" altLang="zh-CN" sz="3600" dirty="0">
                <a:solidFill>
                  <a:schemeClr val="accent2"/>
                </a:solidFill>
                <a:latin typeface="楷体_GB2312" pitchFamily="1" charset="-122"/>
                <a:ea typeface="楷体_GB2312" pitchFamily="1" charset="-122"/>
              </a:rPr>
              <a:t> </a:t>
            </a:r>
            <a:endParaRPr lang="en-US" altLang="zh-CN" sz="3600" dirty="0">
              <a:solidFill>
                <a:schemeClr val="accent2"/>
              </a:solidFill>
              <a:latin typeface="楷体_GB2312" pitchFamily="1" charset="-122"/>
              <a:ea typeface="楷体_GB2312" pitchFamily="1" charset="-122"/>
            </a:endParaRPr>
          </a:p>
        </p:txBody>
      </p:sp>
      <p:sp>
        <p:nvSpPr>
          <p:cNvPr id="51204" name="AutoShape 6"/>
          <p:cNvSpPr/>
          <p:nvPr/>
        </p:nvSpPr>
        <p:spPr>
          <a:xfrm>
            <a:off x="6705600" y="4724400"/>
            <a:ext cx="2971800" cy="1600200"/>
          </a:xfrm>
          <a:prstGeom prst="cloudCallout">
            <a:avLst>
              <a:gd name="adj1" fmla="val -50269"/>
              <a:gd name="adj2" fmla="val -106847"/>
            </a:avLst>
          </a:prstGeom>
          <a:noFill/>
          <a:ln w="9525" cap="flat" cmpd="sng">
            <a:solidFill>
              <a:srgbClr val="00CCFF"/>
            </a:solidFill>
            <a:prstDash val="solid"/>
            <a:round/>
            <a:headEnd type="none" w="med" len="med"/>
            <a:tailEnd type="none" w="med" len="med"/>
          </a:ln>
        </p:spPr>
        <p:txBody>
          <a:bodyPr anchor="ctr" anchorCtr="0"/>
          <a:p>
            <a:pPr algn="ctr">
              <a:spcBef>
                <a:spcPct val="50000"/>
              </a:spcBef>
            </a:pPr>
            <a:endParaRPr lang="zh-CN" altLang="en-US" b="0" dirty="0">
              <a:latin typeface="Arial" panose="020B0604020202020204" pitchFamily="34" charset="0"/>
              <a:ea typeface="华文行楷" panose="02010800040101010101" pitchFamily="2" charset="-122"/>
            </a:endParaRPr>
          </a:p>
        </p:txBody>
      </p:sp>
      <p:sp>
        <p:nvSpPr>
          <p:cNvPr id="51205" name="Rectangle 7"/>
          <p:cNvSpPr/>
          <p:nvPr/>
        </p:nvSpPr>
        <p:spPr>
          <a:xfrm>
            <a:off x="6858000" y="5029200"/>
            <a:ext cx="2438400" cy="82994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压力随深度线性增加；</a:t>
            </a:r>
            <a:r>
              <a:rPr lang="zh-CN" altLang="en-US" sz="2400" dirty="0">
                <a:solidFill>
                  <a:srgbClr val="0000FF"/>
                </a:solidFill>
                <a:latin typeface="Arial" panose="020B0604020202020204" pitchFamily="34" charset="0"/>
                <a:ea typeface="楷体_GB2312" pitchFamily="1" charset="-122"/>
              </a:rPr>
              <a:t>等深等压</a:t>
            </a:r>
            <a:endParaRPr lang="zh-CN" altLang="en-US" sz="2400" dirty="0">
              <a:solidFill>
                <a:srgbClr val="0000FF"/>
              </a:solidFill>
              <a:latin typeface="Arial" panose="020B0604020202020204" pitchFamily="34" charset="0"/>
              <a:ea typeface="楷体_GB2312" pitchFamily="1" charset="-122"/>
            </a:endParaRPr>
          </a:p>
        </p:txBody>
      </p:sp>
      <p:pic>
        <p:nvPicPr>
          <p:cNvPr id="51206" name="Picture 8"/>
          <p:cNvPicPr>
            <a:picLocks noChangeAspect="1"/>
          </p:cNvPicPr>
          <p:nvPr/>
        </p:nvPicPr>
        <p:blipFill>
          <a:blip r:embed="rId2">
            <a:clrChange>
              <a:clrFrom>
                <a:srgbClr val="FEFBFE"/>
              </a:clrFrom>
              <a:clrTo>
                <a:srgbClr val="FEFBFE">
                  <a:alpha val="0"/>
                </a:srgbClr>
              </a:clrTo>
            </a:clrChange>
          </a:blip>
          <a:stretch>
            <a:fillRect/>
          </a:stretch>
        </p:blipFill>
        <p:spPr>
          <a:xfrm>
            <a:off x="5638800" y="5410200"/>
            <a:ext cx="1179513" cy="1447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8789"/>
                                        </p:tgtEl>
                                        <p:attrNameLst>
                                          <p:attrName>style.visibility</p:attrName>
                                        </p:attrNameLst>
                                      </p:cBhvr>
                                      <p:to>
                                        <p:strVal val="visible"/>
                                      </p:to>
                                    </p:set>
                                    <p:animEffect transition="in" filter="box(in)">
                                      <p:cBhvr>
                                        <p:cTn id="7" dur="500"/>
                                        <p:tgtEl>
                                          <p:spTgt spid="118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9"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Text Box 3"/>
          <p:cNvSpPr txBox="1"/>
          <p:nvPr/>
        </p:nvSpPr>
        <p:spPr>
          <a:xfrm>
            <a:off x="2286000" y="13716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2</a:t>
            </a:r>
            <a:r>
              <a:rPr lang="zh-CN" altLang="en-US" sz="2800" dirty="0">
                <a:solidFill>
                  <a:schemeClr val="tx1"/>
                </a:solidFill>
                <a:latin typeface="楷体_GB2312" pitchFamily="1" charset="-122"/>
                <a:ea typeface="楷体_GB2312" pitchFamily="1" charset="-122"/>
              </a:rPr>
              <a:t>、静力学基本方程</a:t>
            </a:r>
            <a:endParaRPr lang="zh-CN" altLang="en-US" sz="2800" dirty="0">
              <a:solidFill>
                <a:schemeClr val="tx1"/>
              </a:solidFill>
              <a:latin typeface="楷体_GB2312" pitchFamily="1" charset="-122"/>
              <a:ea typeface="楷体_GB2312" pitchFamily="1" charset="-122"/>
            </a:endParaRPr>
          </a:p>
        </p:txBody>
      </p:sp>
      <p:sp>
        <p:nvSpPr>
          <p:cNvPr id="52226" name="Rectangle 12"/>
          <p:cNvSpPr/>
          <p:nvPr/>
        </p:nvSpPr>
        <p:spPr>
          <a:xfrm>
            <a:off x="4119881" y="2346325"/>
            <a:ext cx="2285365" cy="706755"/>
          </a:xfrm>
          <a:prstGeom prst="rect">
            <a:avLst/>
          </a:prstGeom>
          <a:noFill/>
          <a:ln w="9525">
            <a:noFill/>
          </a:ln>
        </p:spPr>
        <p:txBody>
          <a:bodyPr wrap="none" anchor="t" anchorCtr="0">
            <a:spAutoFit/>
          </a:bodyPr>
          <a:p>
            <a:pPr algn="ctr"/>
            <a:r>
              <a:rPr lang="zh-CN" altLang="en-US" sz="2000" dirty="0">
                <a:solidFill>
                  <a:srgbClr val="FFFFFF"/>
                </a:solidFill>
                <a:latin typeface="Arial" panose="020B0604020202020204" pitchFamily="34" charset="0"/>
                <a:ea typeface="宋体" panose="02010600030101010101" pitchFamily="2" charset="-122"/>
              </a:rPr>
              <a:t>二</a:t>
            </a:r>
            <a:r>
              <a:rPr lang="en-US" altLang="zh-CN" sz="2000" dirty="0">
                <a:solidFill>
                  <a:srgbClr val="FFFFFF"/>
                </a:solidFill>
                <a:latin typeface="Arial" panose="020B0604020202020204" pitchFamily="34" charset="0"/>
                <a:ea typeface="宋体" panose="02010600030101010101" pitchFamily="2" charset="-122"/>
              </a:rPr>
              <a:t>.</a:t>
            </a:r>
            <a:r>
              <a:rPr lang="zh-CN" altLang="en-US" sz="2000" dirty="0">
                <a:solidFill>
                  <a:srgbClr val="FFFFFF"/>
                </a:solidFill>
                <a:latin typeface="Arial" panose="020B0604020202020204" pitchFamily="34" charset="0"/>
                <a:ea typeface="宋体" panose="02010600030101010101" pitchFamily="2" charset="-122"/>
              </a:rPr>
              <a:t>需做功能检查和</a:t>
            </a:r>
            <a:endParaRPr lang="zh-CN" altLang="en-US" sz="2000" dirty="0">
              <a:solidFill>
                <a:srgbClr val="FFFFFF"/>
              </a:solidFill>
              <a:latin typeface="Arial" panose="020B0604020202020204" pitchFamily="34" charset="0"/>
              <a:ea typeface="宋体" panose="02010600030101010101" pitchFamily="2" charset="-122"/>
            </a:endParaRPr>
          </a:p>
          <a:p>
            <a:pPr algn="ctr"/>
            <a:r>
              <a:rPr lang="zh-CN" altLang="en-US" sz="2000" dirty="0">
                <a:solidFill>
                  <a:srgbClr val="FFFFFF"/>
                </a:solidFill>
                <a:latin typeface="Arial" panose="020B0604020202020204" pitchFamily="34" charset="0"/>
                <a:ea typeface="宋体" panose="02010600030101010101" pitchFamily="2" charset="-122"/>
              </a:rPr>
              <a:t>需进行调整的项目</a:t>
            </a:r>
            <a:endParaRPr lang="zh-CN" altLang="en-US" sz="2000" dirty="0">
              <a:solidFill>
                <a:srgbClr val="FFFFFF"/>
              </a:solidFill>
              <a:latin typeface="Arial" panose="020B0604020202020204" pitchFamily="34" charset="0"/>
              <a:ea typeface="Arial" panose="020B0604020202020204" pitchFamily="34" charset="0"/>
            </a:endParaRPr>
          </a:p>
        </p:txBody>
      </p:sp>
      <p:sp>
        <p:nvSpPr>
          <p:cNvPr id="52227" name="Text Box 19"/>
          <p:cNvSpPr txBox="1"/>
          <p:nvPr/>
        </p:nvSpPr>
        <p:spPr>
          <a:xfrm>
            <a:off x="2438400" y="2895600"/>
            <a:ext cx="6781800" cy="2232660"/>
          </a:xfrm>
          <a:prstGeom prst="rect">
            <a:avLst/>
          </a:prstGeom>
          <a:noFill/>
          <a:ln w="9525">
            <a:noFill/>
          </a:ln>
        </p:spPr>
        <p:txBody>
          <a:bodyPr anchor="t" anchorCtr="0">
            <a:spAutoFit/>
          </a:bodyPr>
          <a:p>
            <a:pPr marL="742950" lvl="1" indent="-285750" algn="l" rtl="0" eaLnBrk="1" fontAlgn="base" hangingPunct="1">
              <a:lnSpc>
                <a:spcPct val="120000"/>
              </a:lnSpc>
              <a:spcBef>
                <a:spcPct val="50000"/>
              </a:spcBef>
              <a:spcAft>
                <a:spcPct val="0"/>
              </a:spcAft>
              <a:buNone/>
            </a:pPr>
            <a:r>
              <a:rPr lang="zh-CN" altLang="en-US" sz="2400" dirty="0">
                <a:solidFill>
                  <a:schemeClr val="tx1"/>
                </a:solidFill>
                <a:latin typeface="楷体_GB2312" pitchFamily="1" charset="-122"/>
                <a:ea typeface="楷体_GB2312" pitchFamily="1" charset="-122"/>
              </a:rPr>
              <a:t>压力由两部分组成</a:t>
            </a:r>
            <a:r>
              <a:rPr lang="en-US" altLang="zh-CN" sz="2400" dirty="0">
                <a:solidFill>
                  <a:schemeClr val="tx1"/>
                </a:solidFill>
                <a:latin typeface="楷体_GB2312" pitchFamily="1" charset="-122"/>
                <a:ea typeface="楷体_GB2312" pitchFamily="1" charset="-122"/>
              </a:rPr>
              <a:t>:</a:t>
            </a:r>
            <a:r>
              <a:rPr lang="zh-CN" altLang="en-US" sz="2400" dirty="0">
                <a:solidFill>
                  <a:schemeClr val="tx1"/>
                </a:solidFill>
                <a:latin typeface="楷体_GB2312" pitchFamily="1" charset="-122"/>
                <a:ea typeface="楷体_GB2312" pitchFamily="1" charset="-122"/>
              </a:rPr>
              <a:t>液面压力</a:t>
            </a:r>
            <a:r>
              <a:rPr lang="en-US" altLang="zh-CN" sz="2400" i="1" dirty="0">
                <a:solidFill>
                  <a:schemeClr val="tx1"/>
                </a:solidFill>
                <a:latin typeface="楷体_GB2312" pitchFamily="1" charset="-122"/>
                <a:ea typeface="楷体_GB2312" pitchFamily="1" charset="-122"/>
              </a:rPr>
              <a:t>p</a:t>
            </a:r>
            <a:r>
              <a:rPr lang="en-US" altLang="zh-CN" sz="2400" baseline="-25000" dirty="0">
                <a:solidFill>
                  <a:schemeClr val="tx1"/>
                </a:solidFill>
                <a:latin typeface="楷体_GB2312" pitchFamily="1" charset="-122"/>
                <a:ea typeface="楷体_GB2312" pitchFamily="1" charset="-122"/>
              </a:rPr>
              <a:t>0</a:t>
            </a:r>
            <a:r>
              <a:rPr lang="zh-CN" altLang="en-US" sz="2400" dirty="0">
                <a:solidFill>
                  <a:schemeClr val="tx1"/>
                </a:solidFill>
                <a:latin typeface="楷体_GB2312" pitchFamily="1" charset="-122"/>
                <a:ea typeface="楷体_GB2312" pitchFamily="1" charset="-122"/>
              </a:rPr>
              <a:t>，自重形成的压力</a:t>
            </a:r>
            <a:r>
              <a:rPr lang="en-US" altLang="zh-CN" sz="2400" i="1" dirty="0">
                <a:solidFill>
                  <a:schemeClr val="tx1"/>
                </a:solidFill>
                <a:latin typeface="楷体_GB2312" pitchFamily="1" charset="-122"/>
                <a:ea typeface="楷体_GB2312" pitchFamily="1" charset="-122"/>
              </a:rPr>
              <a:t>ρgh</a:t>
            </a:r>
            <a:endParaRPr lang="en-US" altLang="zh-CN" sz="2400" dirty="0">
              <a:solidFill>
                <a:schemeClr val="tx1"/>
              </a:solidFill>
              <a:latin typeface="楷体_GB2312" pitchFamily="1" charset="-122"/>
              <a:ea typeface="楷体_GB2312" pitchFamily="1" charset="-122"/>
            </a:endParaRPr>
          </a:p>
          <a:p>
            <a:pPr marL="742950" lvl="1" indent="-285750" algn="l" rtl="0" eaLnBrk="1" fontAlgn="base" hangingPunct="1">
              <a:lnSpc>
                <a:spcPct val="120000"/>
              </a:lnSpc>
              <a:spcBef>
                <a:spcPct val="50000"/>
              </a:spcBef>
              <a:spcAft>
                <a:spcPct val="0"/>
              </a:spcAft>
              <a:buNone/>
            </a:pPr>
            <a:r>
              <a:rPr lang="zh-CN" altLang="en-US" sz="2400" dirty="0">
                <a:solidFill>
                  <a:schemeClr val="tx1"/>
                </a:solidFill>
                <a:latin typeface="楷体_GB2312" pitchFamily="1" charset="-122"/>
                <a:ea typeface="楷体_GB2312" pitchFamily="1" charset="-122"/>
              </a:rPr>
              <a:t>深度相同的各点组成一水平等压面</a:t>
            </a:r>
            <a:endParaRPr lang="zh-CN" altLang="en-US" sz="2400" dirty="0">
              <a:solidFill>
                <a:schemeClr val="tx1"/>
              </a:solidFill>
              <a:latin typeface="楷体_GB2312" pitchFamily="1" charset="-122"/>
              <a:ea typeface="楷体_GB2312" pitchFamily="1" charset="-122"/>
            </a:endParaRPr>
          </a:p>
          <a:p>
            <a:pPr marL="742950" lvl="1" indent="-285750" algn="l" rtl="0" eaLnBrk="1" fontAlgn="base" hangingPunct="1">
              <a:lnSpc>
                <a:spcPct val="120000"/>
              </a:lnSpc>
              <a:spcBef>
                <a:spcPct val="50000"/>
              </a:spcBef>
              <a:spcAft>
                <a:spcPct val="0"/>
              </a:spcAft>
              <a:buNone/>
            </a:pPr>
            <a:r>
              <a:rPr lang="zh-CN" altLang="en-US" sz="2400" dirty="0">
                <a:solidFill>
                  <a:schemeClr val="tx1"/>
                </a:solidFill>
                <a:latin typeface="楷体_GB2312" pitchFamily="1" charset="-122"/>
                <a:ea typeface="楷体_GB2312" pitchFamily="1" charset="-122"/>
              </a:rPr>
              <a:t>液体内压力与深度成线性规律分布</a:t>
            </a:r>
            <a:endParaRPr lang="zh-CN" altLang="en-US" sz="2400" dirty="0">
              <a:solidFill>
                <a:schemeClr val="tx1"/>
              </a:solidFill>
              <a:latin typeface="楷体_GB2312" pitchFamily="1" charset="-122"/>
              <a:ea typeface="楷体_GB2312" pitchFamily="1" charset="-122"/>
            </a:endParaRPr>
          </a:p>
        </p:txBody>
      </p:sp>
      <p:sp>
        <p:nvSpPr>
          <p:cNvPr id="52228" name="Rectangle 12"/>
          <p:cNvSpPr/>
          <p:nvPr/>
        </p:nvSpPr>
        <p:spPr>
          <a:xfrm>
            <a:off x="2590800" y="2286000"/>
            <a:ext cx="4267200" cy="460375"/>
          </a:xfrm>
          <a:prstGeom prst="rect">
            <a:avLst/>
          </a:prstGeom>
          <a:noFill/>
          <a:ln w="9525">
            <a:noFill/>
          </a:ln>
        </p:spPr>
        <p:txBody>
          <a:bodyPr anchor="t" anchorCtr="0">
            <a:spAutoFit/>
          </a:bodyPr>
          <a:p>
            <a:pPr algn="ctr"/>
            <a:r>
              <a:rPr lang="zh-CN" altLang="en-US" sz="2400" dirty="0">
                <a:solidFill>
                  <a:schemeClr val="accent2"/>
                </a:solidFill>
                <a:latin typeface="楷体_GB2312" pitchFamily="1" charset="-122"/>
                <a:ea typeface="楷体_GB2312" pitchFamily="1" charset="-122"/>
              </a:rPr>
              <a:t>重力作用下静止液体压力分布</a:t>
            </a:r>
            <a:endParaRPr lang="zh-CN" altLang="en-US" sz="2400" dirty="0">
              <a:solidFill>
                <a:schemeClr val="accent2"/>
              </a:solidFill>
              <a:latin typeface="楷体_GB2312" pitchFamily="1" charset="-122"/>
              <a:ea typeface="楷体_GB2312" pitchFamily="1" charset="-122"/>
            </a:endParaRPr>
          </a:p>
        </p:txBody>
      </p:sp>
      <p:grpSp>
        <p:nvGrpSpPr>
          <p:cNvPr id="52229" name="Group 24"/>
          <p:cNvGrpSpPr/>
          <p:nvPr/>
        </p:nvGrpSpPr>
        <p:grpSpPr>
          <a:xfrm>
            <a:off x="2743200" y="3108325"/>
            <a:ext cx="168275" cy="168275"/>
            <a:chOff x="2928" y="2208"/>
            <a:chExt cx="262" cy="262"/>
          </a:xfrm>
        </p:grpSpPr>
        <p:sp>
          <p:nvSpPr>
            <p:cNvPr id="52230" name="Oval 25"/>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round/>
              <a:headEnd type="none" w="med" len="med"/>
              <a:tailEnd type="none" w="med" len="med"/>
            </a:ln>
            <a:effectLst>
              <a:outerShdw dist="35921" dir="2699999" algn="ctr" rotWithShape="0">
                <a:srgbClr val="1C1C1C">
                  <a:alpha val="50000"/>
                </a:srgbClr>
              </a:outerShdw>
            </a:effectLst>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52231" name="Oval 26"/>
            <p:cNvSpPr/>
            <p:nvPr/>
          </p:nvSpPr>
          <p:spPr>
            <a:xfrm>
              <a:off x="2948" y="2230"/>
              <a:ext cx="220" cy="218"/>
            </a:xfrm>
            <a:prstGeom prst="ellipse">
              <a:avLst/>
            </a:prstGeom>
            <a:solidFill>
              <a:schemeClr val="accent2"/>
            </a:solidFill>
            <a:ln w="12700">
              <a:noFill/>
            </a:ln>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grpSp>
      <p:grpSp>
        <p:nvGrpSpPr>
          <p:cNvPr id="52232" name="Group 24"/>
          <p:cNvGrpSpPr/>
          <p:nvPr/>
        </p:nvGrpSpPr>
        <p:grpSpPr>
          <a:xfrm>
            <a:off x="2743200" y="4191000"/>
            <a:ext cx="168275" cy="168275"/>
            <a:chOff x="2928" y="2208"/>
            <a:chExt cx="262" cy="262"/>
          </a:xfrm>
        </p:grpSpPr>
        <p:sp>
          <p:nvSpPr>
            <p:cNvPr id="52233" name="Oval 25"/>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round/>
              <a:headEnd type="none" w="med" len="med"/>
              <a:tailEnd type="none" w="med" len="med"/>
            </a:ln>
            <a:effectLst>
              <a:outerShdw dist="35921" dir="2699999" algn="ctr" rotWithShape="0">
                <a:srgbClr val="1C1C1C">
                  <a:alpha val="50000"/>
                </a:srgbClr>
              </a:outerShdw>
            </a:effectLst>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52234" name="Oval 26"/>
            <p:cNvSpPr/>
            <p:nvPr/>
          </p:nvSpPr>
          <p:spPr>
            <a:xfrm>
              <a:off x="2948" y="2230"/>
              <a:ext cx="220" cy="218"/>
            </a:xfrm>
            <a:prstGeom prst="ellipse">
              <a:avLst/>
            </a:prstGeom>
            <a:solidFill>
              <a:schemeClr val="accent2"/>
            </a:solidFill>
            <a:ln w="12700">
              <a:noFill/>
            </a:ln>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grpSp>
      <p:grpSp>
        <p:nvGrpSpPr>
          <p:cNvPr id="52235" name="Group 24"/>
          <p:cNvGrpSpPr/>
          <p:nvPr/>
        </p:nvGrpSpPr>
        <p:grpSpPr>
          <a:xfrm>
            <a:off x="2743200" y="4800600"/>
            <a:ext cx="168275" cy="168275"/>
            <a:chOff x="2928" y="2208"/>
            <a:chExt cx="262" cy="262"/>
          </a:xfrm>
        </p:grpSpPr>
        <p:sp>
          <p:nvSpPr>
            <p:cNvPr id="52236" name="Oval 25"/>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round/>
              <a:headEnd type="none" w="med" len="med"/>
              <a:tailEnd type="none" w="med" len="med"/>
            </a:ln>
            <a:effectLst>
              <a:outerShdw dist="35921" dir="2699999" algn="ctr" rotWithShape="0">
                <a:srgbClr val="1C1C1C">
                  <a:alpha val="50000"/>
                </a:srgbClr>
              </a:outerShdw>
            </a:effectLst>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sp>
          <p:nvSpPr>
            <p:cNvPr id="52237" name="Oval 26"/>
            <p:cNvSpPr/>
            <p:nvPr/>
          </p:nvSpPr>
          <p:spPr>
            <a:xfrm>
              <a:off x="2948" y="2230"/>
              <a:ext cx="220" cy="218"/>
            </a:xfrm>
            <a:prstGeom prst="ellipse">
              <a:avLst/>
            </a:prstGeom>
            <a:solidFill>
              <a:schemeClr val="accent2"/>
            </a:solidFill>
            <a:ln w="12700">
              <a:noFill/>
            </a:ln>
          </p:spPr>
          <p:txBody>
            <a:bodyPr wrap="none" anchor="ctr" anchorCtr="0"/>
            <a:p>
              <a:endParaRPr lang="zh-CN" altLang="en-US" sz="1800" b="0" dirty="0">
                <a:solidFill>
                  <a:schemeClr val="tx1"/>
                </a:solidFill>
                <a:latin typeface="Arial" panose="020B0604020202020204" pitchFamily="34" charset="0"/>
                <a:ea typeface="宋体" panose="02010600030101010101" pitchFamily="2" charset="-122"/>
              </a:endParaRPr>
            </a:p>
          </p:txBody>
        </p:sp>
      </p:grpSp>
      <p:sp>
        <p:nvSpPr>
          <p:cNvPr id="52238" name="Rectangle 16"/>
          <p:cNvSpPr/>
          <p:nvPr/>
        </p:nvSpPr>
        <p:spPr>
          <a:xfrm>
            <a:off x="3810000" y="5486400"/>
            <a:ext cx="2667000" cy="838200"/>
          </a:xfrm>
          <a:prstGeom prst="rect">
            <a:avLst/>
          </a:prstGeom>
          <a:solidFill>
            <a:srgbClr val="DFF1F1"/>
          </a:solidFill>
          <a:ln w="9525" cap="flat" cmpd="sng">
            <a:solidFill>
              <a:srgbClr val="00CCFF"/>
            </a:solidFill>
            <a:prstDash val="solid"/>
            <a:miter/>
            <a:headEnd type="none" w="med" len="med"/>
            <a:tailEnd type="none" w="med" len="med"/>
          </a:ln>
        </p:spPr>
        <p:txBody>
          <a:bodyPr anchor="t" anchorCtr="0"/>
          <a:p>
            <a:pPr marL="342900" indent="-342900" eaLnBrk="0" hangingPunct="0">
              <a:lnSpc>
                <a:spcPct val="90000"/>
              </a:lnSpc>
              <a:spcBef>
                <a:spcPct val="20000"/>
              </a:spcBef>
            </a:pPr>
            <a:r>
              <a:rPr lang="en-US" altLang="zh-CN" sz="3600" i="1" dirty="0">
                <a:solidFill>
                  <a:schemeClr val="tx2"/>
                </a:solidFill>
                <a:latin typeface="楷体_GB2312" pitchFamily="1" charset="-122"/>
                <a:ea typeface="楷体_GB2312" pitchFamily="1" charset="-122"/>
              </a:rPr>
              <a:t>p</a:t>
            </a:r>
            <a:r>
              <a:rPr lang="en-US" altLang="zh-CN" sz="3600" dirty="0">
                <a:solidFill>
                  <a:schemeClr val="tx2"/>
                </a:solidFill>
                <a:latin typeface="楷体_GB2312" pitchFamily="1" charset="-122"/>
                <a:ea typeface="楷体_GB2312" pitchFamily="1" charset="-122"/>
              </a:rPr>
              <a:t>=</a:t>
            </a:r>
            <a:r>
              <a:rPr lang="en-US" altLang="zh-CN" sz="3600" i="1" dirty="0">
                <a:solidFill>
                  <a:schemeClr val="tx2"/>
                </a:solidFill>
                <a:latin typeface="楷体_GB2312" pitchFamily="1" charset="-122"/>
                <a:ea typeface="楷体_GB2312" pitchFamily="1" charset="-122"/>
              </a:rPr>
              <a:t>p</a:t>
            </a:r>
            <a:r>
              <a:rPr lang="en-US" altLang="zh-CN" sz="3600" baseline="-25000" dirty="0">
                <a:solidFill>
                  <a:schemeClr val="tx2"/>
                </a:solidFill>
                <a:latin typeface="楷体_GB2312" pitchFamily="1" charset="-122"/>
                <a:ea typeface="楷体_GB2312" pitchFamily="1" charset="-122"/>
              </a:rPr>
              <a:t>0</a:t>
            </a:r>
            <a:r>
              <a:rPr lang="en-US" altLang="zh-CN" sz="3600" dirty="0">
                <a:solidFill>
                  <a:schemeClr val="tx2"/>
                </a:solidFill>
                <a:latin typeface="楷体_GB2312" pitchFamily="1" charset="-122"/>
                <a:ea typeface="楷体_GB2312" pitchFamily="1" charset="-122"/>
              </a:rPr>
              <a:t>+</a:t>
            </a:r>
            <a:r>
              <a:rPr lang="en-US" altLang="zh-CN" sz="3600" i="1" dirty="0">
                <a:solidFill>
                  <a:schemeClr val="tx2"/>
                </a:solidFill>
                <a:latin typeface="楷体_GB2312" pitchFamily="1" charset="-122"/>
                <a:ea typeface="楷体_GB2312" pitchFamily="1" charset="-122"/>
              </a:rPr>
              <a:t>ρgh</a:t>
            </a:r>
            <a:r>
              <a:rPr lang="en-US" altLang="zh-CN" sz="3600" dirty="0">
                <a:solidFill>
                  <a:schemeClr val="accent2"/>
                </a:solidFill>
                <a:latin typeface="楷体_GB2312" pitchFamily="1" charset="-122"/>
                <a:ea typeface="楷体_GB2312" pitchFamily="1" charset="-122"/>
              </a:rPr>
              <a:t> </a:t>
            </a:r>
            <a:endParaRPr lang="en-US" altLang="zh-CN" sz="3600" dirty="0">
              <a:solidFill>
                <a:schemeClr val="accent2"/>
              </a:solidFill>
              <a:latin typeface="楷体_GB2312" pitchFamily="1" charset="-122"/>
              <a:ea typeface="楷体_GB2312" pitchFamily="1"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Text Box 3"/>
          <p:cNvSpPr txBox="1"/>
          <p:nvPr/>
        </p:nvSpPr>
        <p:spPr>
          <a:xfrm>
            <a:off x="2286000" y="13716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3</a:t>
            </a:r>
            <a:r>
              <a:rPr lang="zh-CN" altLang="en-US" sz="2800" dirty="0">
                <a:solidFill>
                  <a:schemeClr val="tx1"/>
                </a:solidFill>
                <a:latin typeface="楷体_GB2312" pitchFamily="1" charset="-122"/>
                <a:ea typeface="楷体_GB2312" pitchFamily="1" charset="-122"/>
              </a:rPr>
              <a:t>、压力的表示方法</a:t>
            </a:r>
            <a:endParaRPr lang="zh-CN" altLang="en-US" sz="2800" dirty="0">
              <a:solidFill>
                <a:schemeClr val="tx1"/>
              </a:solidFill>
              <a:latin typeface="楷体_GB2312" pitchFamily="1" charset="-122"/>
              <a:ea typeface="楷体_GB2312" pitchFamily="1" charset="-122"/>
            </a:endParaRPr>
          </a:p>
        </p:txBody>
      </p:sp>
      <p:sp>
        <p:nvSpPr>
          <p:cNvPr id="120836" name="AutoShape 4"/>
          <p:cNvSpPr/>
          <p:nvPr/>
        </p:nvSpPr>
        <p:spPr>
          <a:xfrm>
            <a:off x="2133600" y="2330451"/>
            <a:ext cx="2438400" cy="368299"/>
          </a:xfrm>
          <a:prstGeom prst="flowChartProcess">
            <a:avLst/>
          </a:prstGeom>
          <a:solidFill>
            <a:srgbClr val="007370"/>
          </a:solidFill>
          <a:ln w="9525" cap="flat" cmpd="sng">
            <a:solidFill>
              <a:schemeClr val="accent2"/>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20837" name="Rectangle 5"/>
          <p:cNvSpPr/>
          <p:nvPr/>
        </p:nvSpPr>
        <p:spPr>
          <a:xfrm>
            <a:off x="2133600" y="2971800"/>
            <a:ext cx="2438400" cy="12192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20838" name="Rectangle 6"/>
          <p:cNvSpPr/>
          <p:nvPr/>
        </p:nvSpPr>
        <p:spPr>
          <a:xfrm>
            <a:off x="2133600" y="2895600"/>
            <a:ext cx="2438400" cy="1198880"/>
          </a:xfrm>
          <a:prstGeom prst="rect">
            <a:avLst/>
          </a:prstGeom>
          <a:noFill/>
          <a:ln w="9525">
            <a:noFill/>
          </a:ln>
        </p:spPr>
        <p:txBody>
          <a:bodyPr anchor="t" anchorCtr="0">
            <a:spAutoFit/>
          </a:bodyPr>
          <a:p>
            <a:pPr>
              <a:lnSpc>
                <a:spcPct val="150000"/>
              </a:lnSpc>
              <a:spcBef>
                <a:spcPct val="50000"/>
              </a:spcBef>
            </a:pPr>
            <a:r>
              <a:rPr lang="zh-CN" altLang="en-US" sz="2400" dirty="0">
                <a:solidFill>
                  <a:schemeClr val="tx1"/>
                </a:solidFill>
                <a:latin typeface="Arial" panose="020B0604020202020204" pitchFamily="34" charset="0"/>
                <a:ea typeface="楷体_GB2312" pitchFamily="1" charset="-122"/>
              </a:rPr>
              <a:t>以绝对真空为基准表示的压力</a:t>
            </a:r>
            <a:endParaRPr lang="zh-CN" altLang="en-US" sz="2400" dirty="0">
              <a:solidFill>
                <a:schemeClr val="tx1"/>
              </a:solidFill>
              <a:latin typeface="Arial" panose="020B0604020202020204" pitchFamily="34" charset="0"/>
              <a:ea typeface="楷体_GB2312" pitchFamily="1" charset="-122"/>
            </a:endParaRPr>
          </a:p>
        </p:txBody>
      </p:sp>
      <p:sp>
        <p:nvSpPr>
          <p:cNvPr id="120839" name="Text Box 7"/>
          <p:cNvSpPr txBox="1"/>
          <p:nvPr/>
        </p:nvSpPr>
        <p:spPr>
          <a:xfrm>
            <a:off x="2133600" y="2286000"/>
            <a:ext cx="2362200" cy="460375"/>
          </a:xfrm>
          <a:prstGeom prst="rect">
            <a:avLst/>
          </a:prstGeom>
          <a:noFill/>
          <a:ln w="9525">
            <a:noFill/>
          </a:ln>
        </p:spPr>
        <p:txBody>
          <a:bodyPr anchor="t" anchorCtr="0">
            <a:spAutoFit/>
          </a:bodyPr>
          <a:p>
            <a:pPr algn="ctr">
              <a:spcBef>
                <a:spcPct val="50000"/>
              </a:spcBef>
            </a:pPr>
            <a:r>
              <a:rPr lang="zh-CN" altLang="en-US" sz="2400" dirty="0">
                <a:solidFill>
                  <a:srgbClr val="FFFF00"/>
                </a:solidFill>
                <a:latin typeface="Arial" panose="020B0604020202020204" pitchFamily="34" charset="0"/>
                <a:ea typeface="楷体_GB2312" pitchFamily="1" charset="-122"/>
              </a:rPr>
              <a:t>绝对压力</a:t>
            </a:r>
            <a:endParaRPr lang="zh-CN" altLang="en-US" sz="2400" dirty="0">
              <a:solidFill>
                <a:srgbClr val="FFFF00"/>
              </a:solidFill>
              <a:latin typeface="Arial" panose="020B0604020202020204" pitchFamily="34" charset="0"/>
              <a:ea typeface="楷体_GB2312" pitchFamily="1" charset="-122"/>
            </a:endParaRPr>
          </a:p>
        </p:txBody>
      </p:sp>
      <p:sp>
        <p:nvSpPr>
          <p:cNvPr id="120840" name="AutoShape 8"/>
          <p:cNvSpPr/>
          <p:nvPr/>
        </p:nvSpPr>
        <p:spPr>
          <a:xfrm>
            <a:off x="5029200" y="2330451"/>
            <a:ext cx="2438400" cy="368299"/>
          </a:xfrm>
          <a:prstGeom prst="flowChartProcess">
            <a:avLst/>
          </a:prstGeom>
          <a:solidFill>
            <a:srgbClr val="007370"/>
          </a:solidFill>
          <a:ln w="9525" cap="flat" cmpd="sng">
            <a:solidFill>
              <a:schemeClr val="accent2"/>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20841" name="Rectangle 9"/>
          <p:cNvSpPr/>
          <p:nvPr/>
        </p:nvSpPr>
        <p:spPr>
          <a:xfrm>
            <a:off x="5029200" y="2971800"/>
            <a:ext cx="2438400" cy="12192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20842" name="Rectangle 10"/>
          <p:cNvSpPr/>
          <p:nvPr/>
        </p:nvSpPr>
        <p:spPr>
          <a:xfrm>
            <a:off x="5029200" y="2971800"/>
            <a:ext cx="2514600" cy="1198880"/>
          </a:xfrm>
          <a:prstGeom prst="rect">
            <a:avLst/>
          </a:prstGeom>
          <a:noFill/>
          <a:ln w="9525">
            <a:noFill/>
          </a:ln>
        </p:spPr>
        <p:txBody>
          <a:bodyPr anchor="t" anchorCtr="0">
            <a:spAutoFit/>
          </a:bodyPr>
          <a:p>
            <a:pPr>
              <a:lnSpc>
                <a:spcPct val="150000"/>
              </a:lnSpc>
              <a:spcBef>
                <a:spcPct val="50000"/>
              </a:spcBef>
            </a:pPr>
            <a:r>
              <a:rPr lang="zh-CN" altLang="en-US" sz="2400" dirty="0">
                <a:solidFill>
                  <a:schemeClr val="tx1"/>
                </a:solidFill>
                <a:latin typeface="Arial" panose="020B0604020202020204" pitchFamily="34" charset="0"/>
                <a:ea typeface="楷体_GB2312" pitchFamily="1" charset="-122"/>
              </a:rPr>
              <a:t>以大气压为基准表示的压力</a:t>
            </a:r>
            <a:endParaRPr lang="zh-CN" altLang="en-US" sz="2400" dirty="0">
              <a:solidFill>
                <a:schemeClr val="tx1"/>
              </a:solidFill>
              <a:latin typeface="Arial" panose="020B0604020202020204" pitchFamily="34" charset="0"/>
              <a:ea typeface="楷体_GB2312" pitchFamily="1" charset="-122"/>
            </a:endParaRPr>
          </a:p>
        </p:txBody>
      </p:sp>
      <p:sp>
        <p:nvSpPr>
          <p:cNvPr id="120843" name="Text Box 11"/>
          <p:cNvSpPr txBox="1"/>
          <p:nvPr/>
        </p:nvSpPr>
        <p:spPr>
          <a:xfrm>
            <a:off x="5029200" y="2286000"/>
            <a:ext cx="2362200" cy="460375"/>
          </a:xfrm>
          <a:prstGeom prst="rect">
            <a:avLst/>
          </a:prstGeom>
          <a:noFill/>
          <a:ln w="9525">
            <a:noFill/>
          </a:ln>
        </p:spPr>
        <p:txBody>
          <a:bodyPr anchor="t" anchorCtr="0">
            <a:spAutoFit/>
          </a:bodyPr>
          <a:p>
            <a:pPr algn="ctr">
              <a:spcBef>
                <a:spcPct val="50000"/>
              </a:spcBef>
            </a:pPr>
            <a:r>
              <a:rPr lang="zh-CN" altLang="en-US" sz="2400" dirty="0">
                <a:solidFill>
                  <a:srgbClr val="FFFF00"/>
                </a:solidFill>
                <a:latin typeface="Arial" panose="020B0604020202020204" pitchFamily="34" charset="0"/>
                <a:ea typeface="楷体_GB2312" pitchFamily="1" charset="-122"/>
              </a:rPr>
              <a:t>相对压力</a:t>
            </a:r>
            <a:endParaRPr lang="zh-CN" altLang="en-US" sz="2400" dirty="0">
              <a:solidFill>
                <a:srgbClr val="FFFF00"/>
              </a:solidFill>
              <a:latin typeface="Arial" panose="020B0604020202020204" pitchFamily="34" charset="0"/>
              <a:ea typeface="楷体_GB2312" pitchFamily="1" charset="-122"/>
            </a:endParaRPr>
          </a:p>
        </p:txBody>
      </p:sp>
      <p:pic>
        <p:nvPicPr>
          <p:cNvPr id="120844" name="Picture 12" descr="2m4"/>
          <p:cNvPicPr>
            <a:picLocks noChangeAspect="1"/>
          </p:cNvPicPr>
          <p:nvPr/>
        </p:nvPicPr>
        <p:blipFill>
          <a:blip r:embed="rId1">
            <a:clrChange>
              <a:clrFrom>
                <a:srgbClr val="FFFFFF"/>
              </a:clrFrom>
              <a:clrTo>
                <a:srgbClr val="FFFFFF">
                  <a:alpha val="0"/>
                </a:srgbClr>
              </a:clrTo>
            </a:clrChange>
            <a:lum bright="-17999" contrast="17999"/>
          </a:blip>
          <a:stretch>
            <a:fillRect/>
          </a:stretch>
        </p:blipFill>
        <p:spPr>
          <a:xfrm>
            <a:off x="7620000" y="1905000"/>
            <a:ext cx="2819400" cy="2598738"/>
          </a:xfrm>
          <a:prstGeom prst="rect">
            <a:avLst/>
          </a:prstGeom>
          <a:noFill/>
          <a:ln w="9525">
            <a:noFill/>
          </a:ln>
        </p:spPr>
      </p:pic>
      <p:sp>
        <p:nvSpPr>
          <p:cNvPr id="120845" name="AutoShape 13"/>
          <p:cNvSpPr/>
          <p:nvPr/>
        </p:nvSpPr>
        <p:spPr>
          <a:xfrm>
            <a:off x="2667000" y="4648200"/>
            <a:ext cx="4419600" cy="1015365"/>
          </a:xfrm>
          <a:prstGeom prst="flowChartAlternateProcess">
            <a:avLst/>
          </a:prstGeom>
          <a:gradFill rotWithShape="1">
            <a:gsLst>
              <a:gs pos="0">
                <a:srgbClr val="C9E4FF"/>
              </a:gs>
              <a:gs pos="50000">
                <a:srgbClr val="FFFFFF"/>
              </a:gs>
              <a:gs pos="100000">
                <a:srgbClr val="C9E4FF"/>
              </a:gs>
            </a:gsLst>
            <a:lin ang="5400000" scaled="1"/>
            <a:tileRect/>
          </a:gradFill>
          <a:ln w="9525" cap="flat" cmpd="sng">
            <a:solidFill>
              <a:srgbClr val="00CCFF"/>
            </a:solidFill>
            <a:prstDash val="solid"/>
            <a:miter/>
            <a:headEnd type="none" w="med" len="med"/>
            <a:tailEnd type="none" w="med" len="med"/>
          </a:ln>
        </p:spPr>
        <p:txBody>
          <a:bodyPr anchor="ctr" anchorCtr="0">
            <a:no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20846" name="Rectangle 14"/>
          <p:cNvSpPr/>
          <p:nvPr/>
        </p:nvSpPr>
        <p:spPr>
          <a:xfrm>
            <a:off x="2819400" y="4648200"/>
            <a:ext cx="4191000" cy="1014730"/>
          </a:xfrm>
          <a:prstGeom prst="rect">
            <a:avLst/>
          </a:prstGeom>
          <a:noFill/>
          <a:ln w="9525">
            <a:noFill/>
          </a:ln>
        </p:spPr>
        <p:txBody>
          <a:bodyPr anchor="t" anchorCtr="0">
            <a:spAutoFit/>
          </a:bodyPr>
          <a:p>
            <a:pPr>
              <a:spcBef>
                <a:spcPct val="50000"/>
              </a:spcBef>
            </a:pPr>
            <a:r>
              <a:rPr lang="zh-CN" altLang="en-US" sz="2400" dirty="0">
                <a:solidFill>
                  <a:schemeClr val="tx1"/>
                </a:solidFill>
                <a:latin typeface="楷体_GB2312" pitchFamily="1" charset="-122"/>
                <a:ea typeface="楷体_GB2312" pitchFamily="1" charset="-122"/>
              </a:rPr>
              <a:t>相对压力</a:t>
            </a:r>
            <a:r>
              <a:rPr lang="en-US" altLang="zh-CN" sz="2400" dirty="0">
                <a:solidFill>
                  <a:schemeClr val="tx1"/>
                </a:solidFill>
                <a:latin typeface="楷体_GB2312" pitchFamily="1" charset="-122"/>
                <a:ea typeface="楷体_GB2312" pitchFamily="1" charset="-122"/>
              </a:rPr>
              <a:t>=</a:t>
            </a:r>
            <a:r>
              <a:rPr lang="zh-CN" altLang="en-US" sz="2400" dirty="0">
                <a:solidFill>
                  <a:schemeClr val="tx1"/>
                </a:solidFill>
                <a:latin typeface="楷体_GB2312" pitchFamily="1" charset="-122"/>
                <a:ea typeface="楷体_GB2312" pitchFamily="1" charset="-122"/>
              </a:rPr>
              <a:t>绝对压力</a:t>
            </a:r>
            <a:r>
              <a:rPr lang="en-US" altLang="zh-CN" sz="2400" dirty="0">
                <a:solidFill>
                  <a:schemeClr val="tx1"/>
                </a:solidFill>
                <a:latin typeface="楷体_GB2312" pitchFamily="1" charset="-122"/>
                <a:ea typeface="楷体_GB2312" pitchFamily="1" charset="-122"/>
              </a:rPr>
              <a:t>-</a:t>
            </a:r>
            <a:r>
              <a:rPr lang="zh-CN" altLang="en-US" sz="2400" dirty="0">
                <a:solidFill>
                  <a:schemeClr val="tx1"/>
                </a:solidFill>
                <a:latin typeface="楷体_GB2312" pitchFamily="1" charset="-122"/>
                <a:ea typeface="楷体_GB2312" pitchFamily="1" charset="-122"/>
              </a:rPr>
              <a:t>大气压力</a:t>
            </a:r>
            <a:endParaRPr lang="zh-CN" altLang="en-US" sz="2400" dirty="0">
              <a:solidFill>
                <a:schemeClr val="tx1"/>
              </a:solidFill>
              <a:latin typeface="楷体_GB2312" pitchFamily="1" charset="-122"/>
              <a:ea typeface="楷体_GB2312" pitchFamily="1" charset="-122"/>
            </a:endParaRPr>
          </a:p>
          <a:p>
            <a:pPr>
              <a:spcBef>
                <a:spcPct val="50000"/>
              </a:spcBef>
            </a:pPr>
            <a:r>
              <a:rPr lang="zh-CN" altLang="en-US" sz="2400" dirty="0">
                <a:solidFill>
                  <a:schemeClr val="tx1"/>
                </a:solidFill>
                <a:latin typeface="楷体_GB2312" pitchFamily="1" charset="-122"/>
                <a:ea typeface="楷体_GB2312" pitchFamily="1" charset="-122"/>
              </a:rPr>
              <a:t>真空度</a:t>
            </a:r>
            <a:r>
              <a:rPr lang="en-US" altLang="zh-CN" sz="2400" dirty="0">
                <a:solidFill>
                  <a:schemeClr val="tx1"/>
                </a:solidFill>
                <a:latin typeface="楷体_GB2312" pitchFamily="1" charset="-122"/>
                <a:ea typeface="楷体_GB2312" pitchFamily="1" charset="-122"/>
              </a:rPr>
              <a:t>=</a:t>
            </a:r>
            <a:r>
              <a:rPr lang="zh-CN" altLang="en-US" sz="2400" dirty="0">
                <a:solidFill>
                  <a:schemeClr val="tx1"/>
                </a:solidFill>
                <a:latin typeface="楷体_GB2312" pitchFamily="1" charset="-122"/>
                <a:ea typeface="楷体_GB2312" pitchFamily="1" charset="-122"/>
              </a:rPr>
              <a:t>大气压</a:t>
            </a:r>
            <a:r>
              <a:rPr lang="en-US" altLang="zh-CN" sz="2400" dirty="0">
                <a:solidFill>
                  <a:schemeClr val="tx1"/>
                </a:solidFill>
                <a:latin typeface="楷体_GB2312" pitchFamily="1" charset="-122"/>
                <a:ea typeface="楷体_GB2312" pitchFamily="1" charset="-122"/>
              </a:rPr>
              <a:t>-</a:t>
            </a:r>
            <a:r>
              <a:rPr lang="zh-CN" altLang="en-US" sz="2400" dirty="0">
                <a:solidFill>
                  <a:schemeClr val="tx1"/>
                </a:solidFill>
                <a:latin typeface="楷体_GB2312" pitchFamily="1" charset="-122"/>
                <a:ea typeface="楷体_GB2312" pitchFamily="1" charset="-122"/>
              </a:rPr>
              <a:t>绝对压力</a:t>
            </a:r>
            <a:endParaRPr lang="zh-CN" altLang="en-US" sz="2400" dirty="0">
              <a:solidFill>
                <a:schemeClr val="tx1"/>
              </a:solidFill>
              <a:latin typeface="楷体_GB2312" pitchFamily="1" charset="-122"/>
              <a:ea typeface="楷体_GB2312" pitchFamily="1" charset="-122"/>
            </a:endParaRPr>
          </a:p>
        </p:txBody>
      </p:sp>
      <p:sp>
        <p:nvSpPr>
          <p:cNvPr id="120847" name="AutoShape 15"/>
          <p:cNvSpPr/>
          <p:nvPr/>
        </p:nvSpPr>
        <p:spPr>
          <a:xfrm>
            <a:off x="4114800" y="4124326"/>
            <a:ext cx="1524000" cy="590549"/>
          </a:xfrm>
          <a:prstGeom prst="flowChartMerge">
            <a:avLst/>
          </a:prstGeom>
          <a:solidFill>
            <a:srgbClr val="3366FF"/>
          </a:solidFill>
          <a:ln w="9525" cap="flat" cmpd="sng">
            <a:solidFill>
              <a:srgbClr val="3366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20848" name="AutoShape 16"/>
          <p:cNvSpPr/>
          <p:nvPr/>
        </p:nvSpPr>
        <p:spPr>
          <a:xfrm>
            <a:off x="7391400" y="4648200"/>
            <a:ext cx="2590800" cy="1600200"/>
          </a:xfrm>
          <a:prstGeom prst="cloudCallout">
            <a:avLst>
              <a:gd name="adj1" fmla="val -54287"/>
              <a:gd name="adj2" fmla="val -84125"/>
            </a:avLst>
          </a:prstGeom>
          <a:noFill/>
          <a:ln w="9525" cap="flat" cmpd="sng">
            <a:solidFill>
              <a:srgbClr val="00CCFF"/>
            </a:solidFill>
            <a:prstDash val="solid"/>
            <a:round/>
            <a:headEnd type="none" w="med" len="med"/>
            <a:tailEnd type="none" w="med" len="med"/>
          </a:ln>
        </p:spPr>
        <p:txBody>
          <a:bodyPr anchor="ctr" anchorCtr="0"/>
          <a:p>
            <a:pPr algn="ctr">
              <a:spcBef>
                <a:spcPct val="50000"/>
              </a:spcBef>
            </a:pPr>
            <a:endParaRPr lang="zh-CN" altLang="en-US" b="0" dirty="0">
              <a:latin typeface="Arial" panose="020B0604020202020204" pitchFamily="34" charset="0"/>
              <a:ea typeface="华文行楷" panose="02010800040101010101" pitchFamily="2" charset="-122"/>
            </a:endParaRPr>
          </a:p>
        </p:txBody>
      </p:sp>
      <p:sp>
        <p:nvSpPr>
          <p:cNvPr id="120849" name="Text Box 17"/>
          <p:cNvSpPr txBox="1"/>
          <p:nvPr/>
        </p:nvSpPr>
        <p:spPr>
          <a:xfrm>
            <a:off x="7620000" y="4953000"/>
            <a:ext cx="2057400" cy="1014730"/>
          </a:xfrm>
          <a:prstGeom prst="rect">
            <a:avLst/>
          </a:prstGeom>
          <a:noFill/>
          <a:ln w="9525">
            <a:noFill/>
          </a:ln>
        </p:spPr>
        <p:txBody>
          <a:bodyPr anchor="t" anchorCtr="0">
            <a:spAutoFit/>
          </a:bodyPr>
          <a:p>
            <a:pPr algn="ctr">
              <a:spcBef>
                <a:spcPct val="50000"/>
              </a:spcBef>
            </a:pPr>
            <a:r>
              <a:rPr lang="zh-CN" altLang="en-US" sz="2000" dirty="0">
                <a:solidFill>
                  <a:schemeClr val="tx2"/>
                </a:solidFill>
                <a:latin typeface="Arial" panose="020B0604020202020204" pitchFamily="34" charset="0"/>
                <a:ea typeface="楷体_GB2312" pitchFamily="1" charset="-122"/>
              </a:rPr>
              <a:t>相对压力是压力表的测得值</a:t>
            </a:r>
            <a:r>
              <a:rPr lang="en-US" altLang="zh-CN" sz="2000" dirty="0">
                <a:solidFill>
                  <a:schemeClr val="tx2"/>
                </a:solidFill>
                <a:latin typeface="Arial" panose="020B0604020202020204" pitchFamily="34" charset="0"/>
                <a:ea typeface="楷体_GB2312" pitchFamily="1" charset="-122"/>
              </a:rPr>
              <a:t>——</a:t>
            </a:r>
            <a:r>
              <a:rPr lang="zh-CN" altLang="en-US" sz="2000" dirty="0">
                <a:solidFill>
                  <a:srgbClr val="FF33CC"/>
                </a:solidFill>
                <a:latin typeface="Arial" panose="020B0604020202020204" pitchFamily="34" charset="0"/>
                <a:ea typeface="楷体_GB2312" pitchFamily="1" charset="-122"/>
              </a:rPr>
              <a:t>表压力</a:t>
            </a:r>
            <a:endParaRPr lang="zh-CN" altLang="en-US" sz="2000" dirty="0">
              <a:solidFill>
                <a:srgbClr val="FF33CC"/>
              </a:solidFill>
              <a:latin typeface="Arial" panose="020B0604020202020204" pitchFamily="34" charset="0"/>
              <a:ea typeface="楷体_GB2312" pitchFamily="1" charset="-122"/>
            </a:endParaRPr>
          </a:p>
        </p:txBody>
      </p:sp>
      <p:pic>
        <p:nvPicPr>
          <p:cNvPr id="53264" name="Picture 6"/>
          <p:cNvPicPr>
            <a:picLocks noChangeAspect="1"/>
          </p:cNvPicPr>
          <p:nvPr/>
        </p:nvPicPr>
        <p:blipFill>
          <a:blip r:embed="rId2"/>
          <a:stretch>
            <a:fillRect/>
          </a:stretch>
        </p:blipFill>
        <p:spPr>
          <a:xfrm>
            <a:off x="5791200" y="304800"/>
            <a:ext cx="1489075" cy="17621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0836"/>
                                        </p:tgtEl>
                                        <p:attrNameLst>
                                          <p:attrName>style.visibility</p:attrName>
                                        </p:attrNameLst>
                                      </p:cBhvr>
                                      <p:to>
                                        <p:strVal val="visible"/>
                                      </p:to>
                                    </p:set>
                                    <p:animEffect transition="in" filter="diamond(in)">
                                      <p:cBhvr>
                                        <p:cTn id="7" dur="2000"/>
                                        <p:tgtEl>
                                          <p:spTgt spid="120836"/>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20839"/>
                                        </p:tgtEl>
                                        <p:attrNameLst>
                                          <p:attrName>style.visibility</p:attrName>
                                        </p:attrNameLst>
                                      </p:cBhvr>
                                      <p:to>
                                        <p:strVal val="visible"/>
                                      </p:to>
                                    </p:set>
                                    <p:animEffect transition="in" filter="diamond(in)">
                                      <p:cBhvr>
                                        <p:cTn id="10" dur="2000"/>
                                        <p:tgtEl>
                                          <p:spTgt spid="120839"/>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20838"/>
                                        </p:tgtEl>
                                        <p:attrNameLst>
                                          <p:attrName>style.visibility</p:attrName>
                                        </p:attrNameLst>
                                      </p:cBhvr>
                                      <p:to>
                                        <p:strVal val="visible"/>
                                      </p:to>
                                    </p:set>
                                    <p:animEffect transition="in" filter="diamond(in)">
                                      <p:cBhvr>
                                        <p:cTn id="13" dur="2000"/>
                                        <p:tgtEl>
                                          <p:spTgt spid="120838"/>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20837"/>
                                        </p:tgtEl>
                                        <p:attrNameLst>
                                          <p:attrName>style.visibility</p:attrName>
                                        </p:attrNameLst>
                                      </p:cBhvr>
                                      <p:to>
                                        <p:strVal val="visible"/>
                                      </p:to>
                                    </p:set>
                                    <p:animEffect transition="in" filter="diamond(in)">
                                      <p:cBhvr>
                                        <p:cTn id="16" dur="2000"/>
                                        <p:tgtEl>
                                          <p:spTgt spid="120837"/>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20840"/>
                                        </p:tgtEl>
                                        <p:attrNameLst>
                                          <p:attrName>style.visibility</p:attrName>
                                        </p:attrNameLst>
                                      </p:cBhvr>
                                      <p:to>
                                        <p:strVal val="visible"/>
                                      </p:to>
                                    </p:set>
                                    <p:animEffect transition="in" filter="diamond(in)">
                                      <p:cBhvr>
                                        <p:cTn id="21" dur="2000"/>
                                        <p:tgtEl>
                                          <p:spTgt spid="120840"/>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120841"/>
                                        </p:tgtEl>
                                        <p:attrNameLst>
                                          <p:attrName>style.visibility</p:attrName>
                                        </p:attrNameLst>
                                      </p:cBhvr>
                                      <p:to>
                                        <p:strVal val="visible"/>
                                      </p:to>
                                    </p:set>
                                    <p:animEffect transition="in" filter="diamond(in)">
                                      <p:cBhvr>
                                        <p:cTn id="24" dur="2000"/>
                                        <p:tgtEl>
                                          <p:spTgt spid="120841"/>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120842"/>
                                        </p:tgtEl>
                                        <p:attrNameLst>
                                          <p:attrName>style.visibility</p:attrName>
                                        </p:attrNameLst>
                                      </p:cBhvr>
                                      <p:to>
                                        <p:strVal val="visible"/>
                                      </p:to>
                                    </p:set>
                                    <p:animEffect transition="in" filter="diamond(in)">
                                      <p:cBhvr>
                                        <p:cTn id="27" dur="2000"/>
                                        <p:tgtEl>
                                          <p:spTgt spid="120842"/>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120843"/>
                                        </p:tgtEl>
                                        <p:attrNameLst>
                                          <p:attrName>style.visibility</p:attrName>
                                        </p:attrNameLst>
                                      </p:cBhvr>
                                      <p:to>
                                        <p:strVal val="visible"/>
                                      </p:to>
                                    </p:set>
                                    <p:animEffect transition="in" filter="diamond(in)">
                                      <p:cBhvr>
                                        <p:cTn id="30" dur="2000"/>
                                        <p:tgtEl>
                                          <p:spTgt spid="120843"/>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120845"/>
                                        </p:tgtEl>
                                        <p:attrNameLst>
                                          <p:attrName>style.visibility</p:attrName>
                                        </p:attrNameLst>
                                      </p:cBhvr>
                                      <p:to>
                                        <p:strVal val="visible"/>
                                      </p:to>
                                    </p:set>
                                    <p:animEffect transition="in" filter="strips(downRight)">
                                      <p:cBhvr>
                                        <p:cTn id="35" dur="500"/>
                                        <p:tgtEl>
                                          <p:spTgt spid="120845"/>
                                        </p:tgtEl>
                                      </p:cBhvr>
                                    </p:animEffect>
                                  </p:childTnLst>
                                </p:cTn>
                              </p:par>
                              <p:par>
                                <p:cTn id="36" presetID="18" presetClass="entr" presetSubtype="6" fill="hold" grpId="0" nodeType="withEffect">
                                  <p:stCondLst>
                                    <p:cond delay="0"/>
                                  </p:stCondLst>
                                  <p:childTnLst>
                                    <p:set>
                                      <p:cBhvr>
                                        <p:cTn id="37" dur="1" fill="hold">
                                          <p:stCondLst>
                                            <p:cond delay="0"/>
                                          </p:stCondLst>
                                        </p:cTn>
                                        <p:tgtEl>
                                          <p:spTgt spid="120846"/>
                                        </p:tgtEl>
                                        <p:attrNameLst>
                                          <p:attrName>style.visibility</p:attrName>
                                        </p:attrNameLst>
                                      </p:cBhvr>
                                      <p:to>
                                        <p:strVal val="visible"/>
                                      </p:to>
                                    </p:set>
                                    <p:animEffect transition="in" filter="strips(downRight)">
                                      <p:cBhvr>
                                        <p:cTn id="38" dur="500"/>
                                        <p:tgtEl>
                                          <p:spTgt spid="120846"/>
                                        </p:tgtEl>
                                      </p:cBhvr>
                                    </p:animEffect>
                                  </p:childTnLst>
                                </p:cTn>
                              </p:par>
                              <p:par>
                                <p:cTn id="39" presetID="18" presetClass="entr" presetSubtype="6" fill="hold" grpId="0" nodeType="withEffect">
                                  <p:stCondLst>
                                    <p:cond delay="0"/>
                                  </p:stCondLst>
                                  <p:childTnLst>
                                    <p:set>
                                      <p:cBhvr>
                                        <p:cTn id="40" dur="1" fill="hold">
                                          <p:stCondLst>
                                            <p:cond delay="0"/>
                                          </p:stCondLst>
                                        </p:cTn>
                                        <p:tgtEl>
                                          <p:spTgt spid="120847"/>
                                        </p:tgtEl>
                                        <p:attrNameLst>
                                          <p:attrName>style.visibility</p:attrName>
                                        </p:attrNameLst>
                                      </p:cBhvr>
                                      <p:to>
                                        <p:strVal val="visible"/>
                                      </p:to>
                                    </p:set>
                                    <p:animEffect transition="in" filter="strips(downRight)">
                                      <p:cBhvr>
                                        <p:cTn id="41" dur="500"/>
                                        <p:tgtEl>
                                          <p:spTgt spid="120847"/>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120848"/>
                                        </p:tgtEl>
                                        <p:attrNameLst>
                                          <p:attrName>style.visibility</p:attrName>
                                        </p:attrNameLst>
                                      </p:cBhvr>
                                      <p:to>
                                        <p:strVal val="visible"/>
                                      </p:to>
                                    </p:set>
                                    <p:animEffect transition="in" filter="diamond(in)">
                                      <p:cBhvr>
                                        <p:cTn id="46" dur="500"/>
                                        <p:tgtEl>
                                          <p:spTgt spid="120848"/>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20849"/>
                                        </p:tgtEl>
                                        <p:attrNameLst>
                                          <p:attrName>style.visibility</p:attrName>
                                        </p:attrNameLst>
                                      </p:cBhvr>
                                      <p:to>
                                        <p:strVal val="visible"/>
                                      </p:to>
                                    </p:set>
                                    <p:animEffect transition="in" filter="diamond(in)">
                                      <p:cBhvr>
                                        <p:cTn id="49" dur="500"/>
                                        <p:tgtEl>
                                          <p:spTgt spid="120849"/>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mph" presetSubtype="0" fill="hold" grpId="1" nodeType="clickEffect">
                                  <p:stCondLst>
                                    <p:cond delay="0"/>
                                  </p:stCondLst>
                                  <p:childTnLst>
                                    <p:animScale>
                                      <p:cBhvr>
                                        <p:cTn id="53" dur="1000" fill="hold"/>
                                        <p:tgtEl>
                                          <p:spTgt spid="120849"/>
                                        </p:tgtEl>
                                      </p:cBhvr>
                                      <p:by x="120000" y="120000"/>
                                    </p:animScale>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nodeType="clickEffect">
                                  <p:stCondLst>
                                    <p:cond delay="0"/>
                                  </p:stCondLst>
                                  <p:childTnLst>
                                    <p:set>
                                      <p:cBhvr>
                                        <p:cTn id="57" dur="1" fill="hold">
                                          <p:stCondLst>
                                            <p:cond delay="0"/>
                                          </p:stCondLst>
                                        </p:cTn>
                                        <p:tgtEl>
                                          <p:spTgt spid="120844"/>
                                        </p:tgtEl>
                                        <p:attrNameLst>
                                          <p:attrName>style.visibility</p:attrName>
                                        </p:attrNameLst>
                                      </p:cBhvr>
                                      <p:to>
                                        <p:strVal val="visible"/>
                                      </p:to>
                                    </p:set>
                                    <p:animEffect transition="in" filter="diamond(in)">
                                      <p:cBhvr>
                                        <p:cTn id="58" dur="2000"/>
                                        <p:tgtEl>
                                          <p:spTgt spid="120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6" grpId="0" bldLvl="0" animBg="1"/>
      <p:bldP spid="120837" grpId="0" bldLvl="0" animBg="1"/>
      <p:bldP spid="120838" grpId="0"/>
      <p:bldP spid="120839" grpId="0"/>
      <p:bldP spid="120840" grpId="0" bldLvl="0" animBg="1"/>
      <p:bldP spid="120841" grpId="0" bldLvl="0" animBg="1"/>
      <p:bldP spid="120842" grpId="0"/>
      <p:bldP spid="120843" grpId="0"/>
      <p:bldP spid="120845" grpId="0" bldLvl="0" animBg="1"/>
      <p:bldP spid="120846" grpId="0"/>
      <p:bldP spid="120847" grpId="0" bldLvl="0" animBg="1"/>
      <p:bldP spid="120848" grpId="0" bldLvl="0" animBg="1"/>
      <p:bldP spid="120849" grpId="0"/>
      <p:bldP spid="120849"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Rectangle 4"/>
          <p:cNvSpPr/>
          <p:nvPr/>
        </p:nvSpPr>
        <p:spPr>
          <a:xfrm>
            <a:off x="2438400" y="1494473"/>
            <a:ext cx="7083425" cy="1770380"/>
          </a:xfrm>
          <a:prstGeom prst="rect">
            <a:avLst/>
          </a:prstGeom>
          <a:noFill/>
          <a:ln w="9525">
            <a:noFill/>
          </a:ln>
        </p:spPr>
        <p:txBody>
          <a:bodyPr anchor="ctr" anchorCtr="0">
            <a:spAutoFit/>
          </a:bodyPr>
          <a:p>
            <a:pPr eaLnBrk="0" hangingPunct="0">
              <a:lnSpc>
                <a:spcPct val="130000"/>
              </a:lnSpc>
            </a:pPr>
            <a:r>
              <a:rPr lang="zh-CN" altLang="en-US" sz="2800" b="0" dirty="0">
                <a:solidFill>
                  <a:srgbClr val="FF3300"/>
                </a:solidFill>
                <a:latin typeface="Times New Roman" panose="02020603050405020304" pitchFamily="18" charset="0"/>
                <a:ea typeface="华文新魏" panose="02010800040101010101" pitchFamily="2" charset="-122"/>
              </a:rPr>
              <a:t>例题</a:t>
            </a:r>
            <a:r>
              <a:rPr lang="en-US" altLang="zh-CN" sz="2800" b="0" dirty="0">
                <a:solidFill>
                  <a:srgbClr val="FF3300"/>
                </a:solidFill>
                <a:latin typeface="Times New Roman" panose="02020603050405020304" pitchFamily="18" charset="0"/>
                <a:ea typeface="华文新魏" panose="02010800040101010101" pitchFamily="2" charset="-122"/>
              </a:rPr>
              <a:t>1</a:t>
            </a:r>
            <a:r>
              <a:rPr lang="en-US" altLang="zh-CN" sz="2800" b="0" dirty="0">
                <a:solidFill>
                  <a:schemeClr val="tx1"/>
                </a:solidFill>
                <a:latin typeface="Times New Roman" panose="02020603050405020304" pitchFamily="18" charset="0"/>
                <a:ea typeface="华文新魏" panose="02010800040101010101" pitchFamily="2" charset="-122"/>
              </a:rPr>
              <a:t> </a:t>
            </a:r>
            <a:r>
              <a:rPr lang="zh-CN" altLang="en-US" sz="2800" b="0" dirty="0">
                <a:solidFill>
                  <a:schemeClr val="tx1"/>
                </a:solidFill>
                <a:latin typeface="Times New Roman" panose="02020603050405020304" pitchFamily="18" charset="0"/>
                <a:ea typeface="华文新魏" panose="02010800040101010101" pitchFamily="2" charset="-122"/>
              </a:rPr>
              <a:t>在液体中某处表压力为</a:t>
            </a:r>
            <a:r>
              <a:rPr lang="en-US" altLang="zh-CN" sz="2800" b="0" dirty="0">
                <a:solidFill>
                  <a:schemeClr val="tx1"/>
                </a:solidFill>
                <a:latin typeface="Times New Roman" panose="02020603050405020304" pitchFamily="18" charset="0"/>
                <a:ea typeface="华文新魏" panose="02010800040101010101" pitchFamily="2" charset="-122"/>
              </a:rPr>
              <a:t>10MPa</a:t>
            </a:r>
            <a:r>
              <a:rPr lang="zh-CN" altLang="en-US" sz="2800" b="0" dirty="0">
                <a:solidFill>
                  <a:schemeClr val="tx1"/>
                </a:solidFill>
                <a:latin typeface="Times New Roman" panose="02020603050405020304" pitchFamily="18" charset="0"/>
                <a:ea typeface="华文新魏" panose="02010800040101010101" pitchFamily="2" charset="-122"/>
              </a:rPr>
              <a:t>，其绝对压力为多少？某处绝对压力为</a:t>
            </a:r>
            <a:r>
              <a:rPr lang="en-US" altLang="zh-CN" sz="2800" b="0" dirty="0">
                <a:solidFill>
                  <a:schemeClr val="tx1"/>
                </a:solidFill>
                <a:latin typeface="Times New Roman" panose="02020603050405020304" pitchFamily="18" charset="0"/>
                <a:ea typeface="华文新魏" panose="02010800040101010101" pitchFamily="2" charset="-122"/>
              </a:rPr>
              <a:t>0.01MPa</a:t>
            </a:r>
            <a:r>
              <a:rPr lang="zh-CN" altLang="en-US" sz="2800" b="0" dirty="0">
                <a:solidFill>
                  <a:schemeClr val="tx1"/>
                </a:solidFill>
                <a:latin typeface="Times New Roman" panose="02020603050405020304" pitchFamily="18" charset="0"/>
                <a:ea typeface="华文新魏" panose="02010800040101010101" pitchFamily="2" charset="-122"/>
              </a:rPr>
              <a:t>，其真空度为多少？（大气压取</a:t>
            </a:r>
            <a:r>
              <a:rPr lang="en-US" altLang="zh-CN" sz="2800" b="0" dirty="0">
                <a:solidFill>
                  <a:schemeClr val="tx1"/>
                </a:solidFill>
                <a:latin typeface="Times New Roman" panose="02020603050405020304" pitchFamily="18" charset="0"/>
                <a:ea typeface="华文新魏" panose="02010800040101010101" pitchFamily="2" charset="-122"/>
              </a:rPr>
              <a:t>1×10</a:t>
            </a:r>
            <a:r>
              <a:rPr lang="en-US" altLang="zh-CN" sz="2800" b="0" baseline="30000" dirty="0">
                <a:solidFill>
                  <a:schemeClr val="tx1"/>
                </a:solidFill>
                <a:latin typeface="Times New Roman" panose="02020603050405020304" pitchFamily="18" charset="0"/>
                <a:ea typeface="华文新魏" panose="02010800040101010101" pitchFamily="2" charset="-122"/>
              </a:rPr>
              <a:t>5</a:t>
            </a:r>
            <a:r>
              <a:rPr lang="en-US" altLang="zh-CN" sz="2800" b="0" dirty="0">
                <a:solidFill>
                  <a:schemeClr val="tx1"/>
                </a:solidFill>
                <a:latin typeface="Times New Roman" panose="02020603050405020304" pitchFamily="18" charset="0"/>
                <a:ea typeface="华文新魏" panose="02010800040101010101" pitchFamily="2" charset="-122"/>
              </a:rPr>
              <a:t>Pa</a:t>
            </a:r>
            <a:r>
              <a:rPr lang="zh-CN" altLang="en-US" sz="2800" b="0" dirty="0">
                <a:solidFill>
                  <a:schemeClr val="tx1"/>
                </a:solidFill>
                <a:latin typeface="Times New Roman" panose="02020603050405020304" pitchFamily="18" charset="0"/>
                <a:ea typeface="华文新魏" panose="02010800040101010101" pitchFamily="2" charset="-122"/>
              </a:rPr>
              <a:t>）</a:t>
            </a:r>
            <a:endParaRPr lang="zh-CN" altLang="en-US" sz="2800" b="0" dirty="0">
              <a:solidFill>
                <a:schemeClr val="tx1"/>
              </a:solidFill>
              <a:latin typeface="Times New Roman" panose="02020603050405020304" pitchFamily="18" charset="0"/>
              <a:ea typeface="华文新魏" panose="0201080004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AutoShape 2"/>
          <p:cNvSpPr/>
          <p:nvPr/>
        </p:nvSpPr>
        <p:spPr>
          <a:xfrm>
            <a:off x="4876800" y="3311525"/>
            <a:ext cx="5562600" cy="3409950"/>
          </a:xfrm>
          <a:prstGeom prst="flowChartAlternateProcess">
            <a:avLst/>
          </a:prstGeom>
          <a:solidFill>
            <a:srgbClr val="E7F6FF"/>
          </a:solidFill>
          <a:ln w="9525" cap="flat" cmpd="sng">
            <a:solidFill>
              <a:srgbClr val="3366FF"/>
            </a:solidFill>
            <a:prstDash val="solid"/>
            <a:miter/>
            <a:headEnd type="none" w="med" len="med"/>
            <a:tailEnd type="none" w="med" len="med"/>
          </a:ln>
          <a:effectLst>
            <a:outerShdw dist="35921" dir="2699999" algn="ctr" rotWithShape="0">
              <a:schemeClr val="bg2"/>
            </a:outerShdw>
          </a:effectLst>
        </p:spPr>
        <p:txBody>
          <a:bodyPr anchor="ctr" anchorCtr="0">
            <a:no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55298" name="Text Box 5"/>
          <p:cNvSpPr txBox="1"/>
          <p:nvPr/>
        </p:nvSpPr>
        <p:spPr>
          <a:xfrm>
            <a:off x="2286000" y="10668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4</a:t>
            </a:r>
            <a:r>
              <a:rPr lang="zh-CN" altLang="en-US" sz="2800" dirty="0">
                <a:solidFill>
                  <a:schemeClr val="tx1"/>
                </a:solidFill>
                <a:latin typeface="楷体_GB2312" pitchFamily="1" charset="-122"/>
                <a:ea typeface="楷体_GB2312" pitchFamily="1" charset="-122"/>
              </a:rPr>
              <a:t>、静压传递原理</a:t>
            </a:r>
            <a:endParaRPr lang="zh-CN" altLang="en-US" sz="2800" dirty="0">
              <a:solidFill>
                <a:schemeClr val="tx1"/>
              </a:solidFill>
              <a:latin typeface="楷体_GB2312" pitchFamily="1" charset="-122"/>
              <a:ea typeface="楷体_GB2312" pitchFamily="1" charset="-122"/>
            </a:endParaRPr>
          </a:p>
        </p:txBody>
      </p:sp>
      <p:pic>
        <p:nvPicPr>
          <p:cNvPr id="121863" name="Picture 7"/>
          <p:cNvPicPr>
            <a:picLocks noChangeAspect="1"/>
          </p:cNvPicPr>
          <p:nvPr/>
        </p:nvPicPr>
        <p:blipFill>
          <a:blip r:embed="rId1">
            <a:clrChange>
              <a:clrFrom>
                <a:srgbClr val="FFFFFF"/>
              </a:clrFrom>
              <a:clrTo>
                <a:srgbClr val="FFFFFF">
                  <a:alpha val="0"/>
                </a:srgbClr>
              </a:clrTo>
            </a:clrChange>
            <a:lum bright="-17999" contrast="12000"/>
          </a:blip>
          <a:stretch>
            <a:fillRect/>
          </a:stretch>
        </p:blipFill>
        <p:spPr>
          <a:xfrm>
            <a:off x="1905000" y="3276600"/>
            <a:ext cx="1979613" cy="2819400"/>
          </a:xfrm>
          <a:prstGeom prst="rect">
            <a:avLst/>
          </a:prstGeom>
          <a:noFill/>
          <a:ln w="9525">
            <a:noFill/>
          </a:ln>
        </p:spPr>
      </p:pic>
      <p:sp>
        <p:nvSpPr>
          <p:cNvPr id="121864" name="Rectangle 8"/>
          <p:cNvSpPr/>
          <p:nvPr/>
        </p:nvSpPr>
        <p:spPr>
          <a:xfrm>
            <a:off x="5029200" y="3340735"/>
            <a:ext cx="5410200" cy="3053080"/>
          </a:xfrm>
          <a:prstGeom prst="rect">
            <a:avLst/>
          </a:prstGeom>
          <a:noFill/>
          <a:ln w="9525">
            <a:noFill/>
          </a:ln>
        </p:spPr>
        <p:txBody>
          <a:bodyPr anchor="ctr" anchorCtr="0">
            <a:spAutoFit/>
          </a:bodyPr>
          <a:p>
            <a:pPr indent="152400">
              <a:lnSpc>
                <a:spcPct val="110000"/>
              </a:lnSpc>
              <a:spcBef>
                <a:spcPct val="20000"/>
              </a:spcBef>
            </a:pPr>
            <a:r>
              <a:rPr lang="en-US" altLang="zh-CN" sz="1800" dirty="0">
                <a:solidFill>
                  <a:schemeClr val="tx1"/>
                </a:solidFill>
                <a:latin typeface="楷体_GB2312" pitchFamily="1" charset="-122"/>
                <a:ea typeface="楷体_GB2312" pitchFamily="1" charset="-122"/>
              </a:rPr>
              <a:t>1623</a:t>
            </a:r>
            <a:r>
              <a:rPr lang="en-US" altLang="zh-CN" sz="1800" dirty="0">
                <a:solidFill>
                  <a:schemeClr val="tx1"/>
                </a:solidFill>
                <a:latin typeface="Arial" panose="020B0604020202020204" pitchFamily="34" charset="0"/>
                <a:ea typeface="楷体_GB2312" pitchFamily="1" charset="-122"/>
              </a:rPr>
              <a:t>—</a:t>
            </a:r>
            <a:r>
              <a:rPr lang="en-US" altLang="zh-CN" sz="1800" dirty="0">
                <a:solidFill>
                  <a:schemeClr val="tx1"/>
                </a:solidFill>
                <a:latin typeface="楷体_GB2312" pitchFamily="1" charset="-122"/>
                <a:ea typeface="楷体_GB2312" pitchFamily="1" charset="-122"/>
              </a:rPr>
              <a:t>1662</a:t>
            </a:r>
            <a:r>
              <a:rPr lang="zh-CN" altLang="en-US" sz="1800" dirty="0">
                <a:solidFill>
                  <a:schemeClr val="tx1"/>
                </a:solidFill>
                <a:latin typeface="楷体_GB2312" pitchFamily="1" charset="-122"/>
                <a:ea typeface="楷体_GB2312" pitchFamily="1" charset="-122"/>
              </a:rPr>
              <a:t>：法国数学家、物理学家、哲学家。</a:t>
            </a:r>
            <a:endParaRPr lang="zh-CN" altLang="en-US" sz="1800" dirty="0">
              <a:solidFill>
                <a:schemeClr val="tx1"/>
              </a:solidFill>
              <a:latin typeface="楷体_GB2312" pitchFamily="1" charset="-122"/>
              <a:ea typeface="楷体_GB2312" pitchFamily="1" charset="-122"/>
            </a:endParaRPr>
          </a:p>
          <a:p>
            <a:pPr indent="152400">
              <a:lnSpc>
                <a:spcPct val="110000"/>
              </a:lnSpc>
              <a:spcBef>
                <a:spcPct val="20000"/>
              </a:spcBef>
            </a:pPr>
            <a:r>
              <a:rPr lang="zh-CN" altLang="en-US" sz="1800" dirty="0">
                <a:solidFill>
                  <a:schemeClr val="tx2"/>
                </a:solidFill>
                <a:latin typeface="楷体_GB2312" pitchFamily="1" charset="-122"/>
                <a:ea typeface="楷体_GB2312" pitchFamily="1" charset="-122"/>
              </a:rPr>
              <a:t>数学：</a:t>
            </a:r>
            <a:r>
              <a:rPr lang="zh-CN" altLang="en-US" sz="1800" dirty="0">
                <a:solidFill>
                  <a:schemeClr val="tx1"/>
                </a:solidFill>
                <a:latin typeface="楷体_GB2312" pitchFamily="1" charset="-122"/>
                <a:ea typeface="楷体_GB2312" pitchFamily="1" charset="-122"/>
              </a:rPr>
              <a:t>帕斯卡定理（圆锥曲线内接六边形其三对边的交点共线）、帕斯卡三角形、建立概率论组合论基础，发明加法器</a:t>
            </a:r>
            <a:r>
              <a:rPr lang="en-US" altLang="zh-CN" sz="1800" dirty="0">
                <a:solidFill>
                  <a:schemeClr val="tx1"/>
                </a:solidFill>
                <a:latin typeface="Arial" panose="020B0604020202020204" pitchFamily="34" charset="0"/>
                <a:ea typeface="楷体_GB2312" pitchFamily="1" charset="-122"/>
              </a:rPr>
              <a:t>—</a:t>
            </a:r>
            <a:r>
              <a:rPr lang="zh-CN" altLang="en-US" sz="1800" dirty="0">
                <a:solidFill>
                  <a:schemeClr val="tx1"/>
                </a:solidFill>
                <a:latin typeface="楷体_GB2312" pitchFamily="1" charset="-122"/>
                <a:ea typeface="楷体_GB2312" pitchFamily="1" charset="-122"/>
              </a:rPr>
              <a:t>世界上最早的计算器，</a:t>
            </a:r>
            <a:r>
              <a:rPr lang="en-US" altLang="zh-CN" sz="1800" dirty="0">
                <a:solidFill>
                  <a:schemeClr val="tx1"/>
                </a:solidFill>
                <a:latin typeface="楷体_GB2312" pitchFamily="1" charset="-122"/>
                <a:ea typeface="楷体_GB2312" pitchFamily="1" charset="-122"/>
              </a:rPr>
              <a:t>1971</a:t>
            </a:r>
            <a:r>
              <a:rPr lang="zh-CN" altLang="en-US" sz="1800" dirty="0">
                <a:solidFill>
                  <a:schemeClr val="tx1"/>
                </a:solidFill>
                <a:latin typeface="楷体_GB2312" pitchFamily="1" charset="-122"/>
                <a:ea typeface="楷体_GB2312" pitchFamily="1" charset="-122"/>
              </a:rPr>
              <a:t>年面世的</a:t>
            </a:r>
            <a:r>
              <a:rPr lang="en-US" altLang="zh-CN" sz="1800" dirty="0">
                <a:solidFill>
                  <a:schemeClr val="tx1"/>
                </a:solidFill>
                <a:latin typeface="楷体_GB2312" pitchFamily="1" charset="-122"/>
                <a:ea typeface="楷体_GB2312" pitchFamily="1" charset="-122"/>
              </a:rPr>
              <a:t>PASCAL</a:t>
            </a:r>
            <a:r>
              <a:rPr lang="zh-CN" altLang="en-US" sz="1800" dirty="0">
                <a:solidFill>
                  <a:schemeClr val="tx1"/>
                </a:solidFill>
                <a:latin typeface="楷体_GB2312" pitchFamily="1" charset="-122"/>
                <a:ea typeface="楷体_GB2312" pitchFamily="1" charset="-122"/>
              </a:rPr>
              <a:t>语言，以他命名；</a:t>
            </a:r>
            <a:endParaRPr lang="zh-CN" altLang="en-US" sz="1800" dirty="0">
              <a:solidFill>
                <a:schemeClr val="tx1"/>
              </a:solidFill>
              <a:latin typeface="楷体_GB2312" pitchFamily="1" charset="-122"/>
              <a:ea typeface="楷体_GB2312" pitchFamily="1" charset="-122"/>
            </a:endParaRPr>
          </a:p>
          <a:p>
            <a:pPr indent="152400">
              <a:lnSpc>
                <a:spcPct val="110000"/>
              </a:lnSpc>
              <a:spcBef>
                <a:spcPct val="20000"/>
              </a:spcBef>
            </a:pPr>
            <a:r>
              <a:rPr lang="zh-CN" altLang="en-US" sz="1800" dirty="0">
                <a:solidFill>
                  <a:schemeClr val="tx2"/>
                </a:solidFill>
                <a:latin typeface="楷体_GB2312" pitchFamily="1" charset="-122"/>
                <a:ea typeface="楷体_GB2312" pitchFamily="1" charset="-122"/>
              </a:rPr>
              <a:t>物理：</a:t>
            </a:r>
            <a:r>
              <a:rPr lang="zh-CN" altLang="en-US" sz="1800" dirty="0">
                <a:solidFill>
                  <a:schemeClr val="tx1"/>
                </a:solidFill>
                <a:latin typeface="楷体_GB2312" pitchFamily="1" charset="-122"/>
                <a:ea typeface="楷体_GB2312" pitchFamily="1" charset="-122"/>
              </a:rPr>
              <a:t>发现了大气压强随着高度减小的规律、建立了流体的帕斯卡定律，压力单位</a:t>
            </a:r>
            <a:r>
              <a:rPr lang="en-US" altLang="zh-CN" sz="1800" dirty="0">
                <a:solidFill>
                  <a:schemeClr val="tx1"/>
                </a:solidFill>
                <a:latin typeface="楷体_GB2312" pitchFamily="1" charset="-122"/>
                <a:ea typeface="楷体_GB2312" pitchFamily="1" charset="-122"/>
              </a:rPr>
              <a:t>Pa</a:t>
            </a:r>
            <a:r>
              <a:rPr lang="zh-CN" altLang="en-US" sz="1800" dirty="0">
                <a:solidFill>
                  <a:schemeClr val="tx1"/>
                </a:solidFill>
                <a:latin typeface="楷体_GB2312" pitchFamily="1" charset="-122"/>
                <a:ea typeface="楷体_GB2312" pitchFamily="1" charset="-122"/>
              </a:rPr>
              <a:t>以他命名； </a:t>
            </a:r>
            <a:endParaRPr lang="zh-CN" altLang="en-US" sz="1800" dirty="0">
              <a:solidFill>
                <a:schemeClr val="tx1"/>
              </a:solidFill>
              <a:latin typeface="楷体_GB2312" pitchFamily="1" charset="-122"/>
              <a:ea typeface="楷体_GB2312" pitchFamily="1" charset="-122"/>
            </a:endParaRPr>
          </a:p>
          <a:p>
            <a:pPr indent="152400">
              <a:lnSpc>
                <a:spcPct val="110000"/>
              </a:lnSpc>
              <a:spcBef>
                <a:spcPct val="20000"/>
              </a:spcBef>
            </a:pPr>
            <a:r>
              <a:rPr lang="zh-CN" altLang="en-US" sz="1800" dirty="0">
                <a:solidFill>
                  <a:schemeClr val="tx2"/>
                </a:solidFill>
                <a:latin typeface="楷体_GB2312" pitchFamily="1" charset="-122"/>
                <a:ea typeface="楷体_GB2312" pitchFamily="1" charset="-122"/>
              </a:rPr>
              <a:t>哲学：</a:t>
            </a:r>
            <a:r>
              <a:rPr lang="zh-CN" altLang="en-US" sz="1800" dirty="0">
                <a:solidFill>
                  <a:schemeClr val="tx1"/>
                </a:solidFill>
                <a:latin typeface="楷体_GB2312" pitchFamily="1" charset="-122"/>
                <a:ea typeface="楷体_GB2312" pitchFamily="1" charset="-122"/>
              </a:rPr>
              <a:t>名著</a:t>
            </a:r>
            <a:r>
              <a:rPr lang="en-US" altLang="zh-CN" sz="1800" dirty="0">
                <a:solidFill>
                  <a:schemeClr val="tx1"/>
                </a:solidFill>
                <a:latin typeface="楷体_GB2312" pitchFamily="1" charset="-122"/>
                <a:ea typeface="楷体_GB2312" pitchFamily="1" charset="-122"/>
              </a:rPr>
              <a:t>《</a:t>
            </a:r>
            <a:r>
              <a:rPr lang="zh-CN" altLang="en-US" sz="1800" dirty="0">
                <a:solidFill>
                  <a:schemeClr val="tx1"/>
                </a:solidFill>
                <a:latin typeface="楷体_GB2312" pitchFamily="1" charset="-122"/>
                <a:ea typeface="楷体_GB2312" pitchFamily="1" charset="-122"/>
              </a:rPr>
              <a:t>思想录</a:t>
            </a:r>
            <a:r>
              <a:rPr lang="en-US" altLang="zh-CN" sz="1800" dirty="0">
                <a:solidFill>
                  <a:schemeClr val="tx1"/>
                </a:solidFill>
                <a:latin typeface="楷体_GB2312" pitchFamily="1" charset="-122"/>
                <a:ea typeface="楷体_GB2312" pitchFamily="1" charset="-122"/>
              </a:rPr>
              <a:t>》《</a:t>
            </a:r>
            <a:r>
              <a:rPr lang="zh-CN" altLang="en-US" sz="1800" dirty="0">
                <a:solidFill>
                  <a:schemeClr val="tx1"/>
                </a:solidFill>
                <a:latin typeface="楷体_GB2312" pitchFamily="1" charset="-122"/>
                <a:ea typeface="楷体_GB2312" pitchFamily="1" charset="-122"/>
              </a:rPr>
              <a:t>致外省人书</a:t>
            </a:r>
            <a:r>
              <a:rPr lang="en-US" altLang="zh-CN" sz="1800" dirty="0">
                <a:solidFill>
                  <a:schemeClr val="tx1"/>
                </a:solidFill>
                <a:latin typeface="楷体_GB2312" pitchFamily="1" charset="-122"/>
                <a:ea typeface="楷体_GB2312" pitchFamily="1" charset="-122"/>
              </a:rPr>
              <a:t>》</a:t>
            </a:r>
            <a:r>
              <a:rPr lang="zh-CN" altLang="en-US" sz="1800" dirty="0">
                <a:solidFill>
                  <a:schemeClr val="tx1"/>
                </a:solidFill>
                <a:latin typeface="楷体_GB2312" pitchFamily="1" charset="-122"/>
                <a:ea typeface="楷体_GB2312" pitchFamily="1" charset="-122"/>
              </a:rPr>
              <a:t>；</a:t>
            </a:r>
            <a:endParaRPr lang="zh-CN" altLang="en-US" sz="1800" dirty="0">
              <a:solidFill>
                <a:schemeClr val="tx1"/>
              </a:solidFill>
              <a:latin typeface="楷体_GB2312" pitchFamily="1" charset="-122"/>
              <a:ea typeface="楷体_GB2312" pitchFamily="1" charset="-122"/>
            </a:endParaRPr>
          </a:p>
          <a:p>
            <a:pPr indent="152400">
              <a:lnSpc>
                <a:spcPct val="110000"/>
              </a:lnSpc>
              <a:spcBef>
                <a:spcPct val="20000"/>
              </a:spcBef>
            </a:pPr>
            <a:r>
              <a:rPr lang="zh-CN" altLang="en-US" sz="1800" dirty="0">
                <a:solidFill>
                  <a:schemeClr val="tx2"/>
                </a:solidFill>
                <a:latin typeface="楷体_GB2312" pitchFamily="1" charset="-122"/>
                <a:ea typeface="楷体_GB2312" pitchFamily="1" charset="-122"/>
              </a:rPr>
              <a:t>健康：</a:t>
            </a:r>
            <a:r>
              <a:rPr lang="zh-CN" altLang="en-US" sz="1800" dirty="0">
                <a:solidFill>
                  <a:schemeClr val="tx1"/>
                </a:solidFill>
                <a:latin typeface="楷体_GB2312" pitchFamily="1" charset="-122"/>
                <a:ea typeface="楷体_GB2312" pitchFamily="1" charset="-122"/>
              </a:rPr>
              <a:t>体弱多病，终年</a:t>
            </a:r>
            <a:r>
              <a:rPr lang="en-US" altLang="zh-CN" sz="1800" dirty="0">
                <a:solidFill>
                  <a:schemeClr val="tx1"/>
                </a:solidFill>
                <a:latin typeface="楷体_GB2312" pitchFamily="1" charset="-122"/>
                <a:ea typeface="楷体_GB2312" pitchFamily="1" charset="-122"/>
              </a:rPr>
              <a:t>39</a:t>
            </a:r>
            <a:r>
              <a:rPr lang="zh-CN" altLang="en-US" sz="1800" dirty="0">
                <a:solidFill>
                  <a:schemeClr val="tx1"/>
                </a:solidFill>
                <a:latin typeface="楷体_GB2312" pitchFamily="1" charset="-122"/>
                <a:ea typeface="楷体_GB2312" pitchFamily="1" charset="-122"/>
              </a:rPr>
              <a:t>岁。</a:t>
            </a:r>
            <a:endParaRPr lang="zh-CN" altLang="en-US" sz="1800" dirty="0">
              <a:solidFill>
                <a:schemeClr val="tx1"/>
              </a:solidFill>
              <a:latin typeface="楷体_GB2312" pitchFamily="1" charset="-122"/>
              <a:ea typeface="楷体_GB2312" pitchFamily="1" charset="-122"/>
            </a:endParaRPr>
          </a:p>
        </p:txBody>
      </p:sp>
      <p:sp>
        <p:nvSpPr>
          <p:cNvPr id="121865" name="Text Box 9"/>
          <p:cNvSpPr txBox="1"/>
          <p:nvPr/>
        </p:nvSpPr>
        <p:spPr>
          <a:xfrm>
            <a:off x="5638800" y="2743200"/>
            <a:ext cx="3810000" cy="460375"/>
          </a:xfrm>
          <a:prstGeom prst="rect">
            <a:avLst/>
          </a:prstGeom>
          <a:noFill/>
          <a:ln w="9525">
            <a:noFill/>
          </a:ln>
        </p:spPr>
        <p:txBody>
          <a:bodyPr anchor="t" anchorCtr="0">
            <a:spAutoFit/>
          </a:bodyPr>
          <a:p>
            <a:pPr algn="ctr">
              <a:spcBef>
                <a:spcPct val="50000"/>
              </a:spcBef>
            </a:pPr>
            <a:r>
              <a:rPr lang="zh-CN" altLang="en-US" sz="2400" dirty="0">
                <a:solidFill>
                  <a:srgbClr val="990099"/>
                </a:solidFill>
                <a:latin typeface="楷体_GB2312" pitchFamily="1" charset="-122"/>
                <a:ea typeface="楷体_GB2312" pitchFamily="1" charset="-122"/>
              </a:rPr>
              <a:t>帕斯卡（</a:t>
            </a:r>
            <a:r>
              <a:rPr lang="en-US" altLang="zh-CN" sz="2400" dirty="0">
                <a:solidFill>
                  <a:srgbClr val="990099"/>
                </a:solidFill>
                <a:latin typeface="楷体_GB2312" pitchFamily="1" charset="-122"/>
                <a:ea typeface="楷体_GB2312" pitchFamily="1" charset="-122"/>
              </a:rPr>
              <a:t>Blaise Pascal</a:t>
            </a:r>
            <a:r>
              <a:rPr lang="zh-CN" altLang="en-US" sz="2400" dirty="0">
                <a:solidFill>
                  <a:srgbClr val="990099"/>
                </a:solidFill>
                <a:latin typeface="楷体_GB2312" pitchFamily="1" charset="-122"/>
                <a:ea typeface="楷体_GB2312" pitchFamily="1" charset="-122"/>
              </a:rPr>
              <a:t>）</a:t>
            </a:r>
            <a:r>
              <a:rPr lang="zh-CN" altLang="en-US" sz="2400" b="0" dirty="0">
                <a:latin typeface="楷体_GB2312" pitchFamily="1" charset="-122"/>
                <a:ea typeface="楷体_GB2312" pitchFamily="1" charset="-122"/>
              </a:rPr>
              <a:t> </a:t>
            </a:r>
            <a:endParaRPr lang="zh-CN" altLang="en-US" sz="2400" b="0" dirty="0">
              <a:latin typeface="楷体_GB2312" pitchFamily="1" charset="-122"/>
              <a:ea typeface="楷体_GB2312" pitchFamily="1" charset="-122"/>
            </a:endParaRPr>
          </a:p>
        </p:txBody>
      </p:sp>
      <p:sp>
        <p:nvSpPr>
          <p:cNvPr id="121869" name="Text Box 13"/>
          <p:cNvSpPr txBox="1"/>
          <p:nvPr/>
        </p:nvSpPr>
        <p:spPr>
          <a:xfrm>
            <a:off x="2057400" y="1752600"/>
            <a:ext cx="6934200" cy="829945"/>
          </a:xfrm>
          <a:prstGeom prst="rect">
            <a:avLst/>
          </a:prstGeom>
          <a:noFill/>
          <a:ln w="9525">
            <a:noFill/>
          </a:ln>
        </p:spPr>
        <p:txBody>
          <a:bodyPr anchor="t" anchorCtr="0">
            <a:spAutoFit/>
          </a:bodyPr>
          <a:p>
            <a:pPr>
              <a:spcBef>
                <a:spcPct val="50000"/>
              </a:spcBef>
            </a:pPr>
            <a:r>
              <a:rPr lang="zh-CN" altLang="en-US" sz="2400" dirty="0">
                <a:solidFill>
                  <a:schemeClr val="tx1"/>
                </a:solidFill>
                <a:latin typeface="Arial" panose="020B0604020202020204" pitchFamily="34" charset="0"/>
                <a:ea typeface="楷体_GB2312" pitchFamily="1" charset="-122"/>
              </a:rPr>
              <a:t>施加于密闭容器内静止液体上的压力可以等值地传递到液体中的各点</a:t>
            </a:r>
            <a:r>
              <a:rPr lang="en-US" altLang="zh-CN" sz="2400" dirty="0">
                <a:solidFill>
                  <a:schemeClr val="tx1"/>
                </a:solidFill>
                <a:latin typeface="Arial" panose="020B0604020202020204" pitchFamily="34" charset="0"/>
                <a:ea typeface="楷体_GB2312" pitchFamily="1" charset="-122"/>
              </a:rPr>
              <a:t>——</a:t>
            </a:r>
            <a:r>
              <a:rPr lang="zh-CN" altLang="en-US" sz="2400" dirty="0">
                <a:solidFill>
                  <a:schemeClr val="tx2"/>
                </a:solidFill>
                <a:latin typeface="Arial" panose="020B0604020202020204" pitchFamily="34" charset="0"/>
                <a:ea typeface="楷体_GB2312" pitchFamily="1" charset="-122"/>
              </a:rPr>
              <a:t>帕斯卡原理</a:t>
            </a:r>
            <a:endParaRPr lang="zh-CN" altLang="en-US" sz="2400" dirty="0">
              <a:solidFill>
                <a:schemeClr val="tx2"/>
              </a:solidFill>
              <a:latin typeface="Arial" panose="020B0604020202020204" pitchFamily="34" charset="0"/>
              <a:ea typeface="楷体_GB2312" pitchFamily="1" charset="-122"/>
            </a:endParaRPr>
          </a:p>
        </p:txBody>
      </p:sp>
      <p:pic>
        <p:nvPicPr>
          <p:cNvPr id="55303" name="Picture 14"/>
          <p:cNvPicPr>
            <a:picLocks noChangeAspect="1"/>
          </p:cNvPicPr>
          <p:nvPr/>
        </p:nvPicPr>
        <p:blipFill>
          <a:blip r:embed="rId2"/>
          <a:stretch>
            <a:fillRect/>
          </a:stretch>
        </p:blipFill>
        <p:spPr>
          <a:xfrm>
            <a:off x="9210675" y="1315085"/>
            <a:ext cx="1228725" cy="1704975"/>
          </a:xfrm>
          <a:prstGeom prst="rect">
            <a:avLst/>
          </a:prstGeom>
          <a:noFill/>
          <a:ln w="9525">
            <a:noFill/>
          </a:ln>
        </p:spPr>
      </p:pic>
      <p:sp>
        <p:nvSpPr>
          <p:cNvPr id="121872" name="AutoShape 16"/>
          <p:cNvSpPr/>
          <p:nvPr/>
        </p:nvSpPr>
        <p:spPr>
          <a:xfrm>
            <a:off x="3581400" y="2286000"/>
            <a:ext cx="2133600" cy="1676400"/>
          </a:xfrm>
          <a:prstGeom prst="cloudCallout">
            <a:avLst>
              <a:gd name="adj1" fmla="val -80208"/>
              <a:gd name="adj2" fmla="val 106630"/>
            </a:avLst>
          </a:prstGeom>
          <a:gradFill rotWithShape="1">
            <a:gsLst>
              <a:gs pos="0">
                <a:srgbClr val="CCFFFF"/>
              </a:gs>
              <a:gs pos="50000">
                <a:srgbClr val="FAFFFF"/>
              </a:gs>
              <a:gs pos="100000">
                <a:srgbClr val="CCFFFF"/>
              </a:gs>
            </a:gsLst>
            <a:lin ang="5400000" scaled="1"/>
            <a:tileRect/>
          </a:gradFill>
          <a:ln w="9525" cap="flat" cmpd="sng">
            <a:solidFill>
              <a:srgbClr val="3366FF"/>
            </a:solidFill>
            <a:prstDash val="solid"/>
            <a:round/>
            <a:headEnd type="none" w="med" len="med"/>
            <a:tailEnd type="none" w="med" len="med"/>
          </a:ln>
        </p:spPr>
        <p:txBody>
          <a:bodyPr anchor="ctr" anchorCtr="0"/>
          <a:p>
            <a:pPr algn="ctr">
              <a:spcBef>
                <a:spcPct val="50000"/>
              </a:spcBef>
            </a:pPr>
            <a:endParaRPr lang="zh-CN" altLang="en-US" b="0" dirty="0">
              <a:latin typeface="Arial" panose="020B0604020202020204" pitchFamily="34" charset="0"/>
              <a:ea typeface="华文行楷" panose="02010800040101010101" pitchFamily="2" charset="-122"/>
            </a:endParaRPr>
          </a:p>
        </p:txBody>
      </p:sp>
      <p:sp>
        <p:nvSpPr>
          <p:cNvPr id="121873" name="Text Box 17"/>
          <p:cNvSpPr txBox="1"/>
          <p:nvPr/>
        </p:nvSpPr>
        <p:spPr>
          <a:xfrm>
            <a:off x="3581400" y="2667000"/>
            <a:ext cx="2514600" cy="1014730"/>
          </a:xfrm>
          <a:prstGeom prst="rect">
            <a:avLst/>
          </a:prstGeom>
          <a:noFill/>
          <a:ln w="9525">
            <a:noFill/>
          </a:ln>
        </p:spPr>
        <p:txBody>
          <a:bodyPr anchor="t" anchorCtr="0">
            <a:spAutoFit/>
          </a:bodyPr>
          <a:p>
            <a:pPr algn="ctr"/>
            <a:r>
              <a:rPr lang="zh-CN" altLang="en-US" sz="2000" dirty="0">
                <a:solidFill>
                  <a:schemeClr val="tx1"/>
                </a:solidFill>
                <a:latin typeface="Times New Roman" panose="02020603050405020304" pitchFamily="18" charset="0"/>
                <a:ea typeface="楷体_GB2312" pitchFamily="1" charset="-122"/>
              </a:rPr>
              <a:t>深度为</a:t>
            </a:r>
            <a:r>
              <a:rPr lang="en-US" altLang="zh-CN" sz="2000" dirty="0">
                <a:solidFill>
                  <a:schemeClr val="tx1"/>
                </a:solidFill>
                <a:latin typeface="Times New Roman" panose="02020603050405020304" pitchFamily="18" charset="0"/>
                <a:ea typeface="楷体_GB2312" pitchFamily="1" charset="-122"/>
              </a:rPr>
              <a:t>h</a:t>
            </a:r>
            <a:r>
              <a:rPr lang="zh-CN" altLang="en-US" sz="2000" dirty="0">
                <a:solidFill>
                  <a:schemeClr val="tx1"/>
                </a:solidFill>
                <a:latin typeface="Times New Roman" panose="02020603050405020304" pitchFamily="18" charset="0"/>
                <a:ea typeface="楷体_GB2312" pitchFamily="1" charset="-122"/>
              </a:rPr>
              <a:t>的点，</a:t>
            </a:r>
            <a:endParaRPr lang="zh-CN" altLang="en-US" sz="2000" dirty="0">
              <a:solidFill>
                <a:schemeClr val="tx1"/>
              </a:solidFill>
              <a:latin typeface="Times New Roman" panose="02020603050405020304" pitchFamily="18" charset="0"/>
              <a:ea typeface="楷体_GB2312" pitchFamily="1" charset="-122"/>
            </a:endParaRPr>
          </a:p>
          <a:p>
            <a:pPr algn="ctr"/>
            <a:r>
              <a:rPr lang="zh-CN" altLang="en-US" sz="2000" dirty="0">
                <a:solidFill>
                  <a:schemeClr val="tx1"/>
                </a:solidFill>
                <a:latin typeface="Times New Roman" panose="02020603050405020304" pitchFamily="18" charset="0"/>
                <a:ea typeface="楷体_GB2312" pitchFamily="1" charset="-122"/>
              </a:rPr>
              <a:t>此处的相对压力</a:t>
            </a:r>
            <a:endParaRPr lang="zh-CN" altLang="en-US" sz="2000" dirty="0">
              <a:solidFill>
                <a:schemeClr val="tx1"/>
              </a:solidFill>
              <a:latin typeface="Times New Roman" panose="02020603050405020304" pitchFamily="18" charset="0"/>
              <a:ea typeface="楷体_GB2312" pitchFamily="1" charset="-122"/>
            </a:endParaRPr>
          </a:p>
          <a:p>
            <a:pPr algn="ctr"/>
            <a:r>
              <a:rPr lang="zh-CN" altLang="en-US" sz="2000" dirty="0">
                <a:solidFill>
                  <a:schemeClr val="tx1"/>
                </a:solidFill>
                <a:latin typeface="Times New Roman" panose="02020603050405020304" pitchFamily="18" charset="0"/>
                <a:ea typeface="楷体_GB2312" pitchFamily="1" charset="-122"/>
              </a:rPr>
              <a:t>是多少？</a:t>
            </a:r>
            <a:endParaRPr lang="zh-CN" altLang="en-US" sz="2000" dirty="0">
              <a:solidFill>
                <a:schemeClr val="tx1"/>
              </a:solidFill>
              <a:latin typeface="Times New Roman" panose="02020603050405020304" pitchFamily="18" charset="0"/>
              <a:ea typeface="楷体_GB2312" pitchFamily="1" charset="-122"/>
            </a:endParaRPr>
          </a:p>
        </p:txBody>
      </p:sp>
      <p:sp>
        <p:nvSpPr>
          <p:cNvPr id="121875" name="Text Box 19"/>
          <p:cNvSpPr txBox="1"/>
          <p:nvPr/>
        </p:nvSpPr>
        <p:spPr>
          <a:xfrm>
            <a:off x="5638800" y="2743200"/>
            <a:ext cx="3810000" cy="460375"/>
          </a:xfrm>
          <a:prstGeom prst="rect">
            <a:avLst/>
          </a:prstGeom>
          <a:noFill/>
          <a:ln w="9525">
            <a:noFill/>
          </a:ln>
        </p:spPr>
        <p:txBody>
          <a:bodyPr anchor="t" anchorCtr="0">
            <a:spAutoFit/>
          </a:bodyPr>
          <a:p>
            <a:pPr algn="ctr">
              <a:spcBef>
                <a:spcPct val="50000"/>
              </a:spcBef>
            </a:pPr>
            <a:r>
              <a:rPr lang="zh-CN" altLang="en-US" sz="2400" dirty="0">
                <a:solidFill>
                  <a:srgbClr val="990099"/>
                </a:solidFill>
                <a:latin typeface="楷体_GB2312" pitchFamily="1" charset="-122"/>
                <a:ea typeface="楷体_GB2312" pitchFamily="1" charset="-122"/>
              </a:rPr>
              <a:t>帕斯卡（</a:t>
            </a:r>
            <a:r>
              <a:rPr lang="en-US" altLang="zh-CN" sz="2400" dirty="0">
                <a:solidFill>
                  <a:srgbClr val="990099"/>
                </a:solidFill>
                <a:latin typeface="楷体_GB2312" pitchFamily="1" charset="-122"/>
                <a:ea typeface="楷体_GB2312" pitchFamily="1" charset="-122"/>
              </a:rPr>
              <a:t>Blaise Pascal</a:t>
            </a:r>
            <a:r>
              <a:rPr lang="zh-CN" altLang="en-US" sz="2400" dirty="0">
                <a:solidFill>
                  <a:srgbClr val="990099"/>
                </a:solidFill>
                <a:latin typeface="楷体_GB2312" pitchFamily="1" charset="-122"/>
                <a:ea typeface="楷体_GB2312" pitchFamily="1" charset="-122"/>
              </a:rPr>
              <a:t>）</a:t>
            </a:r>
            <a:r>
              <a:rPr lang="zh-CN" altLang="en-US" sz="2400" b="0" dirty="0">
                <a:latin typeface="楷体_GB2312" pitchFamily="1" charset="-122"/>
                <a:ea typeface="楷体_GB2312" pitchFamily="1" charset="-122"/>
              </a:rPr>
              <a:t> </a:t>
            </a:r>
            <a:endParaRPr lang="zh-CN" altLang="en-US" sz="2400" b="0" dirty="0">
              <a:latin typeface="楷体_GB2312" pitchFamily="1" charset="-122"/>
              <a:ea typeface="楷体_GB2312" pitchFamily="1" charset="-122"/>
            </a:endParaRPr>
          </a:p>
        </p:txBody>
      </p:sp>
      <p:sp>
        <p:nvSpPr>
          <p:cNvPr id="121878" name="Text Box 22"/>
          <p:cNvSpPr txBox="1"/>
          <p:nvPr/>
        </p:nvSpPr>
        <p:spPr>
          <a:xfrm>
            <a:off x="5638800" y="2743200"/>
            <a:ext cx="3810000" cy="460375"/>
          </a:xfrm>
          <a:prstGeom prst="rect">
            <a:avLst/>
          </a:prstGeom>
          <a:noFill/>
          <a:ln w="9525">
            <a:noFill/>
          </a:ln>
        </p:spPr>
        <p:txBody>
          <a:bodyPr anchor="t" anchorCtr="0">
            <a:spAutoFit/>
          </a:bodyPr>
          <a:p>
            <a:pPr algn="ctr">
              <a:spcBef>
                <a:spcPct val="50000"/>
              </a:spcBef>
            </a:pPr>
            <a:r>
              <a:rPr lang="zh-CN" altLang="en-US" sz="2400" dirty="0">
                <a:solidFill>
                  <a:srgbClr val="990099"/>
                </a:solidFill>
                <a:latin typeface="楷体_GB2312" pitchFamily="1" charset="-122"/>
                <a:ea typeface="楷体_GB2312" pitchFamily="1" charset="-122"/>
              </a:rPr>
              <a:t>帕斯卡（</a:t>
            </a:r>
            <a:r>
              <a:rPr lang="en-US" altLang="zh-CN" sz="2400" dirty="0">
                <a:solidFill>
                  <a:srgbClr val="990099"/>
                </a:solidFill>
                <a:latin typeface="楷体_GB2312" pitchFamily="1" charset="-122"/>
                <a:ea typeface="楷体_GB2312" pitchFamily="1" charset="-122"/>
              </a:rPr>
              <a:t>Blaise Pascal</a:t>
            </a:r>
            <a:r>
              <a:rPr lang="zh-CN" altLang="en-US" sz="2400" dirty="0">
                <a:solidFill>
                  <a:srgbClr val="990099"/>
                </a:solidFill>
                <a:latin typeface="楷体_GB2312" pitchFamily="1" charset="-122"/>
                <a:ea typeface="楷体_GB2312" pitchFamily="1" charset="-122"/>
              </a:rPr>
              <a:t>）</a:t>
            </a:r>
            <a:r>
              <a:rPr lang="zh-CN" altLang="en-US" sz="2400" b="0" dirty="0">
                <a:latin typeface="楷体_GB2312" pitchFamily="1" charset="-122"/>
                <a:ea typeface="楷体_GB2312" pitchFamily="1" charset="-122"/>
              </a:rPr>
              <a:t> </a:t>
            </a:r>
            <a:endParaRPr lang="zh-CN" altLang="en-US" sz="2400" b="0" dirty="0">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21869"/>
                                        </p:tgtEl>
                                        <p:attrNameLst>
                                          <p:attrName>style.visibility</p:attrName>
                                        </p:attrNameLst>
                                      </p:cBhvr>
                                      <p:to>
                                        <p:strVal val="visible"/>
                                      </p:to>
                                    </p:set>
                                    <p:animEffect transition="in" filter="blinds(vertical)">
                                      <p:cBhvr>
                                        <p:cTn id="7" dur="500"/>
                                        <p:tgtEl>
                                          <p:spTgt spid="1218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1863"/>
                                        </p:tgtEl>
                                        <p:attrNameLst>
                                          <p:attrName>style.visibility</p:attrName>
                                        </p:attrNameLst>
                                      </p:cBhvr>
                                      <p:to>
                                        <p:strVal val="visible"/>
                                      </p:to>
                                    </p:set>
                                    <p:animEffect transition="in" filter="blinds(horizontal)">
                                      <p:cBhvr>
                                        <p:cTn id="12" dur="500"/>
                                        <p:tgtEl>
                                          <p:spTgt spid="12186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21858"/>
                                        </p:tgtEl>
                                        <p:attrNameLst>
                                          <p:attrName>style.visibility</p:attrName>
                                        </p:attrNameLst>
                                      </p:cBhvr>
                                      <p:to>
                                        <p:strVal val="visible"/>
                                      </p:to>
                                    </p:set>
                                    <p:animEffect transition="in" filter="diamond(in)">
                                      <p:cBhvr>
                                        <p:cTn id="17" dur="500"/>
                                        <p:tgtEl>
                                          <p:spTgt spid="121858"/>
                                        </p:tgtEl>
                                      </p:cBhvr>
                                    </p:animEffect>
                                  </p:childTnLst>
                                </p:cTn>
                              </p:par>
                              <p:par>
                                <p:cTn id="18" presetID="8" presetClass="entr" presetSubtype="16" fill="hold" grpId="0" nodeType="withEffect">
                                  <p:stCondLst>
                                    <p:cond delay="0"/>
                                  </p:stCondLst>
                                  <p:childTnLst>
                                    <p:set>
                                      <p:cBhvr>
                                        <p:cTn id="19" dur="1" fill="hold">
                                          <p:stCondLst>
                                            <p:cond delay="0"/>
                                          </p:stCondLst>
                                        </p:cTn>
                                        <p:tgtEl>
                                          <p:spTgt spid="121865"/>
                                        </p:tgtEl>
                                        <p:attrNameLst>
                                          <p:attrName>style.visibility</p:attrName>
                                        </p:attrNameLst>
                                      </p:cBhvr>
                                      <p:to>
                                        <p:strVal val="visible"/>
                                      </p:to>
                                    </p:set>
                                    <p:animEffect transition="in" filter="diamond(in)">
                                      <p:cBhvr>
                                        <p:cTn id="20" dur="500"/>
                                        <p:tgtEl>
                                          <p:spTgt spid="121865"/>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121864"/>
                                        </p:tgtEl>
                                        <p:attrNameLst>
                                          <p:attrName>style.visibility</p:attrName>
                                        </p:attrNameLst>
                                      </p:cBhvr>
                                      <p:to>
                                        <p:strVal val="visible"/>
                                      </p:to>
                                    </p:set>
                                    <p:animEffect transition="in" filter="diamond(in)">
                                      <p:cBhvr>
                                        <p:cTn id="23" dur="500"/>
                                        <p:tgtEl>
                                          <p:spTgt spid="121864"/>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21873"/>
                                        </p:tgtEl>
                                        <p:attrNameLst>
                                          <p:attrName>style.visibility</p:attrName>
                                        </p:attrNameLst>
                                      </p:cBhvr>
                                      <p:to>
                                        <p:strVal val="visible"/>
                                      </p:to>
                                    </p:set>
                                    <p:animEffect transition="in" filter="checkerboard(across)">
                                      <p:cBhvr>
                                        <p:cTn id="28" dur="500"/>
                                        <p:tgtEl>
                                          <p:spTgt spid="121873"/>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21872"/>
                                        </p:tgtEl>
                                        <p:attrNameLst>
                                          <p:attrName>style.visibility</p:attrName>
                                        </p:attrNameLst>
                                      </p:cBhvr>
                                      <p:to>
                                        <p:strVal val="visible"/>
                                      </p:to>
                                    </p:set>
                                    <p:animEffect transition="in" filter="checkerboard(across)">
                                      <p:cBhvr>
                                        <p:cTn id="31" dur="500"/>
                                        <p:tgtEl>
                                          <p:spTgt spid="121872"/>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121875"/>
                                        </p:tgtEl>
                                        <p:attrNameLst>
                                          <p:attrName>style.visibility</p:attrName>
                                        </p:attrNameLst>
                                      </p:cBhvr>
                                      <p:to>
                                        <p:strVal val="visible"/>
                                      </p:to>
                                    </p:set>
                                    <p:animEffect transition="in" filter="diamond(in)">
                                      <p:cBhvr>
                                        <p:cTn id="34" dur="500"/>
                                        <p:tgtEl>
                                          <p:spTgt spid="121875"/>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121878"/>
                                        </p:tgtEl>
                                        <p:attrNameLst>
                                          <p:attrName>style.visibility</p:attrName>
                                        </p:attrNameLst>
                                      </p:cBhvr>
                                      <p:to>
                                        <p:strVal val="visible"/>
                                      </p:to>
                                    </p:set>
                                    <p:animEffect transition="in" filter="diamond(in)">
                                      <p:cBhvr>
                                        <p:cTn id="37" dur="500"/>
                                        <p:tgtEl>
                                          <p:spTgt spid="121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bldLvl="0" animBg="1"/>
      <p:bldP spid="121864" grpId="0"/>
      <p:bldP spid="121865" grpId="0"/>
      <p:bldP spid="121869" grpId="0"/>
      <p:bldP spid="121872" grpId="0" bldLvl="0" animBg="1"/>
      <p:bldP spid="121873" grpId="0"/>
      <p:bldP spid="121875" grpId="0"/>
      <p:bldP spid="12187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Text Box 3"/>
          <p:cNvSpPr txBox="1"/>
          <p:nvPr/>
        </p:nvSpPr>
        <p:spPr>
          <a:xfrm>
            <a:off x="2133600" y="12192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5</a:t>
            </a:r>
            <a:r>
              <a:rPr lang="zh-CN" altLang="en-US" sz="2800" dirty="0">
                <a:solidFill>
                  <a:schemeClr val="tx1"/>
                </a:solidFill>
                <a:latin typeface="楷体_GB2312" pitchFamily="1" charset="-122"/>
                <a:ea typeface="楷体_GB2312" pitchFamily="1" charset="-122"/>
              </a:rPr>
              <a:t>、什么引起压力</a:t>
            </a:r>
            <a:endParaRPr lang="zh-CN" altLang="en-US" sz="2800" dirty="0">
              <a:solidFill>
                <a:schemeClr val="tx1"/>
              </a:solidFill>
              <a:latin typeface="楷体_GB2312" pitchFamily="1" charset="-122"/>
              <a:ea typeface="楷体_GB2312" pitchFamily="1" charset="-122"/>
            </a:endParaRPr>
          </a:p>
        </p:txBody>
      </p:sp>
      <p:sp>
        <p:nvSpPr>
          <p:cNvPr id="122884" name="AutoShape 4"/>
          <p:cNvSpPr/>
          <p:nvPr/>
        </p:nvSpPr>
        <p:spPr>
          <a:xfrm>
            <a:off x="6781800" y="1605785"/>
            <a:ext cx="3429000" cy="827030"/>
          </a:xfrm>
          <a:prstGeom prst="star16">
            <a:avLst>
              <a:gd name="adj" fmla="val 37500"/>
            </a:avLst>
          </a:prstGeom>
          <a:solidFill>
            <a:srgbClr val="E5FFFF"/>
          </a:solidFill>
          <a:ln w="9525" cap="flat" cmpd="sng">
            <a:solidFill>
              <a:srgbClr val="3366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22885" name="Text Box 5"/>
          <p:cNvSpPr txBox="1"/>
          <p:nvPr/>
        </p:nvSpPr>
        <p:spPr>
          <a:xfrm>
            <a:off x="7315200" y="1828800"/>
            <a:ext cx="2819400" cy="521970"/>
          </a:xfrm>
          <a:prstGeom prst="rect">
            <a:avLst/>
          </a:prstGeom>
          <a:noFill/>
          <a:ln w="9525">
            <a:noFill/>
          </a:ln>
        </p:spPr>
        <p:txBody>
          <a:bodyPr anchor="t" anchorCtr="0">
            <a:spAutoFit/>
          </a:bodyPr>
          <a:p>
            <a:pPr>
              <a:spcBef>
                <a:spcPct val="50000"/>
              </a:spcBef>
            </a:pPr>
            <a:r>
              <a:rPr lang="zh-CN" altLang="en-US" sz="2800" dirty="0">
                <a:solidFill>
                  <a:schemeClr val="tx1"/>
                </a:solidFill>
                <a:latin typeface="Arial" panose="020B0604020202020204" pitchFamily="34" charset="0"/>
                <a:ea typeface="楷体_GB2312" pitchFamily="1" charset="-122"/>
              </a:rPr>
              <a:t>负载决定压力</a:t>
            </a:r>
            <a:endParaRPr lang="zh-CN" altLang="en-US" sz="2800" dirty="0">
              <a:solidFill>
                <a:schemeClr val="tx1"/>
              </a:solidFill>
              <a:latin typeface="Arial" panose="020B0604020202020204" pitchFamily="34" charset="0"/>
              <a:ea typeface="楷体_GB2312" pitchFamily="1" charset="-122"/>
            </a:endParaRPr>
          </a:p>
        </p:txBody>
      </p:sp>
      <p:sp>
        <p:nvSpPr>
          <p:cNvPr id="122886" name="Text Box 6"/>
          <p:cNvSpPr txBox="1"/>
          <p:nvPr/>
        </p:nvSpPr>
        <p:spPr>
          <a:xfrm>
            <a:off x="6248400" y="6019800"/>
            <a:ext cx="2895600"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小负载，低压力</a:t>
            </a:r>
            <a:endParaRPr lang="zh-CN" altLang="en-US" sz="2400" dirty="0">
              <a:solidFill>
                <a:schemeClr val="tx1"/>
              </a:solidFill>
              <a:latin typeface="Arial" panose="020B0604020202020204" pitchFamily="34" charset="0"/>
              <a:ea typeface="楷体_GB2312" pitchFamily="1" charset="-122"/>
            </a:endParaRPr>
          </a:p>
        </p:txBody>
      </p:sp>
      <p:sp>
        <p:nvSpPr>
          <p:cNvPr id="122887" name="Text Box 7"/>
          <p:cNvSpPr txBox="1"/>
          <p:nvPr/>
        </p:nvSpPr>
        <p:spPr>
          <a:xfrm>
            <a:off x="2590800" y="6019800"/>
            <a:ext cx="2895600"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大负载，高压力</a:t>
            </a:r>
            <a:endParaRPr lang="zh-CN" altLang="en-US" sz="2400" dirty="0">
              <a:solidFill>
                <a:schemeClr val="tx1"/>
              </a:solidFill>
              <a:latin typeface="Arial" panose="020B0604020202020204" pitchFamily="34" charset="0"/>
              <a:ea typeface="楷体_GB2312" pitchFamily="1" charset="-122"/>
            </a:endParaRPr>
          </a:p>
        </p:txBody>
      </p:sp>
      <p:pic>
        <p:nvPicPr>
          <p:cNvPr id="122888" name="Picture 8"/>
          <p:cNvPicPr>
            <a:picLocks noChangeAspect="1"/>
          </p:cNvPicPr>
          <p:nvPr/>
        </p:nvPicPr>
        <p:blipFill>
          <a:blip r:embed="rId1"/>
          <a:stretch>
            <a:fillRect/>
          </a:stretch>
        </p:blipFill>
        <p:spPr>
          <a:xfrm>
            <a:off x="6248400" y="2819400"/>
            <a:ext cx="2955925" cy="3095625"/>
          </a:xfrm>
          <a:prstGeom prst="rect">
            <a:avLst/>
          </a:prstGeom>
          <a:noFill/>
          <a:ln w="9525">
            <a:noFill/>
          </a:ln>
        </p:spPr>
      </p:pic>
      <p:pic>
        <p:nvPicPr>
          <p:cNvPr id="122889" name="Picture 9"/>
          <p:cNvPicPr>
            <a:picLocks noChangeAspect="1"/>
          </p:cNvPicPr>
          <p:nvPr/>
        </p:nvPicPr>
        <p:blipFill>
          <a:blip r:embed="rId2">
            <a:clrChange>
              <a:clrFrom>
                <a:srgbClr val="F7FBF7"/>
              </a:clrFrom>
              <a:clrTo>
                <a:srgbClr val="F7FBF7">
                  <a:alpha val="0"/>
                </a:srgbClr>
              </a:clrTo>
            </a:clrChange>
          </a:blip>
          <a:stretch>
            <a:fillRect/>
          </a:stretch>
        </p:blipFill>
        <p:spPr>
          <a:xfrm>
            <a:off x="2667000" y="2667000"/>
            <a:ext cx="2762250" cy="3200400"/>
          </a:xfrm>
          <a:prstGeom prst="rect">
            <a:avLst/>
          </a:prstGeom>
          <a:noFill/>
          <a:ln w="9525">
            <a:noFill/>
          </a:ln>
        </p:spPr>
      </p:pic>
      <p:pic>
        <p:nvPicPr>
          <p:cNvPr id="122890" name="Picture 10"/>
          <p:cNvPicPr>
            <a:picLocks noChangeAspect="1"/>
          </p:cNvPicPr>
          <p:nvPr/>
        </p:nvPicPr>
        <p:blipFill>
          <a:blip r:embed="rId3"/>
          <a:stretch>
            <a:fillRect/>
          </a:stretch>
        </p:blipFill>
        <p:spPr>
          <a:xfrm>
            <a:off x="6553200" y="2590800"/>
            <a:ext cx="981075" cy="1295400"/>
          </a:xfrm>
          <a:prstGeom prst="rect">
            <a:avLst/>
          </a:prstGeom>
          <a:noFill/>
          <a:ln w="9525">
            <a:noFill/>
          </a:ln>
        </p:spPr>
      </p:pic>
      <p:pic>
        <p:nvPicPr>
          <p:cNvPr id="122891" name="Picture 11"/>
          <p:cNvPicPr>
            <a:picLocks noChangeAspect="1"/>
          </p:cNvPicPr>
          <p:nvPr/>
        </p:nvPicPr>
        <p:blipFill>
          <a:blip r:embed="rId4"/>
          <a:stretch>
            <a:fillRect/>
          </a:stretch>
        </p:blipFill>
        <p:spPr>
          <a:xfrm>
            <a:off x="2514600" y="2590800"/>
            <a:ext cx="1079500" cy="1371600"/>
          </a:xfrm>
          <a:prstGeom prst="rect">
            <a:avLst/>
          </a:prstGeom>
          <a:noFill/>
          <a:ln w="9525">
            <a:noFill/>
          </a:ln>
        </p:spPr>
      </p:pic>
      <p:sp>
        <p:nvSpPr>
          <p:cNvPr id="122894" name="AutoShape 14"/>
          <p:cNvSpPr/>
          <p:nvPr/>
        </p:nvSpPr>
        <p:spPr>
          <a:xfrm>
            <a:off x="9601200" y="2819400"/>
            <a:ext cx="2590800" cy="2751455"/>
          </a:xfrm>
          <a:prstGeom prst="cloudCallout">
            <a:avLst>
              <a:gd name="adj1" fmla="val -73773"/>
              <a:gd name="adj2" fmla="val -77579"/>
            </a:avLst>
          </a:prstGeom>
          <a:noFill/>
          <a:ln w="9525" cap="flat" cmpd="sng">
            <a:solidFill>
              <a:srgbClr val="00CCFF"/>
            </a:solidFill>
            <a:prstDash val="solid"/>
            <a:round/>
            <a:headEnd type="none" w="med" len="med"/>
            <a:tailEnd type="none" w="med" len="med"/>
          </a:ln>
        </p:spPr>
        <p:txBody>
          <a:bodyPr anchor="ctr" anchorCtr="0"/>
          <a:p>
            <a:pPr algn="ctr">
              <a:spcBef>
                <a:spcPct val="50000"/>
              </a:spcBef>
            </a:pPr>
            <a:r>
              <a:rPr lang="zh-CN" altLang="en-US" dirty="0">
                <a:solidFill>
                  <a:srgbClr val="FF3300"/>
                </a:solidFill>
                <a:latin typeface="Times New Roman" panose="02020603050405020304" pitchFamily="18" charset="0"/>
                <a:ea typeface="华文细黑" panose="02010600040101010101" pitchFamily="2" charset="-122"/>
              </a:rPr>
              <a:t>思考：如果两个液压缸并联，小猴和大象同时被顶起吗，若不是，哪个先运动？</a:t>
            </a:r>
            <a:endParaRPr lang="zh-CN" altLang="en-US" dirty="0">
              <a:solidFill>
                <a:srgbClr val="FF3300"/>
              </a:solidFill>
              <a:latin typeface="Times New Roman" panose="02020603050405020304" pitchFamily="18" charset="0"/>
              <a:ea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889"/>
                                        </p:tgtEl>
                                        <p:attrNameLst>
                                          <p:attrName>style.visibility</p:attrName>
                                        </p:attrNameLst>
                                      </p:cBhvr>
                                      <p:to>
                                        <p:strVal val="visible"/>
                                      </p:to>
                                    </p:set>
                                    <p:animEffect transition="in" filter="blinds(horizontal)">
                                      <p:cBhvr>
                                        <p:cTn id="7" dur="500"/>
                                        <p:tgtEl>
                                          <p:spTgt spid="12288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2891"/>
                                        </p:tgtEl>
                                        <p:attrNameLst>
                                          <p:attrName>style.visibility</p:attrName>
                                        </p:attrNameLst>
                                      </p:cBhvr>
                                      <p:to>
                                        <p:strVal val="visible"/>
                                      </p:to>
                                    </p:set>
                                    <p:animEffect transition="in" filter="blinds(horizontal)">
                                      <p:cBhvr>
                                        <p:cTn id="12" dur="500"/>
                                        <p:tgtEl>
                                          <p:spTgt spid="12289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22887"/>
                                        </p:tgtEl>
                                        <p:attrNameLst>
                                          <p:attrName>style.visibility</p:attrName>
                                        </p:attrNameLst>
                                      </p:cBhvr>
                                      <p:to>
                                        <p:strVal val="visible"/>
                                      </p:to>
                                    </p:set>
                                    <p:animEffect transition="in" filter="blinds(vertical)">
                                      <p:cBhvr>
                                        <p:cTn id="17" dur="500"/>
                                        <p:tgtEl>
                                          <p:spTgt spid="12288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mph" presetSubtype="0" fill="hold" grpId="1" nodeType="clickEffect">
                                  <p:stCondLst>
                                    <p:cond delay="0"/>
                                  </p:stCondLst>
                                  <p:childTnLst>
                                    <p:animScale>
                                      <p:cBhvr>
                                        <p:cTn id="21" dur="1000" fill="hold"/>
                                        <p:tgtEl>
                                          <p:spTgt spid="122887"/>
                                        </p:tgtEl>
                                      </p:cBhvr>
                                      <p:by x="120000" y="120000"/>
                                    </p:animScale>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122888"/>
                                        </p:tgtEl>
                                        <p:attrNameLst>
                                          <p:attrName>style.visibility</p:attrName>
                                        </p:attrNameLst>
                                      </p:cBhvr>
                                      <p:to>
                                        <p:strVal val="visible"/>
                                      </p:to>
                                    </p:set>
                                    <p:animEffect transition="in" filter="blinds(horizontal)">
                                      <p:cBhvr>
                                        <p:cTn id="26" dur="500"/>
                                        <p:tgtEl>
                                          <p:spTgt spid="12288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22890"/>
                                        </p:tgtEl>
                                        <p:attrNameLst>
                                          <p:attrName>style.visibility</p:attrName>
                                        </p:attrNameLst>
                                      </p:cBhvr>
                                      <p:to>
                                        <p:strVal val="visible"/>
                                      </p:to>
                                    </p:set>
                                    <p:animEffect transition="in" filter="blinds(horizontal)">
                                      <p:cBhvr>
                                        <p:cTn id="31" dur="500"/>
                                        <p:tgtEl>
                                          <p:spTgt spid="122890"/>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grpId="0" nodeType="clickEffect">
                                  <p:stCondLst>
                                    <p:cond delay="0"/>
                                  </p:stCondLst>
                                  <p:childTnLst>
                                    <p:set>
                                      <p:cBhvr>
                                        <p:cTn id="35" dur="1" fill="hold">
                                          <p:stCondLst>
                                            <p:cond delay="0"/>
                                          </p:stCondLst>
                                        </p:cTn>
                                        <p:tgtEl>
                                          <p:spTgt spid="122886"/>
                                        </p:tgtEl>
                                        <p:attrNameLst>
                                          <p:attrName>style.visibility</p:attrName>
                                        </p:attrNameLst>
                                      </p:cBhvr>
                                      <p:to>
                                        <p:strVal val="visible"/>
                                      </p:to>
                                    </p:set>
                                    <p:animEffect transition="in" filter="blinds(vertical)">
                                      <p:cBhvr>
                                        <p:cTn id="36" dur="500"/>
                                        <p:tgtEl>
                                          <p:spTgt spid="122886"/>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mph" presetSubtype="0" fill="hold" grpId="1" nodeType="clickEffect">
                                  <p:stCondLst>
                                    <p:cond delay="0"/>
                                  </p:stCondLst>
                                  <p:childTnLst>
                                    <p:animScale>
                                      <p:cBhvr>
                                        <p:cTn id="40" dur="2000" fill="hold"/>
                                        <p:tgtEl>
                                          <p:spTgt spid="122886"/>
                                        </p:tgtEl>
                                      </p:cBhvr>
                                      <p:by x="150000" y="150000"/>
                                    </p:animScale>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22884"/>
                                        </p:tgtEl>
                                        <p:attrNameLst>
                                          <p:attrName>style.visibility</p:attrName>
                                        </p:attrNameLst>
                                      </p:cBhvr>
                                      <p:to>
                                        <p:strVal val="visible"/>
                                      </p:to>
                                    </p:set>
                                    <p:anim calcmode="lin" valueType="num">
                                      <p:cBhvr additive="base">
                                        <p:cTn id="45" dur="500" fill="hold"/>
                                        <p:tgtEl>
                                          <p:spTgt spid="122884"/>
                                        </p:tgtEl>
                                        <p:attrNameLst>
                                          <p:attrName>ppt_x</p:attrName>
                                        </p:attrNameLst>
                                      </p:cBhvr>
                                      <p:tavLst>
                                        <p:tav tm="0">
                                          <p:val>
                                            <p:strVal val="1+#ppt_w/2"/>
                                          </p:val>
                                        </p:tav>
                                        <p:tav tm="100000">
                                          <p:val>
                                            <p:strVal val="#ppt_x"/>
                                          </p:val>
                                        </p:tav>
                                      </p:tavLst>
                                    </p:anim>
                                    <p:anim calcmode="lin" valueType="num">
                                      <p:cBhvr additive="base">
                                        <p:cTn id="46" dur="500" fill="hold"/>
                                        <p:tgtEl>
                                          <p:spTgt spid="12288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22885"/>
                                        </p:tgtEl>
                                        <p:attrNameLst>
                                          <p:attrName>style.visibility</p:attrName>
                                        </p:attrNameLst>
                                      </p:cBhvr>
                                      <p:to>
                                        <p:strVal val="visible"/>
                                      </p:to>
                                    </p:set>
                                    <p:anim calcmode="lin" valueType="num">
                                      <p:cBhvr additive="base">
                                        <p:cTn id="49" dur="500" fill="hold"/>
                                        <p:tgtEl>
                                          <p:spTgt spid="122885"/>
                                        </p:tgtEl>
                                        <p:attrNameLst>
                                          <p:attrName>ppt_x</p:attrName>
                                        </p:attrNameLst>
                                      </p:cBhvr>
                                      <p:tavLst>
                                        <p:tav tm="0">
                                          <p:val>
                                            <p:strVal val="1+#ppt_w/2"/>
                                          </p:val>
                                        </p:tav>
                                        <p:tav tm="100000">
                                          <p:val>
                                            <p:strVal val="#ppt_x"/>
                                          </p:val>
                                        </p:tav>
                                      </p:tavLst>
                                    </p:anim>
                                    <p:anim calcmode="lin" valueType="num">
                                      <p:cBhvr additive="base">
                                        <p:cTn id="50" dur="500" fill="hold"/>
                                        <p:tgtEl>
                                          <p:spTgt spid="12288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6" presetClass="emph" presetSubtype="0" fill="hold" grpId="1" nodeType="clickEffect">
                                  <p:stCondLst>
                                    <p:cond delay="0"/>
                                  </p:stCondLst>
                                  <p:childTnLst>
                                    <p:animScale>
                                      <p:cBhvr>
                                        <p:cTn id="54" dur="2000" fill="hold"/>
                                        <p:tgtEl>
                                          <p:spTgt spid="122885"/>
                                        </p:tgtEl>
                                      </p:cBhvr>
                                      <p:by x="150000" y="150000"/>
                                    </p:animScale>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grpId="0" nodeType="clickEffect">
                                  <p:stCondLst>
                                    <p:cond delay="0"/>
                                  </p:stCondLst>
                                  <p:childTnLst>
                                    <p:set>
                                      <p:cBhvr>
                                        <p:cTn id="58" dur="1" fill="hold">
                                          <p:stCondLst>
                                            <p:cond delay="0"/>
                                          </p:stCondLst>
                                        </p:cTn>
                                        <p:tgtEl>
                                          <p:spTgt spid="122894"/>
                                        </p:tgtEl>
                                        <p:attrNameLst>
                                          <p:attrName>style.visibility</p:attrName>
                                        </p:attrNameLst>
                                      </p:cBhvr>
                                      <p:to>
                                        <p:strVal val="visible"/>
                                      </p:to>
                                    </p:set>
                                    <p:animEffect transition="in" filter="diamond(in)">
                                      <p:cBhvr>
                                        <p:cTn id="59" dur="500"/>
                                        <p:tgtEl>
                                          <p:spTgt spid="122894"/>
                                        </p:tgtEl>
                                      </p:cBhvr>
                                    </p:animEffect>
                                  </p:childTnLst>
                                </p:cTn>
                              </p:par>
                            </p:childTnLst>
                          </p:cTn>
                        </p:par>
                      </p:childTnLst>
                    </p:cTn>
                  </p:par>
                  <p:par>
                    <p:cTn id="60" fill="hold">
                      <p:stCondLst>
                        <p:cond delay="indefinite"/>
                      </p:stCondLst>
                      <p:childTnLst>
                        <p:par>
                          <p:cTn id="61" fill="hold">
                            <p:stCondLst>
                              <p:cond delay="0"/>
                            </p:stCondLst>
                            <p:childTnLst>
                              <p:par>
                                <p:cTn id="62" presetID="8" presetClass="entr" presetSubtype="16" fill="hold" grpId="1" nodeType="clickEffect">
                                  <p:stCondLst>
                                    <p:cond delay="0"/>
                                  </p:stCondLst>
                                  <p:childTnLst>
                                    <p:set>
                                      <p:cBhvr>
                                        <p:cTn id="63" dur="1" fill="hold">
                                          <p:stCondLst>
                                            <p:cond delay="0"/>
                                          </p:stCondLst>
                                        </p:cTn>
                                        <p:tgtEl>
                                          <p:spTgt spid="122894"/>
                                        </p:tgtEl>
                                        <p:attrNameLst>
                                          <p:attrName>style.visibility</p:attrName>
                                        </p:attrNameLst>
                                      </p:cBhvr>
                                      <p:to>
                                        <p:strVal val="visible"/>
                                      </p:to>
                                    </p:set>
                                    <p:animEffect transition="in" filter="diamond(in)">
                                      <p:cBhvr>
                                        <p:cTn id="64" dur="2000"/>
                                        <p:tgtEl>
                                          <p:spTgt spid="122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bldLvl="0" animBg="1"/>
      <p:bldP spid="122885" grpId="0"/>
      <p:bldP spid="122885" grpId="1"/>
      <p:bldP spid="122886" grpId="0"/>
      <p:bldP spid="122886" grpId="1"/>
      <p:bldP spid="122887" grpId="0"/>
      <p:bldP spid="122887" grpId="1"/>
      <p:bldP spid="122894" grpId="0" bldLvl="0" animBg="1"/>
      <p:bldP spid="122894" grpId="1"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Rectangle 2"/>
          <p:cNvSpPr>
            <a:spLocks noGrp="1" noRot="1"/>
          </p:cNvSpPr>
          <p:nvPr>
            <p:ph type="title" idx="4294967295"/>
          </p:nvPr>
        </p:nvSpPr>
        <p:spPr>
          <a:xfrm>
            <a:off x="1430655" y="1346200"/>
            <a:ext cx="3124200" cy="865505"/>
          </a:xfrm>
        </p:spPr>
        <p:txBody>
          <a:bodyPr vert="horz" wrap="square" lIns="91440" tIns="45720" rIns="91440" bIns="45720" anchor="ctr" anchorCtr="0"/>
          <a:p>
            <a:r>
              <a:rPr lang="zh-CN" altLang="en-US" dirty="0">
                <a:solidFill>
                  <a:schemeClr val="accent2"/>
                </a:solidFill>
                <a:latin typeface="楷体_GB2312" pitchFamily="1" charset="-122"/>
                <a:ea typeface="楷体_GB2312" pitchFamily="1" charset="-122"/>
              </a:rPr>
              <a:t>（二）液体动力学</a:t>
            </a:r>
            <a:endParaRPr lang="zh-CN" altLang="en-US" dirty="0">
              <a:solidFill>
                <a:schemeClr val="accent2"/>
              </a:solidFill>
              <a:latin typeface="楷体_GB2312" pitchFamily="1" charset="-122"/>
              <a:ea typeface="楷体_GB2312" pitchFamily="1" charset="-122"/>
            </a:endParaRPr>
          </a:p>
        </p:txBody>
      </p:sp>
      <p:sp>
        <p:nvSpPr>
          <p:cNvPr id="57346" name="Text Box 3"/>
          <p:cNvSpPr txBox="1"/>
          <p:nvPr/>
        </p:nvSpPr>
        <p:spPr>
          <a:xfrm>
            <a:off x="2133600" y="23876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1</a:t>
            </a:r>
            <a:r>
              <a:rPr lang="zh-CN" altLang="en-US" sz="2800" dirty="0">
                <a:solidFill>
                  <a:schemeClr val="tx1"/>
                </a:solidFill>
                <a:latin typeface="楷体_GB2312" pitchFamily="1" charset="-122"/>
                <a:ea typeface="楷体_GB2312" pitchFamily="1" charset="-122"/>
              </a:rPr>
              <a:t>、基本概念</a:t>
            </a:r>
            <a:endParaRPr lang="zh-CN" altLang="en-US" sz="2800" dirty="0">
              <a:solidFill>
                <a:schemeClr val="tx1"/>
              </a:solidFill>
              <a:latin typeface="楷体_GB2312" pitchFamily="1" charset="-122"/>
              <a:ea typeface="楷体_GB2312" pitchFamily="1" charset="-122"/>
            </a:endParaRPr>
          </a:p>
        </p:txBody>
      </p:sp>
      <p:sp>
        <p:nvSpPr>
          <p:cNvPr id="165892" name="AutoShape 4"/>
          <p:cNvSpPr/>
          <p:nvPr/>
        </p:nvSpPr>
        <p:spPr>
          <a:xfrm>
            <a:off x="3886200" y="3270251"/>
            <a:ext cx="3810000" cy="368299"/>
          </a:xfrm>
          <a:prstGeom prst="flowChartProcess">
            <a:avLst/>
          </a:prstGeom>
          <a:solidFill>
            <a:schemeClr val="accent2"/>
          </a:solidFill>
          <a:ln w="9525">
            <a:noFill/>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65893" name="Rectangle 5"/>
          <p:cNvSpPr/>
          <p:nvPr/>
        </p:nvSpPr>
        <p:spPr>
          <a:xfrm>
            <a:off x="3886200" y="3835400"/>
            <a:ext cx="3810000" cy="7620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65894" name="Rectangle 6"/>
          <p:cNvSpPr/>
          <p:nvPr/>
        </p:nvSpPr>
        <p:spPr>
          <a:xfrm>
            <a:off x="3886200" y="3835400"/>
            <a:ext cx="3810000" cy="645160"/>
          </a:xfrm>
          <a:prstGeom prst="rect">
            <a:avLst/>
          </a:prstGeom>
          <a:noFill/>
          <a:ln w="9525">
            <a:noFill/>
          </a:ln>
        </p:spPr>
        <p:txBody>
          <a:bodyPr anchor="t" anchorCtr="0">
            <a:spAutoFit/>
          </a:bodyPr>
          <a:p>
            <a:pPr algn="ctr">
              <a:lnSpc>
                <a:spcPct val="150000"/>
              </a:lnSpc>
              <a:spcBef>
                <a:spcPct val="50000"/>
              </a:spcBef>
            </a:pPr>
            <a:r>
              <a:rPr lang="zh-CN" altLang="en-US" sz="2400" dirty="0">
                <a:solidFill>
                  <a:schemeClr val="tx1"/>
                </a:solidFill>
                <a:latin typeface="Arial" panose="020B0604020202020204" pitchFamily="34" charset="0"/>
                <a:ea typeface="楷体_GB2312" pitchFamily="1" charset="-122"/>
              </a:rPr>
              <a:t>无粘性不可压缩的液体</a:t>
            </a:r>
            <a:endParaRPr lang="zh-CN" altLang="en-US" sz="2400" dirty="0">
              <a:solidFill>
                <a:schemeClr val="tx1"/>
              </a:solidFill>
              <a:latin typeface="Arial" panose="020B0604020202020204" pitchFamily="34" charset="0"/>
              <a:ea typeface="楷体_GB2312" pitchFamily="1" charset="-122"/>
            </a:endParaRPr>
          </a:p>
        </p:txBody>
      </p:sp>
      <p:sp>
        <p:nvSpPr>
          <p:cNvPr id="165895" name="Text Box 7"/>
          <p:cNvSpPr txBox="1"/>
          <p:nvPr/>
        </p:nvSpPr>
        <p:spPr>
          <a:xfrm>
            <a:off x="3886200" y="3225800"/>
            <a:ext cx="3692525" cy="460375"/>
          </a:xfrm>
          <a:prstGeom prst="rect">
            <a:avLst/>
          </a:prstGeom>
          <a:noFill/>
          <a:ln w="9525">
            <a:noFill/>
          </a:ln>
        </p:spPr>
        <p:txBody>
          <a:bodyPr anchor="t" anchorCtr="0">
            <a:spAutoFit/>
          </a:bodyPr>
          <a:p>
            <a:pPr algn="ctr">
              <a:spcBef>
                <a:spcPct val="50000"/>
              </a:spcBef>
            </a:pPr>
            <a:r>
              <a:rPr lang="zh-CN" altLang="en-US" sz="2400" dirty="0">
                <a:solidFill>
                  <a:srgbClr val="FFFF00"/>
                </a:solidFill>
                <a:latin typeface="Arial" panose="020B0604020202020204" pitchFamily="34" charset="0"/>
                <a:ea typeface="楷体_GB2312" pitchFamily="1" charset="-122"/>
              </a:rPr>
              <a:t>（</a:t>
            </a:r>
            <a:r>
              <a:rPr lang="en-US" altLang="zh-CN" sz="2400" dirty="0">
                <a:solidFill>
                  <a:srgbClr val="FFFF00"/>
                </a:solidFill>
                <a:latin typeface="Arial" panose="020B0604020202020204" pitchFamily="34" charset="0"/>
                <a:ea typeface="楷体_GB2312" pitchFamily="1" charset="-122"/>
              </a:rPr>
              <a:t>1</a:t>
            </a:r>
            <a:r>
              <a:rPr lang="zh-CN" altLang="en-US" sz="2400" dirty="0">
                <a:solidFill>
                  <a:srgbClr val="FFFF00"/>
                </a:solidFill>
                <a:latin typeface="Arial" panose="020B0604020202020204" pitchFamily="34" charset="0"/>
                <a:ea typeface="楷体_GB2312" pitchFamily="1" charset="-122"/>
              </a:rPr>
              <a:t>）理想液体</a:t>
            </a:r>
            <a:endParaRPr lang="zh-CN" altLang="en-US" sz="2400" dirty="0">
              <a:solidFill>
                <a:srgbClr val="FFFF00"/>
              </a:solidFill>
              <a:latin typeface="Arial" panose="020B0604020202020204" pitchFamily="34" charset="0"/>
              <a:ea typeface="楷体_GB2312" pitchFamily="1" charset="-122"/>
            </a:endParaRPr>
          </a:p>
        </p:txBody>
      </p:sp>
      <p:sp>
        <p:nvSpPr>
          <p:cNvPr id="165896" name="AutoShape 8"/>
          <p:cNvSpPr/>
          <p:nvPr/>
        </p:nvSpPr>
        <p:spPr>
          <a:xfrm>
            <a:off x="3886200" y="5099051"/>
            <a:ext cx="3810000" cy="368299"/>
          </a:xfrm>
          <a:prstGeom prst="flowChartProcess">
            <a:avLst/>
          </a:prstGeom>
          <a:solidFill>
            <a:schemeClr val="accent2"/>
          </a:solidFill>
          <a:ln w="9525">
            <a:noFill/>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65897" name="Rectangle 9"/>
          <p:cNvSpPr/>
          <p:nvPr/>
        </p:nvSpPr>
        <p:spPr>
          <a:xfrm>
            <a:off x="3886200" y="5664200"/>
            <a:ext cx="3810000" cy="7620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65898" name="Rectangle 10"/>
          <p:cNvSpPr/>
          <p:nvPr/>
        </p:nvSpPr>
        <p:spPr>
          <a:xfrm>
            <a:off x="3886200" y="5664200"/>
            <a:ext cx="3810000" cy="645160"/>
          </a:xfrm>
          <a:prstGeom prst="rect">
            <a:avLst/>
          </a:prstGeom>
          <a:noFill/>
          <a:ln w="9525">
            <a:noFill/>
          </a:ln>
        </p:spPr>
        <p:txBody>
          <a:bodyPr anchor="t" anchorCtr="0">
            <a:spAutoFit/>
          </a:bodyPr>
          <a:p>
            <a:pPr algn="ctr">
              <a:lnSpc>
                <a:spcPct val="150000"/>
              </a:lnSpc>
              <a:spcBef>
                <a:spcPct val="50000"/>
              </a:spcBef>
            </a:pPr>
            <a:r>
              <a:rPr lang="zh-CN" altLang="en-US" sz="2400" dirty="0">
                <a:solidFill>
                  <a:schemeClr val="tx1"/>
                </a:solidFill>
                <a:latin typeface="Arial" panose="020B0604020202020204" pitchFamily="34" charset="0"/>
                <a:ea typeface="楷体_GB2312" pitchFamily="1" charset="-122"/>
              </a:rPr>
              <a:t>有粘性、可压缩的液体</a:t>
            </a:r>
            <a:endParaRPr lang="zh-CN" altLang="en-US" sz="2400" dirty="0">
              <a:solidFill>
                <a:schemeClr val="tx1"/>
              </a:solidFill>
              <a:latin typeface="Arial" panose="020B0604020202020204" pitchFamily="34" charset="0"/>
              <a:ea typeface="楷体_GB2312" pitchFamily="1" charset="-122"/>
            </a:endParaRPr>
          </a:p>
        </p:txBody>
      </p:sp>
      <p:sp>
        <p:nvSpPr>
          <p:cNvPr id="165899" name="Text Box 11"/>
          <p:cNvSpPr txBox="1"/>
          <p:nvPr/>
        </p:nvSpPr>
        <p:spPr>
          <a:xfrm>
            <a:off x="3886200" y="5054600"/>
            <a:ext cx="3692525" cy="460375"/>
          </a:xfrm>
          <a:prstGeom prst="rect">
            <a:avLst/>
          </a:prstGeom>
          <a:noFill/>
          <a:ln w="9525">
            <a:noFill/>
          </a:ln>
        </p:spPr>
        <p:txBody>
          <a:bodyPr anchor="t" anchorCtr="0">
            <a:spAutoFit/>
          </a:bodyPr>
          <a:p>
            <a:pPr algn="ctr">
              <a:spcBef>
                <a:spcPct val="50000"/>
              </a:spcBef>
            </a:pPr>
            <a:r>
              <a:rPr lang="zh-CN" altLang="en-US" sz="2400" dirty="0">
                <a:solidFill>
                  <a:srgbClr val="FFFF00"/>
                </a:solidFill>
                <a:latin typeface="Arial" panose="020B0604020202020204" pitchFamily="34" charset="0"/>
                <a:ea typeface="楷体_GB2312" pitchFamily="1" charset="-122"/>
              </a:rPr>
              <a:t>（</a:t>
            </a:r>
            <a:r>
              <a:rPr lang="en-US" altLang="zh-CN" sz="2400" dirty="0">
                <a:solidFill>
                  <a:srgbClr val="FFFF00"/>
                </a:solidFill>
                <a:latin typeface="Arial" panose="020B0604020202020204" pitchFamily="34" charset="0"/>
                <a:ea typeface="楷体_GB2312" pitchFamily="1" charset="-122"/>
              </a:rPr>
              <a:t>2</a:t>
            </a:r>
            <a:r>
              <a:rPr altLang="en-US" sz="2400" dirty="0">
                <a:solidFill>
                  <a:srgbClr val="FFFF00"/>
                </a:solidFill>
                <a:latin typeface="Arial" panose="020B0604020202020204" pitchFamily="34" charset="0"/>
                <a:ea typeface="楷体_GB2312" pitchFamily="1" charset="-122"/>
              </a:rPr>
              <a:t>）</a:t>
            </a:r>
            <a:r>
              <a:rPr lang="zh-CN" altLang="en-US" sz="2400" dirty="0">
                <a:solidFill>
                  <a:srgbClr val="FFFF00"/>
                </a:solidFill>
                <a:latin typeface="Arial" panose="020B0604020202020204" pitchFamily="34" charset="0"/>
                <a:ea typeface="楷体_GB2312" pitchFamily="1" charset="-122"/>
              </a:rPr>
              <a:t>实际液体</a:t>
            </a:r>
            <a:endParaRPr lang="zh-CN" altLang="en-US" sz="2400" dirty="0">
              <a:solidFill>
                <a:srgbClr val="FFFF00"/>
              </a:solidFill>
              <a:latin typeface="Arial" panose="020B0604020202020204" pitchFamily="34" charset="0"/>
              <a:ea typeface="楷体_GB2312" pitchFamily="1" charset="-122"/>
            </a:endParaRPr>
          </a:p>
        </p:txBody>
      </p:sp>
      <p:sp>
        <p:nvSpPr>
          <p:cNvPr id="2" name="文本框 1"/>
          <p:cNvSpPr txBox="1"/>
          <p:nvPr/>
        </p:nvSpPr>
        <p:spPr>
          <a:xfrm>
            <a:off x="10469880" y="833120"/>
            <a:ext cx="4064000" cy="368300"/>
          </a:xfrm>
          <a:prstGeom prst="rect">
            <a:avLst/>
          </a:prstGeom>
          <a:noFill/>
        </p:spPr>
        <p:txBody>
          <a:bodyPr wrap="square" rtlCol="0">
            <a:spAutoFit/>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5892"/>
                                        </p:tgtEl>
                                        <p:attrNameLst>
                                          <p:attrName>style.visibility</p:attrName>
                                        </p:attrNameLst>
                                      </p:cBhvr>
                                      <p:to>
                                        <p:strVal val="visible"/>
                                      </p:to>
                                    </p:set>
                                    <p:animEffect transition="in" filter="box(in)">
                                      <p:cBhvr>
                                        <p:cTn id="7" dur="500"/>
                                        <p:tgtEl>
                                          <p:spTgt spid="16589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65893"/>
                                        </p:tgtEl>
                                        <p:attrNameLst>
                                          <p:attrName>style.visibility</p:attrName>
                                        </p:attrNameLst>
                                      </p:cBhvr>
                                      <p:to>
                                        <p:strVal val="visible"/>
                                      </p:to>
                                    </p:set>
                                    <p:animEffect transition="in" filter="box(in)">
                                      <p:cBhvr>
                                        <p:cTn id="10" dur="500"/>
                                        <p:tgtEl>
                                          <p:spTgt spid="165893"/>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65894"/>
                                        </p:tgtEl>
                                        <p:attrNameLst>
                                          <p:attrName>style.visibility</p:attrName>
                                        </p:attrNameLst>
                                      </p:cBhvr>
                                      <p:to>
                                        <p:strVal val="visible"/>
                                      </p:to>
                                    </p:set>
                                    <p:animEffect transition="in" filter="box(in)">
                                      <p:cBhvr>
                                        <p:cTn id="13" dur="500"/>
                                        <p:tgtEl>
                                          <p:spTgt spid="165894"/>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65895"/>
                                        </p:tgtEl>
                                        <p:attrNameLst>
                                          <p:attrName>style.visibility</p:attrName>
                                        </p:attrNameLst>
                                      </p:cBhvr>
                                      <p:to>
                                        <p:strVal val="visible"/>
                                      </p:to>
                                    </p:set>
                                    <p:animEffect transition="in" filter="box(in)">
                                      <p:cBhvr>
                                        <p:cTn id="16" dur="500"/>
                                        <p:tgtEl>
                                          <p:spTgt spid="165895"/>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65896"/>
                                        </p:tgtEl>
                                        <p:attrNameLst>
                                          <p:attrName>style.visibility</p:attrName>
                                        </p:attrNameLst>
                                      </p:cBhvr>
                                      <p:to>
                                        <p:strVal val="visible"/>
                                      </p:to>
                                    </p:set>
                                    <p:animEffect transition="in" filter="diamond(in)">
                                      <p:cBhvr>
                                        <p:cTn id="21" dur="2000"/>
                                        <p:tgtEl>
                                          <p:spTgt spid="165896"/>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165897"/>
                                        </p:tgtEl>
                                        <p:attrNameLst>
                                          <p:attrName>style.visibility</p:attrName>
                                        </p:attrNameLst>
                                      </p:cBhvr>
                                      <p:to>
                                        <p:strVal val="visible"/>
                                      </p:to>
                                    </p:set>
                                    <p:animEffect transition="in" filter="diamond(in)">
                                      <p:cBhvr>
                                        <p:cTn id="24" dur="2000"/>
                                        <p:tgtEl>
                                          <p:spTgt spid="165897"/>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165898"/>
                                        </p:tgtEl>
                                        <p:attrNameLst>
                                          <p:attrName>style.visibility</p:attrName>
                                        </p:attrNameLst>
                                      </p:cBhvr>
                                      <p:to>
                                        <p:strVal val="visible"/>
                                      </p:to>
                                    </p:set>
                                    <p:animEffect transition="in" filter="diamond(in)">
                                      <p:cBhvr>
                                        <p:cTn id="27" dur="2000"/>
                                        <p:tgtEl>
                                          <p:spTgt spid="165898"/>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165899"/>
                                        </p:tgtEl>
                                        <p:attrNameLst>
                                          <p:attrName>style.visibility</p:attrName>
                                        </p:attrNameLst>
                                      </p:cBhvr>
                                      <p:to>
                                        <p:strVal val="visible"/>
                                      </p:to>
                                    </p:set>
                                    <p:animEffect transition="in" filter="diamond(in)">
                                      <p:cBhvr>
                                        <p:cTn id="30" dur="2000"/>
                                        <p:tgtEl>
                                          <p:spTgt spid="165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bldLvl="0" animBg="1"/>
      <p:bldP spid="165893" grpId="0" bldLvl="0" animBg="1"/>
      <p:bldP spid="165894" grpId="0"/>
      <p:bldP spid="165895" grpId="0"/>
      <p:bldP spid="165896" grpId="0" bldLvl="0" animBg="1"/>
      <p:bldP spid="165897" grpId="0" bldLvl="0" animBg="1"/>
      <p:bldP spid="165898" grpId="0"/>
      <p:bldP spid="16589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8" name="AutoShape 4"/>
          <p:cNvSpPr/>
          <p:nvPr/>
        </p:nvSpPr>
        <p:spPr>
          <a:xfrm>
            <a:off x="2133600" y="2330451"/>
            <a:ext cx="3505200" cy="368299"/>
          </a:xfrm>
          <a:prstGeom prst="flowChartProcess">
            <a:avLst/>
          </a:prstGeom>
          <a:solidFill>
            <a:srgbClr val="99CCFF">
              <a:alpha val="83136"/>
            </a:srgbClr>
          </a:solidFill>
          <a:ln w="9525" cap="flat" cmpd="sng">
            <a:solidFill>
              <a:srgbClr val="99CC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75109" name="Rectangle 5"/>
          <p:cNvSpPr/>
          <p:nvPr/>
        </p:nvSpPr>
        <p:spPr>
          <a:xfrm>
            <a:off x="2133600" y="2895600"/>
            <a:ext cx="3505200" cy="22098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75110" name="Rectangle 6"/>
          <p:cNvSpPr/>
          <p:nvPr/>
        </p:nvSpPr>
        <p:spPr>
          <a:xfrm>
            <a:off x="2209800" y="2895600"/>
            <a:ext cx="3276600" cy="1697355"/>
          </a:xfrm>
          <a:prstGeom prst="rect">
            <a:avLst/>
          </a:prstGeom>
          <a:noFill/>
          <a:ln w="9525">
            <a:noFill/>
          </a:ln>
        </p:spPr>
        <p:txBody>
          <a:bodyPr anchor="t" anchorCtr="0">
            <a:spAutoFit/>
          </a:bodyPr>
          <a:p>
            <a:pPr>
              <a:lnSpc>
                <a:spcPct val="145000"/>
              </a:lnSpc>
            </a:pPr>
            <a:r>
              <a:rPr lang="zh-CN" altLang="en-US" sz="2400" dirty="0">
                <a:solidFill>
                  <a:schemeClr val="tx1"/>
                </a:solidFill>
                <a:latin typeface="Arial" panose="020B0604020202020204" pitchFamily="34" charset="0"/>
                <a:ea typeface="楷体_GB2312" pitchFamily="1" charset="-122"/>
              </a:rPr>
              <a:t>液体流动时，液体中任一点处的压力、速度和密度都不随时间变化</a:t>
            </a:r>
            <a:endParaRPr lang="zh-CN" altLang="en-US" sz="2400" dirty="0">
              <a:solidFill>
                <a:schemeClr val="tx1"/>
              </a:solidFill>
              <a:latin typeface="Arial" panose="020B0604020202020204" pitchFamily="34" charset="0"/>
              <a:ea typeface="楷体_GB2312" pitchFamily="1" charset="-122"/>
            </a:endParaRPr>
          </a:p>
        </p:txBody>
      </p:sp>
      <p:sp>
        <p:nvSpPr>
          <p:cNvPr id="175111" name="Text Box 7"/>
          <p:cNvSpPr txBox="1"/>
          <p:nvPr/>
        </p:nvSpPr>
        <p:spPr>
          <a:xfrm>
            <a:off x="2133600" y="2286000"/>
            <a:ext cx="3397250"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a:t>
            </a:r>
            <a:r>
              <a:rPr lang="en-US" altLang="zh-CN" sz="2400" dirty="0">
                <a:solidFill>
                  <a:schemeClr val="tx1"/>
                </a:solidFill>
                <a:latin typeface="Arial" panose="020B0604020202020204" pitchFamily="34" charset="0"/>
                <a:ea typeface="楷体_GB2312" pitchFamily="1" charset="-122"/>
              </a:rPr>
              <a:t>3</a:t>
            </a:r>
            <a:r>
              <a:rPr altLang="en-US" sz="2400" dirty="0">
                <a:solidFill>
                  <a:schemeClr val="tx1"/>
                </a:solidFill>
                <a:latin typeface="Arial" panose="020B0604020202020204" pitchFamily="34" charset="0"/>
                <a:ea typeface="楷体_GB2312" pitchFamily="1" charset="-122"/>
              </a:rPr>
              <a:t>）</a:t>
            </a:r>
            <a:r>
              <a:rPr lang="zh-CN" altLang="en-US" sz="2400" dirty="0">
                <a:solidFill>
                  <a:schemeClr val="tx1"/>
                </a:solidFill>
                <a:latin typeface="Arial" panose="020B0604020202020204" pitchFamily="34" charset="0"/>
                <a:ea typeface="楷体_GB2312" pitchFamily="1" charset="-122"/>
              </a:rPr>
              <a:t>恒定流动</a:t>
            </a:r>
            <a:endParaRPr lang="zh-CN" altLang="en-US" sz="2400" dirty="0">
              <a:solidFill>
                <a:schemeClr val="tx1"/>
              </a:solidFill>
              <a:latin typeface="Arial" panose="020B0604020202020204" pitchFamily="34" charset="0"/>
              <a:ea typeface="楷体_GB2312" pitchFamily="1" charset="-122"/>
            </a:endParaRPr>
          </a:p>
        </p:txBody>
      </p:sp>
    </p:spTree>
    <p:controls>
      <mc:AlternateContent xmlns:mc="http://schemas.openxmlformats.org/markup-compatibility/2006">
        <mc:Choice xmlns:v="urn:schemas-microsoft-com:vml" Requires="v">
          <p:control spid="3075" name="" r:id="rId1" imgW="4648200" imgH="4343400"/>
        </mc:Choice>
        <mc:Fallback>
          <p:control name="" r:id="rId1" imgW="4648200" imgH="4343400">
            <p:pic>
              <p:nvPicPr>
                <p:cNvPr id="0" name="Host Control  3074"/>
                <p:cNvPicPr>
                  <a:picLocks noGrp="1"/>
                </p:cNvPicPr>
                <p:nvPr>
                  <p:ph idx="4294967295"/>
                </p:nvPr>
              </p:nvPicPr>
              <p:blipFill>
                <a:blip r:embed="rId2"/>
                <a:stretch>
                  <a:fillRect/>
                </a:stretch>
              </p:blipFill>
              <p:spPr>
                <a:xfrm>
                  <a:off x="6474460" y="1459865"/>
                  <a:ext cx="4648200" cy="4343400"/>
                </a:xfrm>
                <a:prstGeom prst="rect">
                  <a:avLst/>
                </a:prstGeom>
                <a:noFill/>
                <a:ln w="9525">
                  <a:noFill/>
                </a:ln>
              </p:spPr>
            </p:pic>
          </p:control>
        </mc:Fallback>
      </mc:AlternateContent>
    </p:controls>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5108"/>
                                        </p:tgtEl>
                                        <p:attrNameLst>
                                          <p:attrName>style.visibility</p:attrName>
                                        </p:attrNameLst>
                                      </p:cBhvr>
                                      <p:to>
                                        <p:strVal val="visible"/>
                                      </p:to>
                                    </p:set>
                                    <p:animEffect transition="in" filter="box(in)">
                                      <p:cBhvr>
                                        <p:cTn id="7" dur="500"/>
                                        <p:tgtEl>
                                          <p:spTgt spid="17510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75109"/>
                                        </p:tgtEl>
                                        <p:attrNameLst>
                                          <p:attrName>style.visibility</p:attrName>
                                        </p:attrNameLst>
                                      </p:cBhvr>
                                      <p:to>
                                        <p:strVal val="visible"/>
                                      </p:to>
                                    </p:set>
                                    <p:animEffect transition="in" filter="box(in)">
                                      <p:cBhvr>
                                        <p:cTn id="10" dur="500"/>
                                        <p:tgtEl>
                                          <p:spTgt spid="175109"/>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75110"/>
                                        </p:tgtEl>
                                        <p:attrNameLst>
                                          <p:attrName>style.visibility</p:attrName>
                                        </p:attrNameLst>
                                      </p:cBhvr>
                                      <p:to>
                                        <p:strVal val="visible"/>
                                      </p:to>
                                    </p:set>
                                    <p:animEffect transition="in" filter="box(in)">
                                      <p:cBhvr>
                                        <p:cTn id="13" dur="500"/>
                                        <p:tgtEl>
                                          <p:spTgt spid="175110"/>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75111"/>
                                        </p:tgtEl>
                                        <p:attrNameLst>
                                          <p:attrName>style.visibility</p:attrName>
                                        </p:attrNameLst>
                                      </p:cBhvr>
                                      <p:to>
                                        <p:strVal val="visible"/>
                                      </p:to>
                                    </p:set>
                                    <p:animEffect transition="in" filter="box(in)">
                                      <p:cBhvr>
                                        <p:cTn id="16" dur="500"/>
                                        <p:tgtEl>
                                          <p:spTgt spid="175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bldLvl="0" animBg="1"/>
      <p:bldP spid="175109" grpId="0" bldLvl="0" animBg="1"/>
      <p:bldP spid="175110" grpId="0"/>
      <p:bldP spid="1751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6" name="AutoShape 4"/>
          <p:cNvSpPr/>
          <p:nvPr/>
        </p:nvSpPr>
        <p:spPr>
          <a:xfrm>
            <a:off x="1981200" y="2559051"/>
            <a:ext cx="3505200" cy="368299"/>
          </a:xfrm>
          <a:prstGeom prst="flowChartProcess">
            <a:avLst/>
          </a:prstGeom>
          <a:solidFill>
            <a:srgbClr val="99CCFF">
              <a:alpha val="81960"/>
            </a:srgbClr>
          </a:solidFill>
          <a:ln w="9525" cap="flat" cmpd="sng">
            <a:solidFill>
              <a:srgbClr val="99CC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66917" name="Rectangle 5"/>
          <p:cNvSpPr/>
          <p:nvPr/>
        </p:nvSpPr>
        <p:spPr>
          <a:xfrm>
            <a:off x="1981200" y="3124200"/>
            <a:ext cx="3505200" cy="16002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66918" name="Rectangle 6"/>
          <p:cNvSpPr/>
          <p:nvPr/>
        </p:nvSpPr>
        <p:spPr>
          <a:xfrm>
            <a:off x="2057400" y="3222625"/>
            <a:ext cx="3505200" cy="977265"/>
          </a:xfrm>
          <a:prstGeom prst="rect">
            <a:avLst/>
          </a:prstGeom>
          <a:noFill/>
          <a:ln w="9525">
            <a:noFill/>
          </a:ln>
        </p:spPr>
        <p:txBody>
          <a:bodyPr anchor="t" anchorCtr="0">
            <a:spAutoFit/>
          </a:bodyPr>
          <a:p>
            <a:pPr>
              <a:lnSpc>
                <a:spcPct val="120000"/>
              </a:lnSpc>
            </a:pPr>
            <a:r>
              <a:rPr lang="zh-CN" altLang="en-US" sz="2400" dirty="0">
                <a:solidFill>
                  <a:schemeClr val="tx1"/>
                </a:solidFill>
                <a:latin typeface="Arial" panose="020B0604020202020204" pitchFamily="34" charset="0"/>
                <a:ea typeface="楷体_GB2312" pitchFamily="1" charset="-122"/>
              </a:rPr>
              <a:t>压力、速度、密度中有一个随时间变化</a:t>
            </a:r>
            <a:endParaRPr lang="zh-CN" altLang="en-US" sz="2400" dirty="0">
              <a:solidFill>
                <a:schemeClr val="tx1"/>
              </a:solidFill>
              <a:latin typeface="Arial" panose="020B0604020202020204" pitchFamily="34" charset="0"/>
              <a:ea typeface="楷体_GB2312" pitchFamily="1" charset="-122"/>
            </a:endParaRPr>
          </a:p>
        </p:txBody>
      </p:sp>
      <p:sp>
        <p:nvSpPr>
          <p:cNvPr id="166919" name="Text Box 7"/>
          <p:cNvSpPr txBox="1"/>
          <p:nvPr/>
        </p:nvSpPr>
        <p:spPr>
          <a:xfrm>
            <a:off x="1981200" y="2514600"/>
            <a:ext cx="3397250"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a:t>
            </a:r>
            <a:r>
              <a:rPr lang="en-US" altLang="zh-CN" sz="2400" dirty="0">
                <a:solidFill>
                  <a:schemeClr val="tx1"/>
                </a:solidFill>
                <a:latin typeface="Arial" panose="020B0604020202020204" pitchFamily="34" charset="0"/>
                <a:ea typeface="楷体_GB2312" pitchFamily="1" charset="-122"/>
              </a:rPr>
              <a:t>4</a:t>
            </a:r>
            <a:r>
              <a:rPr altLang="en-US" sz="2400" dirty="0">
                <a:solidFill>
                  <a:schemeClr val="tx1"/>
                </a:solidFill>
                <a:latin typeface="Arial" panose="020B0604020202020204" pitchFamily="34" charset="0"/>
                <a:ea typeface="楷体_GB2312" pitchFamily="1" charset="-122"/>
              </a:rPr>
              <a:t>）</a:t>
            </a:r>
            <a:r>
              <a:rPr lang="zh-CN" altLang="en-US" sz="2400" dirty="0">
                <a:solidFill>
                  <a:schemeClr val="tx1"/>
                </a:solidFill>
                <a:latin typeface="Arial" panose="020B0604020202020204" pitchFamily="34" charset="0"/>
                <a:ea typeface="楷体_GB2312" pitchFamily="1" charset="-122"/>
              </a:rPr>
              <a:t>非恒定流动</a:t>
            </a:r>
            <a:endParaRPr lang="zh-CN" altLang="en-US" sz="2400" dirty="0">
              <a:solidFill>
                <a:schemeClr val="tx1"/>
              </a:solidFill>
              <a:latin typeface="Arial" panose="020B0604020202020204" pitchFamily="34" charset="0"/>
              <a:ea typeface="楷体_GB2312" pitchFamily="1" charset="-122"/>
            </a:endParaRPr>
          </a:p>
        </p:txBody>
      </p:sp>
    </p:spTree>
    <p:controls>
      <mc:AlternateContent xmlns:mc="http://schemas.openxmlformats.org/markup-compatibility/2006">
        <mc:Choice xmlns:v="urn:schemas-microsoft-com:vml" Requires="v">
          <p:control spid="4099" name="" r:id="rId1" imgW="4876800" imgH="3962400"/>
        </mc:Choice>
        <mc:Fallback>
          <p:control name="" r:id="rId1" imgW="4876800" imgH="3962400">
            <p:pic>
              <p:nvPicPr>
                <p:cNvPr id="0" name="Host Control  4098"/>
                <p:cNvPicPr>
                  <a:picLocks noGrp="1"/>
                </p:cNvPicPr>
                <p:nvPr>
                  <p:ph idx="4294967295"/>
                </p:nvPr>
              </p:nvPicPr>
              <p:blipFill>
                <a:blip r:embed="rId2"/>
                <a:stretch>
                  <a:fillRect/>
                </a:stretch>
              </p:blipFill>
              <p:spPr>
                <a:xfrm>
                  <a:off x="7315200" y="1981200"/>
                  <a:ext cx="4876800" cy="3962400"/>
                </a:xfrm>
                <a:prstGeom prst="rect">
                  <a:avLst/>
                </a:prstGeom>
                <a:noFill/>
                <a:ln w="9525">
                  <a:noFill/>
                </a:ln>
              </p:spPr>
            </p:pic>
          </p:control>
        </mc:Fallback>
      </mc:AlternateContent>
    </p:controls>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6916"/>
                                        </p:tgtEl>
                                        <p:attrNameLst>
                                          <p:attrName>style.visibility</p:attrName>
                                        </p:attrNameLst>
                                      </p:cBhvr>
                                      <p:to>
                                        <p:strVal val="visible"/>
                                      </p:to>
                                    </p:set>
                                    <p:animEffect transition="in" filter="box(in)">
                                      <p:cBhvr>
                                        <p:cTn id="7" dur="500"/>
                                        <p:tgtEl>
                                          <p:spTgt spid="16691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66917"/>
                                        </p:tgtEl>
                                        <p:attrNameLst>
                                          <p:attrName>style.visibility</p:attrName>
                                        </p:attrNameLst>
                                      </p:cBhvr>
                                      <p:to>
                                        <p:strVal val="visible"/>
                                      </p:to>
                                    </p:set>
                                    <p:animEffect transition="in" filter="box(in)">
                                      <p:cBhvr>
                                        <p:cTn id="10" dur="500"/>
                                        <p:tgtEl>
                                          <p:spTgt spid="166917"/>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66918"/>
                                        </p:tgtEl>
                                        <p:attrNameLst>
                                          <p:attrName>style.visibility</p:attrName>
                                        </p:attrNameLst>
                                      </p:cBhvr>
                                      <p:to>
                                        <p:strVal val="visible"/>
                                      </p:to>
                                    </p:set>
                                    <p:animEffect transition="in" filter="box(in)">
                                      <p:cBhvr>
                                        <p:cTn id="13" dur="500"/>
                                        <p:tgtEl>
                                          <p:spTgt spid="166918"/>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66919"/>
                                        </p:tgtEl>
                                        <p:attrNameLst>
                                          <p:attrName>style.visibility</p:attrName>
                                        </p:attrNameLst>
                                      </p:cBhvr>
                                      <p:to>
                                        <p:strVal val="visible"/>
                                      </p:to>
                                    </p:set>
                                    <p:animEffect transition="in" filter="box(in)">
                                      <p:cBhvr>
                                        <p:cTn id="16" dur="500"/>
                                        <p:tgtEl>
                                          <p:spTgt spid="166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bldLvl="0" animBg="1"/>
      <p:bldP spid="166917" grpId="0" bldLvl="0" animBg="1"/>
      <p:bldP spid="166918" grpId="0"/>
      <p:bldP spid="16691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Text Box 3"/>
          <p:cNvSpPr txBox="1"/>
          <p:nvPr/>
        </p:nvSpPr>
        <p:spPr>
          <a:xfrm>
            <a:off x="2286000" y="13716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1</a:t>
            </a:r>
            <a:r>
              <a:rPr lang="zh-CN" altLang="en-US" sz="2800" dirty="0">
                <a:solidFill>
                  <a:schemeClr val="tx1"/>
                </a:solidFill>
                <a:latin typeface="楷体_GB2312" pitchFamily="1" charset="-122"/>
                <a:ea typeface="楷体_GB2312" pitchFamily="1" charset="-122"/>
              </a:rPr>
              <a:t>、基本概念</a:t>
            </a:r>
            <a:endParaRPr lang="zh-CN" altLang="en-US" sz="2800" dirty="0">
              <a:solidFill>
                <a:schemeClr val="tx1"/>
              </a:solidFill>
              <a:latin typeface="楷体_GB2312" pitchFamily="1" charset="-122"/>
              <a:ea typeface="楷体_GB2312" pitchFamily="1" charset="-122"/>
            </a:endParaRPr>
          </a:p>
        </p:txBody>
      </p:sp>
      <p:sp>
        <p:nvSpPr>
          <p:cNvPr id="167940" name="AutoShape 4"/>
          <p:cNvSpPr/>
          <p:nvPr/>
        </p:nvSpPr>
        <p:spPr>
          <a:xfrm>
            <a:off x="2057400" y="4730751"/>
            <a:ext cx="3810000" cy="368299"/>
          </a:xfrm>
          <a:prstGeom prst="flowChartProcess">
            <a:avLst/>
          </a:prstGeom>
          <a:solidFill>
            <a:srgbClr val="99CCFF"/>
          </a:solidFill>
          <a:ln w="9525">
            <a:noFill/>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67941" name="Rectangle 5"/>
          <p:cNvSpPr/>
          <p:nvPr/>
        </p:nvSpPr>
        <p:spPr>
          <a:xfrm>
            <a:off x="2057400" y="5257800"/>
            <a:ext cx="3810000" cy="7620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67942" name="Rectangle 6"/>
          <p:cNvSpPr/>
          <p:nvPr/>
        </p:nvSpPr>
        <p:spPr>
          <a:xfrm>
            <a:off x="2057400" y="5257800"/>
            <a:ext cx="3810000" cy="645160"/>
          </a:xfrm>
          <a:prstGeom prst="rect">
            <a:avLst/>
          </a:prstGeom>
          <a:noFill/>
          <a:ln w="9525">
            <a:noFill/>
          </a:ln>
        </p:spPr>
        <p:txBody>
          <a:bodyPr anchor="t" anchorCtr="0">
            <a:spAutoFit/>
          </a:bodyPr>
          <a:p>
            <a:pPr algn="ctr">
              <a:lnSpc>
                <a:spcPct val="150000"/>
              </a:lnSpc>
              <a:spcBef>
                <a:spcPct val="50000"/>
              </a:spcBef>
            </a:pPr>
            <a:r>
              <a:rPr lang="zh-CN" altLang="en-US" sz="2400" dirty="0">
                <a:solidFill>
                  <a:schemeClr val="tx1"/>
                </a:solidFill>
                <a:latin typeface="Arial" panose="020B0604020202020204" pitchFamily="34" charset="0"/>
                <a:ea typeface="楷体_GB2312" pitchFamily="1" charset="-122"/>
              </a:rPr>
              <a:t>垂直于液流方向的截面</a:t>
            </a:r>
            <a:endParaRPr lang="zh-CN" altLang="en-US" sz="2400" dirty="0">
              <a:solidFill>
                <a:schemeClr val="tx1"/>
              </a:solidFill>
              <a:latin typeface="Arial" panose="020B0604020202020204" pitchFamily="34" charset="0"/>
              <a:ea typeface="楷体_GB2312" pitchFamily="1" charset="-122"/>
            </a:endParaRPr>
          </a:p>
        </p:txBody>
      </p:sp>
      <p:sp>
        <p:nvSpPr>
          <p:cNvPr id="167943" name="Text Box 7"/>
          <p:cNvSpPr txBox="1"/>
          <p:nvPr/>
        </p:nvSpPr>
        <p:spPr>
          <a:xfrm>
            <a:off x="2057400" y="4648200"/>
            <a:ext cx="3692525"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a:t>
            </a:r>
            <a:r>
              <a:rPr lang="en-US" altLang="zh-CN" sz="2400" dirty="0">
                <a:solidFill>
                  <a:schemeClr val="tx1"/>
                </a:solidFill>
                <a:latin typeface="Arial" panose="020B0604020202020204" pitchFamily="34" charset="0"/>
                <a:ea typeface="楷体_GB2312" pitchFamily="1" charset="-122"/>
              </a:rPr>
              <a:t>6</a:t>
            </a:r>
            <a:r>
              <a:rPr lang="zh-CN" altLang="en-US" sz="2400" dirty="0">
                <a:solidFill>
                  <a:schemeClr val="tx1"/>
                </a:solidFill>
                <a:latin typeface="Arial" panose="020B0604020202020204" pitchFamily="34" charset="0"/>
                <a:ea typeface="楷体_GB2312" pitchFamily="1" charset="-122"/>
              </a:rPr>
              <a:t>）过流断面</a:t>
            </a:r>
            <a:endParaRPr lang="zh-CN" altLang="en-US" sz="2400" dirty="0">
              <a:solidFill>
                <a:schemeClr val="tx1"/>
              </a:solidFill>
              <a:latin typeface="Arial" panose="020B0604020202020204" pitchFamily="34" charset="0"/>
              <a:ea typeface="楷体_GB2312" pitchFamily="1" charset="-122"/>
            </a:endParaRPr>
          </a:p>
        </p:txBody>
      </p:sp>
      <p:sp>
        <p:nvSpPr>
          <p:cNvPr id="167944" name="AutoShape 8"/>
          <p:cNvSpPr/>
          <p:nvPr/>
        </p:nvSpPr>
        <p:spPr>
          <a:xfrm>
            <a:off x="2057400" y="2139951"/>
            <a:ext cx="3810000" cy="368299"/>
          </a:xfrm>
          <a:prstGeom prst="flowChartProcess">
            <a:avLst/>
          </a:prstGeom>
          <a:solidFill>
            <a:srgbClr val="99CCFF"/>
          </a:solidFill>
          <a:ln w="9525" cap="flat" cmpd="sng">
            <a:solidFill>
              <a:srgbClr val="99CC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67945" name="Rectangle 9"/>
          <p:cNvSpPr/>
          <p:nvPr/>
        </p:nvSpPr>
        <p:spPr>
          <a:xfrm>
            <a:off x="2057400" y="2667000"/>
            <a:ext cx="3810000" cy="16002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67946" name="Rectangle 10"/>
          <p:cNvSpPr/>
          <p:nvPr/>
        </p:nvSpPr>
        <p:spPr>
          <a:xfrm>
            <a:off x="2133600" y="2667000"/>
            <a:ext cx="3810000" cy="1420495"/>
          </a:xfrm>
          <a:prstGeom prst="rect">
            <a:avLst/>
          </a:prstGeom>
          <a:noFill/>
          <a:ln w="9525">
            <a:noFill/>
          </a:ln>
        </p:spPr>
        <p:txBody>
          <a:bodyPr anchor="t" anchorCtr="0">
            <a:spAutoFit/>
          </a:bodyPr>
          <a:p>
            <a:pPr>
              <a:lnSpc>
                <a:spcPct val="120000"/>
              </a:lnSpc>
            </a:pPr>
            <a:r>
              <a:rPr lang="zh-CN" altLang="en-US" sz="2400" dirty="0">
                <a:solidFill>
                  <a:schemeClr val="tx1"/>
                </a:solidFill>
                <a:latin typeface="Arial" panose="020B0604020202020204" pitchFamily="34" charset="0"/>
                <a:ea typeface="楷体_GB2312" pitchFamily="1" charset="-122"/>
              </a:rPr>
              <a:t>单位时间内流经某通流截面流体的体积</a:t>
            </a:r>
            <a:endParaRPr lang="zh-CN" altLang="en-US" sz="2400" dirty="0">
              <a:solidFill>
                <a:schemeClr val="tx1"/>
              </a:solidFill>
              <a:latin typeface="Arial" panose="020B0604020202020204" pitchFamily="34" charset="0"/>
              <a:ea typeface="楷体_GB2312" pitchFamily="1" charset="-122"/>
            </a:endParaRPr>
          </a:p>
          <a:p>
            <a:pPr>
              <a:lnSpc>
                <a:spcPct val="120000"/>
              </a:lnSpc>
            </a:pPr>
            <a:r>
              <a:rPr lang="zh-CN" altLang="en-US" sz="2400" dirty="0">
                <a:solidFill>
                  <a:schemeClr val="tx2"/>
                </a:solidFill>
                <a:latin typeface="楷体_GB2312" pitchFamily="1" charset="-122"/>
                <a:ea typeface="楷体_GB2312" pitchFamily="1" charset="-122"/>
              </a:rPr>
              <a:t>单位：</a:t>
            </a:r>
            <a:r>
              <a:rPr lang="en-US" altLang="zh-CN" sz="2400" dirty="0">
                <a:solidFill>
                  <a:schemeClr val="tx1"/>
                </a:solidFill>
                <a:latin typeface="Times New Roman" panose="02020603050405020304" pitchFamily="18" charset="0"/>
                <a:ea typeface="楷体_GB2312" pitchFamily="1" charset="-122"/>
              </a:rPr>
              <a:t>m</a:t>
            </a:r>
            <a:r>
              <a:rPr lang="en-US" altLang="zh-CN" sz="2400" baseline="30000" dirty="0">
                <a:solidFill>
                  <a:schemeClr val="tx1"/>
                </a:solidFill>
                <a:latin typeface="Times New Roman" panose="02020603050405020304" pitchFamily="18" charset="0"/>
                <a:ea typeface="楷体_GB2312" pitchFamily="1" charset="-122"/>
              </a:rPr>
              <a:t>3</a:t>
            </a:r>
            <a:r>
              <a:rPr lang="en-US" altLang="zh-CN" sz="2400" dirty="0">
                <a:solidFill>
                  <a:schemeClr val="tx1"/>
                </a:solidFill>
                <a:latin typeface="Times New Roman" panose="02020603050405020304" pitchFamily="18" charset="0"/>
                <a:ea typeface="楷体_GB2312" pitchFamily="1" charset="-122"/>
              </a:rPr>
              <a:t>/s</a:t>
            </a:r>
            <a:r>
              <a:rPr lang="zh-CN" altLang="en-US" sz="2400" dirty="0">
                <a:solidFill>
                  <a:schemeClr val="tx1"/>
                </a:solidFill>
                <a:latin typeface="Times New Roman" panose="02020603050405020304" pitchFamily="18" charset="0"/>
                <a:ea typeface="楷体_GB2312" pitchFamily="1" charset="-122"/>
              </a:rPr>
              <a:t>，</a:t>
            </a:r>
            <a:r>
              <a:rPr lang="en-US" altLang="zh-CN" sz="2400" dirty="0">
                <a:solidFill>
                  <a:schemeClr val="tx1"/>
                </a:solidFill>
                <a:latin typeface="Times New Roman" panose="02020603050405020304" pitchFamily="18" charset="0"/>
                <a:ea typeface="楷体_GB2312" pitchFamily="1" charset="-122"/>
              </a:rPr>
              <a:t>L/min</a:t>
            </a:r>
            <a:endParaRPr lang="en-US" altLang="zh-CN" sz="2400" dirty="0">
              <a:solidFill>
                <a:schemeClr val="tx1"/>
              </a:solidFill>
              <a:latin typeface="Times New Roman" panose="02020603050405020304" pitchFamily="18" charset="0"/>
              <a:ea typeface="楷体_GB2312" pitchFamily="1" charset="-122"/>
            </a:endParaRPr>
          </a:p>
        </p:txBody>
      </p:sp>
      <p:sp>
        <p:nvSpPr>
          <p:cNvPr id="167947" name="Text Box 11"/>
          <p:cNvSpPr txBox="1"/>
          <p:nvPr/>
        </p:nvSpPr>
        <p:spPr>
          <a:xfrm>
            <a:off x="2057400" y="2057400"/>
            <a:ext cx="3692525"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a:t>
            </a:r>
            <a:r>
              <a:rPr lang="en-US" altLang="zh-CN" sz="2400" dirty="0">
                <a:solidFill>
                  <a:schemeClr val="tx1"/>
                </a:solidFill>
                <a:latin typeface="Arial" panose="020B0604020202020204" pitchFamily="34" charset="0"/>
                <a:ea typeface="楷体_GB2312" pitchFamily="1" charset="-122"/>
              </a:rPr>
              <a:t>5</a:t>
            </a:r>
            <a:r>
              <a:rPr altLang="en-US" sz="2400" dirty="0">
                <a:solidFill>
                  <a:schemeClr val="tx1"/>
                </a:solidFill>
                <a:latin typeface="Arial" panose="020B0604020202020204" pitchFamily="34" charset="0"/>
                <a:ea typeface="楷体_GB2312" pitchFamily="1" charset="-122"/>
              </a:rPr>
              <a:t>）</a:t>
            </a:r>
            <a:r>
              <a:rPr lang="zh-CN" altLang="en-US" sz="2400" dirty="0">
                <a:solidFill>
                  <a:schemeClr val="tx1"/>
                </a:solidFill>
                <a:latin typeface="Arial" panose="020B0604020202020204" pitchFamily="34" charset="0"/>
                <a:ea typeface="楷体_GB2312" pitchFamily="1" charset="-122"/>
              </a:rPr>
              <a:t>流量</a:t>
            </a:r>
            <a:endParaRPr lang="zh-CN" altLang="en-US" sz="2400" dirty="0">
              <a:solidFill>
                <a:schemeClr val="tx1"/>
              </a:solidFill>
              <a:latin typeface="Arial" panose="020B0604020202020204" pitchFamily="34" charset="0"/>
              <a:ea typeface="楷体_GB2312" pitchFamily="1" charset="-122"/>
            </a:endParaRPr>
          </a:p>
        </p:txBody>
      </p:sp>
      <p:sp>
        <p:nvSpPr>
          <p:cNvPr id="167948" name="AutoShape 12"/>
          <p:cNvSpPr/>
          <p:nvPr/>
        </p:nvSpPr>
        <p:spPr>
          <a:xfrm>
            <a:off x="6248400" y="2139951"/>
            <a:ext cx="3810000" cy="368299"/>
          </a:xfrm>
          <a:prstGeom prst="flowChartProcess">
            <a:avLst/>
          </a:prstGeom>
          <a:solidFill>
            <a:srgbClr val="99CCFF"/>
          </a:solidFill>
          <a:ln w="9525" cap="flat" cmpd="sng">
            <a:solidFill>
              <a:srgbClr val="99CC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67949" name="Rectangle 13"/>
          <p:cNvSpPr/>
          <p:nvPr/>
        </p:nvSpPr>
        <p:spPr>
          <a:xfrm>
            <a:off x="6248400" y="2667000"/>
            <a:ext cx="3810000" cy="16002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67950" name="Rectangle 14"/>
          <p:cNvSpPr/>
          <p:nvPr/>
        </p:nvSpPr>
        <p:spPr>
          <a:xfrm>
            <a:off x="6324600" y="2765425"/>
            <a:ext cx="3810000" cy="1420495"/>
          </a:xfrm>
          <a:prstGeom prst="rect">
            <a:avLst/>
          </a:prstGeom>
          <a:noFill/>
          <a:ln w="9525">
            <a:noFill/>
          </a:ln>
        </p:spPr>
        <p:txBody>
          <a:bodyPr anchor="t" anchorCtr="0">
            <a:spAutoFit/>
          </a:bodyPr>
          <a:p>
            <a:pPr>
              <a:lnSpc>
                <a:spcPct val="120000"/>
              </a:lnSpc>
            </a:pPr>
            <a:r>
              <a:rPr lang="zh-CN" altLang="en-US" sz="2400" dirty="0">
                <a:solidFill>
                  <a:schemeClr val="tx1"/>
                </a:solidFill>
                <a:latin typeface="Arial" panose="020B0604020202020204" pitchFamily="34" charset="0"/>
                <a:ea typeface="楷体_GB2312" pitchFamily="1" charset="-122"/>
              </a:rPr>
              <a:t>通过流体某截面流速的平均值</a:t>
            </a:r>
            <a:endParaRPr lang="zh-CN" altLang="en-US" sz="2400" dirty="0">
              <a:solidFill>
                <a:schemeClr val="tx1"/>
              </a:solidFill>
              <a:latin typeface="Arial" panose="020B0604020202020204" pitchFamily="34" charset="0"/>
              <a:ea typeface="楷体_GB2312" pitchFamily="1" charset="-122"/>
            </a:endParaRPr>
          </a:p>
          <a:p>
            <a:pPr>
              <a:lnSpc>
                <a:spcPct val="120000"/>
              </a:lnSpc>
            </a:pPr>
            <a:endParaRPr lang="zh-CN" altLang="en-US" sz="2400" dirty="0">
              <a:solidFill>
                <a:schemeClr val="tx1"/>
              </a:solidFill>
              <a:latin typeface="Arial" panose="020B0604020202020204" pitchFamily="34" charset="0"/>
              <a:ea typeface="楷体_GB2312" pitchFamily="1" charset="-122"/>
            </a:endParaRPr>
          </a:p>
        </p:txBody>
      </p:sp>
      <p:sp>
        <p:nvSpPr>
          <p:cNvPr id="167951" name="Text Box 15"/>
          <p:cNvSpPr txBox="1"/>
          <p:nvPr/>
        </p:nvSpPr>
        <p:spPr>
          <a:xfrm>
            <a:off x="6248400" y="2057400"/>
            <a:ext cx="3692525"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a:t>
            </a:r>
            <a:r>
              <a:rPr lang="en-US" altLang="zh-CN" sz="2400" dirty="0">
                <a:solidFill>
                  <a:schemeClr val="tx1"/>
                </a:solidFill>
                <a:latin typeface="Arial" panose="020B0604020202020204" pitchFamily="34" charset="0"/>
                <a:ea typeface="楷体_GB2312" pitchFamily="1" charset="-122"/>
              </a:rPr>
              <a:t>7</a:t>
            </a:r>
            <a:r>
              <a:rPr lang="zh-CN" altLang="en-US" sz="2400" dirty="0">
                <a:solidFill>
                  <a:schemeClr val="tx1"/>
                </a:solidFill>
                <a:latin typeface="Arial" panose="020B0604020202020204" pitchFamily="34" charset="0"/>
                <a:ea typeface="楷体_GB2312" pitchFamily="1" charset="-122"/>
              </a:rPr>
              <a:t>）平均流速</a:t>
            </a:r>
            <a:endParaRPr lang="zh-CN" altLang="en-US" sz="2400" dirty="0">
              <a:solidFill>
                <a:schemeClr val="tx1"/>
              </a:solidFill>
              <a:latin typeface="Arial" panose="020B0604020202020204" pitchFamily="34" charset="0"/>
              <a:ea typeface="楷体_GB2312" pitchFamily="1" charset="-122"/>
            </a:endParaRPr>
          </a:p>
        </p:txBody>
      </p:sp>
      <p:pic>
        <p:nvPicPr>
          <p:cNvPr id="60430" name="Picture 16" descr="流量方程"/>
          <p:cNvPicPr>
            <a:picLocks noChangeAspect="1"/>
          </p:cNvPicPr>
          <p:nvPr/>
        </p:nvPicPr>
        <p:blipFill>
          <a:blip r:embed="rId1">
            <a:clrChange>
              <a:clrFrom>
                <a:srgbClr val="FFFFFF"/>
              </a:clrFrom>
              <a:clrTo>
                <a:srgbClr val="FFFFFF">
                  <a:alpha val="0"/>
                </a:srgbClr>
              </a:clrTo>
            </a:clrChange>
          </a:blip>
          <a:srcRect b="21597"/>
          <a:stretch>
            <a:fillRect/>
          </a:stretch>
        </p:blipFill>
        <p:spPr>
          <a:xfrm>
            <a:off x="6172200" y="4648200"/>
            <a:ext cx="4267200" cy="1349375"/>
          </a:xfrm>
          <a:prstGeom prst="rect">
            <a:avLst/>
          </a:prstGeom>
          <a:noFill/>
          <a:ln w="9525">
            <a:noFill/>
          </a:ln>
        </p:spPr>
      </p:pic>
      <p:graphicFrame>
        <p:nvGraphicFramePr>
          <p:cNvPr id="167953" name="Object 17"/>
          <p:cNvGraphicFramePr>
            <a:graphicFrameLocks noGrp="1" noChangeAspect="1"/>
          </p:cNvGraphicFramePr>
          <p:nvPr>
            <p:ph idx="4294967295"/>
          </p:nvPr>
        </p:nvGraphicFramePr>
        <p:xfrm>
          <a:off x="7159625" y="3198495"/>
          <a:ext cx="1027430" cy="987425"/>
        </p:xfrm>
        <a:graphic>
          <a:graphicData uri="http://schemas.openxmlformats.org/presentationml/2006/ole">
            <mc:AlternateContent xmlns:mc="http://schemas.openxmlformats.org/markup-compatibility/2006">
              <mc:Choice xmlns:v="urn:schemas-microsoft-com:vml" Requires="v">
                <p:oleObj spid="_x0000_s3090" name="" r:id="rId2" imgW="419100" imgH="393700" progId="Equation.3">
                  <p:embed/>
                </p:oleObj>
              </mc:Choice>
              <mc:Fallback>
                <p:oleObj name="" r:id="rId2" imgW="419100" imgH="393700" progId="Equation.3">
                  <p:embed/>
                  <p:pic>
                    <p:nvPicPr>
                      <p:cNvPr id="0" name="图片 3089"/>
                      <p:cNvPicPr/>
                      <p:nvPr/>
                    </p:nvPicPr>
                    <p:blipFill>
                      <a:blip r:embed="rId3"/>
                      <a:stretch>
                        <a:fillRect/>
                      </a:stretch>
                    </p:blipFill>
                    <p:spPr>
                      <a:xfrm>
                        <a:off x="7159625" y="3198495"/>
                        <a:ext cx="1027430" cy="987425"/>
                      </a:xfrm>
                      <a:prstGeom prst="rect">
                        <a:avLst/>
                      </a:prstGeom>
                      <a:noFill/>
                      <a:ln w="38100">
                        <a:miter/>
                      </a:ln>
                    </p:spPr>
                  </p:pic>
                </p:oleObj>
              </mc:Fallback>
            </mc:AlternateContent>
          </a:graphicData>
        </a:graphic>
      </p:graphicFrame>
      <p:sp>
        <p:nvSpPr>
          <p:cNvPr id="167955" name="Text Box 19"/>
          <p:cNvSpPr txBox="1"/>
          <p:nvPr/>
        </p:nvSpPr>
        <p:spPr>
          <a:xfrm>
            <a:off x="5082540" y="1216025"/>
            <a:ext cx="5181600" cy="460375"/>
          </a:xfrm>
          <a:prstGeom prst="rect">
            <a:avLst/>
          </a:prstGeom>
          <a:noFill/>
          <a:ln w="9525">
            <a:noFill/>
          </a:ln>
        </p:spPr>
        <p:txBody>
          <a:bodyPr anchor="t" anchorCtr="0">
            <a:spAutoFit/>
          </a:bodyPr>
          <a:p>
            <a:pPr>
              <a:spcBef>
                <a:spcPct val="50000"/>
              </a:spcBef>
            </a:pPr>
            <a:r>
              <a:rPr lang="zh-CN" altLang="en-US" sz="2400" dirty="0">
                <a:solidFill>
                  <a:srgbClr val="FF3300"/>
                </a:solidFill>
                <a:latin typeface="楷体_GB2312" pitchFamily="1" charset="-122"/>
                <a:ea typeface="楷体_GB2312" pitchFamily="1" charset="-122"/>
              </a:rPr>
              <a:t>思考：</a:t>
            </a:r>
            <a:r>
              <a:rPr lang="zh-CN" altLang="en-US" sz="2400" dirty="0">
                <a:solidFill>
                  <a:schemeClr val="tx1"/>
                </a:solidFill>
                <a:latin typeface="楷体_GB2312" pitchFamily="1" charset="-122"/>
                <a:ea typeface="楷体_GB2312" pitchFamily="1" charset="-122"/>
              </a:rPr>
              <a:t>单杆活塞缸两腔流量相等吗？</a:t>
            </a:r>
            <a:endParaRPr lang="zh-CN" altLang="en-US" sz="2400" dirty="0">
              <a:solidFill>
                <a:schemeClr val="tx1"/>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7944"/>
                                        </p:tgtEl>
                                        <p:attrNameLst>
                                          <p:attrName>style.visibility</p:attrName>
                                        </p:attrNameLst>
                                      </p:cBhvr>
                                      <p:to>
                                        <p:strVal val="visible"/>
                                      </p:to>
                                    </p:set>
                                    <p:animEffect transition="in" filter="diamond(in)">
                                      <p:cBhvr>
                                        <p:cTn id="7" dur="2000"/>
                                        <p:tgtEl>
                                          <p:spTgt spid="16794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67945"/>
                                        </p:tgtEl>
                                        <p:attrNameLst>
                                          <p:attrName>style.visibility</p:attrName>
                                        </p:attrNameLst>
                                      </p:cBhvr>
                                      <p:to>
                                        <p:strVal val="visible"/>
                                      </p:to>
                                    </p:set>
                                    <p:animEffect transition="in" filter="diamond(in)">
                                      <p:cBhvr>
                                        <p:cTn id="10" dur="2000"/>
                                        <p:tgtEl>
                                          <p:spTgt spid="16794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67946"/>
                                        </p:tgtEl>
                                        <p:attrNameLst>
                                          <p:attrName>style.visibility</p:attrName>
                                        </p:attrNameLst>
                                      </p:cBhvr>
                                      <p:to>
                                        <p:strVal val="visible"/>
                                      </p:to>
                                    </p:set>
                                    <p:animEffect transition="in" filter="diamond(in)">
                                      <p:cBhvr>
                                        <p:cTn id="13" dur="2000"/>
                                        <p:tgtEl>
                                          <p:spTgt spid="167946"/>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7947"/>
                                        </p:tgtEl>
                                        <p:attrNameLst>
                                          <p:attrName>style.visibility</p:attrName>
                                        </p:attrNameLst>
                                      </p:cBhvr>
                                      <p:to>
                                        <p:strVal val="visible"/>
                                      </p:to>
                                    </p:set>
                                    <p:animEffect transition="in" filter="diamond(in)">
                                      <p:cBhvr>
                                        <p:cTn id="16" dur="2000"/>
                                        <p:tgtEl>
                                          <p:spTgt spid="167947"/>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67940"/>
                                        </p:tgtEl>
                                        <p:attrNameLst>
                                          <p:attrName>style.visibility</p:attrName>
                                        </p:attrNameLst>
                                      </p:cBhvr>
                                      <p:to>
                                        <p:strVal val="visible"/>
                                      </p:to>
                                    </p:set>
                                    <p:animEffect transition="in" filter="diamond(in)">
                                      <p:cBhvr>
                                        <p:cTn id="21" dur="2000"/>
                                        <p:tgtEl>
                                          <p:spTgt spid="167940"/>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167941"/>
                                        </p:tgtEl>
                                        <p:attrNameLst>
                                          <p:attrName>style.visibility</p:attrName>
                                        </p:attrNameLst>
                                      </p:cBhvr>
                                      <p:to>
                                        <p:strVal val="visible"/>
                                      </p:to>
                                    </p:set>
                                    <p:animEffect transition="in" filter="diamond(in)">
                                      <p:cBhvr>
                                        <p:cTn id="24" dur="2000"/>
                                        <p:tgtEl>
                                          <p:spTgt spid="167941"/>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167942"/>
                                        </p:tgtEl>
                                        <p:attrNameLst>
                                          <p:attrName>style.visibility</p:attrName>
                                        </p:attrNameLst>
                                      </p:cBhvr>
                                      <p:to>
                                        <p:strVal val="visible"/>
                                      </p:to>
                                    </p:set>
                                    <p:animEffect transition="in" filter="diamond(in)">
                                      <p:cBhvr>
                                        <p:cTn id="27" dur="2000"/>
                                        <p:tgtEl>
                                          <p:spTgt spid="167942"/>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167943"/>
                                        </p:tgtEl>
                                        <p:attrNameLst>
                                          <p:attrName>style.visibility</p:attrName>
                                        </p:attrNameLst>
                                      </p:cBhvr>
                                      <p:to>
                                        <p:strVal val="visible"/>
                                      </p:to>
                                    </p:set>
                                    <p:animEffect transition="in" filter="diamond(in)">
                                      <p:cBhvr>
                                        <p:cTn id="30" dur="2000"/>
                                        <p:tgtEl>
                                          <p:spTgt spid="167943"/>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67948"/>
                                        </p:tgtEl>
                                        <p:attrNameLst>
                                          <p:attrName>style.visibility</p:attrName>
                                        </p:attrNameLst>
                                      </p:cBhvr>
                                      <p:to>
                                        <p:strVal val="visible"/>
                                      </p:to>
                                    </p:set>
                                    <p:animEffect transition="in" filter="diamond(in)">
                                      <p:cBhvr>
                                        <p:cTn id="35" dur="2000"/>
                                        <p:tgtEl>
                                          <p:spTgt spid="167948"/>
                                        </p:tgtEl>
                                      </p:cBhvr>
                                    </p:animEffect>
                                  </p:childTnLst>
                                </p:cTn>
                              </p:par>
                              <p:par>
                                <p:cTn id="36" presetID="8" presetClass="entr" presetSubtype="16" fill="hold" grpId="0" nodeType="withEffect">
                                  <p:stCondLst>
                                    <p:cond delay="0"/>
                                  </p:stCondLst>
                                  <p:childTnLst>
                                    <p:set>
                                      <p:cBhvr>
                                        <p:cTn id="37" dur="1" fill="hold">
                                          <p:stCondLst>
                                            <p:cond delay="0"/>
                                          </p:stCondLst>
                                        </p:cTn>
                                        <p:tgtEl>
                                          <p:spTgt spid="167949"/>
                                        </p:tgtEl>
                                        <p:attrNameLst>
                                          <p:attrName>style.visibility</p:attrName>
                                        </p:attrNameLst>
                                      </p:cBhvr>
                                      <p:to>
                                        <p:strVal val="visible"/>
                                      </p:to>
                                    </p:set>
                                    <p:animEffect transition="in" filter="diamond(in)">
                                      <p:cBhvr>
                                        <p:cTn id="38" dur="2000"/>
                                        <p:tgtEl>
                                          <p:spTgt spid="167949"/>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167950"/>
                                        </p:tgtEl>
                                        <p:attrNameLst>
                                          <p:attrName>style.visibility</p:attrName>
                                        </p:attrNameLst>
                                      </p:cBhvr>
                                      <p:to>
                                        <p:strVal val="visible"/>
                                      </p:to>
                                    </p:set>
                                    <p:animEffect transition="in" filter="diamond(in)">
                                      <p:cBhvr>
                                        <p:cTn id="41" dur="2000"/>
                                        <p:tgtEl>
                                          <p:spTgt spid="1679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167951"/>
                                        </p:tgtEl>
                                        <p:attrNameLst>
                                          <p:attrName>style.visibility</p:attrName>
                                        </p:attrNameLst>
                                      </p:cBhvr>
                                      <p:to>
                                        <p:strVal val="visible"/>
                                      </p:to>
                                    </p:set>
                                    <p:animEffect transition="in" filter="diamond(in)">
                                      <p:cBhvr>
                                        <p:cTn id="44" dur="2000"/>
                                        <p:tgtEl>
                                          <p:spTgt spid="167951"/>
                                        </p:tgtEl>
                                      </p:cBhvr>
                                    </p:animEffect>
                                  </p:childTnLst>
                                </p:cTn>
                              </p:par>
                              <p:par>
                                <p:cTn id="45" presetID="8" presetClass="entr" presetSubtype="16" fill="hold" nodeType="withEffect">
                                  <p:stCondLst>
                                    <p:cond delay="0"/>
                                  </p:stCondLst>
                                  <p:childTnLst>
                                    <p:set>
                                      <p:cBhvr>
                                        <p:cTn id="46" dur="1" fill="hold">
                                          <p:stCondLst>
                                            <p:cond delay="0"/>
                                          </p:stCondLst>
                                        </p:cTn>
                                        <p:tgtEl>
                                          <p:spTgt spid="167953"/>
                                        </p:tgtEl>
                                        <p:attrNameLst>
                                          <p:attrName>style.visibility</p:attrName>
                                        </p:attrNameLst>
                                      </p:cBhvr>
                                      <p:to>
                                        <p:strVal val="visible"/>
                                      </p:to>
                                    </p:set>
                                    <p:animEffect transition="in" filter="diamond(in)">
                                      <p:cBhvr>
                                        <p:cTn id="47" dur="2000"/>
                                        <p:tgtEl>
                                          <p:spTgt spid="167953"/>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167955"/>
                                        </p:tgtEl>
                                        <p:attrNameLst>
                                          <p:attrName>style.visibility</p:attrName>
                                        </p:attrNameLst>
                                      </p:cBhvr>
                                      <p:to>
                                        <p:strVal val="visible"/>
                                      </p:to>
                                    </p:set>
                                    <p:animEffect transition="in" filter="diamond(in)">
                                      <p:cBhvr>
                                        <p:cTn id="52" dur="2000"/>
                                        <p:tgtEl>
                                          <p:spTgt spid="167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bldLvl="0" animBg="1"/>
      <p:bldP spid="167941" grpId="0" bldLvl="0" animBg="1"/>
      <p:bldP spid="167942" grpId="0"/>
      <p:bldP spid="167943" grpId="0"/>
      <p:bldP spid="167944" grpId="0" bldLvl="0" animBg="1"/>
      <p:bldP spid="167945" grpId="0" bldLvl="0" animBg="1"/>
      <p:bldP spid="167946" grpId="0"/>
      <p:bldP spid="167947" grpId="0"/>
      <p:bldP spid="167948" grpId="0" bldLvl="0" animBg="1"/>
      <p:bldP spid="167949" grpId="0" bldLvl="0" animBg="1"/>
      <p:bldP spid="167950" grpId="0"/>
      <p:bldP spid="167951" grpId="0"/>
      <p:bldP spid="16795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65420" y="2520950"/>
            <a:ext cx="2763520" cy="4026535"/>
          </a:xfrm>
          <a:prstGeom prst="rect">
            <a:avLst/>
          </a:prstGeom>
          <a:noFill/>
          <a:ln>
            <a:solidFill>
              <a:schemeClr val="accent2">
                <a:lumMod val="75000"/>
              </a:schemeClr>
            </a:solidFill>
          </a:ln>
        </p:spPr>
        <p:txBody>
          <a:bodyPr wrap="square" lIns="0">
            <a:noAutofit/>
          </a:bodyPr>
          <a:lstStyle/>
          <a:p>
            <a:pPr marL="179705">
              <a:lnSpc>
                <a:spcPct val="150000"/>
              </a:lnSpc>
              <a:spcBef>
                <a:spcPts val="750"/>
              </a:spcBef>
              <a:spcAft>
                <a:spcPts val="750"/>
              </a:spcAft>
            </a:pPr>
            <a:r>
              <a:rPr altLang="zh-CN" dirty="0"/>
              <a:t>1.掌握液压与气动传动的工作原理；</a:t>
            </a:r>
            <a:endParaRPr altLang="zh-CN" dirty="0"/>
          </a:p>
          <a:p>
            <a:pPr marL="179705">
              <a:lnSpc>
                <a:spcPct val="150000"/>
              </a:lnSpc>
              <a:spcBef>
                <a:spcPts val="750"/>
              </a:spcBef>
              <a:spcAft>
                <a:spcPts val="750"/>
              </a:spcAft>
            </a:pPr>
            <a:r>
              <a:rPr altLang="zh-CN" dirty="0"/>
              <a:t>2.掌握液压与气动系统的组成及各部分的作用；</a:t>
            </a:r>
            <a:endParaRPr altLang="zh-CN" dirty="0"/>
          </a:p>
          <a:p>
            <a:pPr marL="179705">
              <a:lnSpc>
                <a:spcPct val="150000"/>
              </a:lnSpc>
              <a:spcBef>
                <a:spcPts val="750"/>
              </a:spcBef>
              <a:spcAft>
                <a:spcPts val="750"/>
              </a:spcAft>
            </a:pPr>
            <a:r>
              <a:rPr altLang="zh-CN" dirty="0"/>
              <a:t>3.了解液压与气动系统的发展情况；</a:t>
            </a:r>
            <a:endParaRPr altLang="zh-CN" dirty="0"/>
          </a:p>
          <a:p>
            <a:pPr marL="179705">
              <a:lnSpc>
                <a:spcPct val="150000"/>
              </a:lnSpc>
              <a:spcBef>
                <a:spcPts val="750"/>
              </a:spcBef>
              <a:spcAft>
                <a:spcPts val="750"/>
              </a:spcAft>
            </a:pPr>
            <a:r>
              <a:rPr altLang="zh-CN" dirty="0"/>
              <a:t>4.知道液压与气动系统的优缺点</a:t>
            </a:r>
            <a:endParaRPr altLang="zh-CN" dirty="0"/>
          </a:p>
          <a:p>
            <a:pPr marL="290830" algn="l">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zh-CN" altLang="zh-CN" sz="1000" b="1" kern="2200" dirty="0">
              <a:effectLst/>
              <a:latin typeface="宋体" panose="02010600030101010101" pitchFamily="2" charset="-122"/>
              <a:ea typeface="宋体" panose="02010600030101010101" pitchFamily="2" charset="-122"/>
            </a:endParaRPr>
          </a:p>
        </p:txBody>
      </p:sp>
      <p:sp>
        <p:nvSpPr>
          <p:cNvPr id="5" name="文本框 4"/>
          <p:cNvSpPr txBox="1"/>
          <p:nvPr/>
        </p:nvSpPr>
        <p:spPr>
          <a:xfrm>
            <a:off x="8540115" y="2520950"/>
            <a:ext cx="2763520" cy="4027170"/>
          </a:xfrm>
          <a:prstGeom prst="rect">
            <a:avLst/>
          </a:prstGeom>
          <a:noFill/>
          <a:ln>
            <a:solidFill>
              <a:schemeClr val="accent2">
                <a:lumMod val="75000"/>
              </a:schemeClr>
            </a:solidFill>
          </a:ln>
        </p:spPr>
        <p:txBody>
          <a:bodyPr wrap="square" lIns="0">
            <a:noAutofit/>
          </a:bodyPr>
          <a:lstStyle/>
          <a:p>
            <a:pPr marL="179705">
              <a:lnSpc>
                <a:spcPct val="150000"/>
              </a:lnSpc>
              <a:spcBef>
                <a:spcPts val="750"/>
              </a:spcBef>
              <a:spcAft>
                <a:spcPts val="750"/>
              </a:spcAft>
            </a:pPr>
            <a:r>
              <a:rPr altLang="zh-CN" dirty="0"/>
              <a:t>1.会分析液压与气动系统的工作原理；</a:t>
            </a:r>
            <a:endParaRPr altLang="zh-CN" dirty="0"/>
          </a:p>
          <a:p>
            <a:pPr marL="179705">
              <a:lnSpc>
                <a:spcPct val="150000"/>
              </a:lnSpc>
              <a:spcBef>
                <a:spcPts val="750"/>
              </a:spcBef>
              <a:spcAft>
                <a:spcPts val="750"/>
              </a:spcAft>
            </a:pPr>
            <a:r>
              <a:rPr altLang="zh-CN" dirty="0"/>
              <a:t>2.会分析液压与气动系统的组成 </a:t>
            </a:r>
            <a:endParaRPr altLang="zh-CN" dirty="0"/>
          </a:p>
          <a:p>
            <a:pPr marL="290830" algn="just">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7" name="文本框 6"/>
          <p:cNvSpPr txBox="1"/>
          <p:nvPr/>
        </p:nvSpPr>
        <p:spPr>
          <a:xfrm>
            <a:off x="1991360" y="2520950"/>
            <a:ext cx="2763520" cy="4027170"/>
          </a:xfrm>
          <a:prstGeom prst="rect">
            <a:avLst/>
          </a:prstGeom>
          <a:noFill/>
          <a:ln>
            <a:solidFill>
              <a:schemeClr val="accent2">
                <a:lumMod val="75000"/>
              </a:schemeClr>
            </a:solidFill>
          </a:ln>
        </p:spPr>
        <p:txBody>
          <a:bodyPr wrap="square" lIns="0">
            <a:noAutofit/>
          </a:bodyPr>
          <a:lstStyle/>
          <a:p>
            <a:pPr marL="179705">
              <a:lnSpc>
                <a:spcPct val="150000"/>
              </a:lnSpc>
              <a:spcBef>
                <a:spcPts val="750"/>
              </a:spcBef>
              <a:spcAft>
                <a:spcPts val="750"/>
              </a:spcAft>
            </a:pPr>
            <a:r>
              <a:rPr lang="en-US" altLang="zh-CN" dirty="0"/>
              <a:t>1.</a:t>
            </a:r>
            <a:r>
              <a:rPr lang="zh-CN" altLang="zh-CN" dirty="0"/>
              <a:t>团结协作意识的培养； </a:t>
            </a:r>
            <a:endParaRPr lang="zh-CN" altLang="zh-CN" dirty="0"/>
          </a:p>
          <a:p>
            <a:pPr marL="179705">
              <a:lnSpc>
                <a:spcPct val="150000"/>
              </a:lnSpc>
              <a:spcBef>
                <a:spcPts val="750"/>
              </a:spcBef>
              <a:spcAft>
                <a:spcPts val="750"/>
              </a:spcAft>
            </a:pPr>
            <a:r>
              <a:rPr lang="en-US" altLang="zh-CN" dirty="0"/>
              <a:t>2.</a:t>
            </a:r>
            <a:r>
              <a:rPr lang="zh-CN" altLang="zh-CN" dirty="0"/>
              <a:t>问题导向，分析问题，解决问题</a:t>
            </a:r>
            <a:endParaRPr lang="zh-CN" altLang="zh-CN" dirty="0"/>
          </a:p>
          <a:p>
            <a:pPr marL="179705">
              <a:lnSpc>
                <a:spcPct val="150000"/>
              </a:lnSpc>
              <a:spcBef>
                <a:spcPts val="750"/>
              </a:spcBef>
              <a:spcAft>
                <a:spcPts val="750"/>
              </a:spcAft>
            </a:pPr>
            <a:r>
              <a:rPr lang="en-US" altLang="zh-CN" dirty="0"/>
              <a:t>3.</a:t>
            </a:r>
            <a:r>
              <a:rPr lang="zh-CN" altLang="zh-CN" dirty="0"/>
              <a:t>举一反三的能力</a:t>
            </a:r>
            <a:endParaRPr lang="zh-CN" altLang="zh-CN" dirty="0"/>
          </a:p>
          <a:p>
            <a:pPr marL="179705">
              <a:lnSpc>
                <a:spcPct val="150000"/>
              </a:lnSpc>
              <a:spcBef>
                <a:spcPts val="750"/>
              </a:spcBef>
              <a:spcAft>
                <a:spcPts val="750"/>
              </a:spcAft>
            </a:pPr>
            <a:r>
              <a:rPr lang="en-US" altLang="zh-CN" dirty="0"/>
              <a:t>4.8S</a:t>
            </a:r>
            <a:r>
              <a:rPr lang="zh-CN" altLang="zh-CN" dirty="0"/>
              <a:t>管理</a:t>
            </a:r>
            <a:endParaRPr lang="en-US"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lstStyle/>
          <a:p>
            <a:r>
              <a:rPr lang="zh-CN" altLang="en-US" dirty="0"/>
              <a:t>素质目标</a:t>
            </a:r>
            <a:endParaRPr lang="zh-CN" altLang="en-US" dirty="0"/>
          </a:p>
        </p:txBody>
      </p:sp>
      <p:sp>
        <p:nvSpPr>
          <p:cNvPr id="6" name="文本框 5"/>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lstStyle/>
          <a:p>
            <a:r>
              <a:rPr lang="zh-CN" altLang="en-US" dirty="0"/>
              <a:t>知识目标</a:t>
            </a:r>
            <a:endParaRPr lang="zh-CN" altLang="en-US" dirty="0"/>
          </a:p>
        </p:txBody>
      </p:sp>
      <p:sp>
        <p:nvSpPr>
          <p:cNvPr id="8" name="文本框 7"/>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lstStyle/>
          <a:p>
            <a:r>
              <a:rPr lang="zh-CN" altLang="en-US" dirty="0"/>
              <a:t>能力目标</a:t>
            </a:r>
            <a:endParaRPr lang="zh-CN" altLang="en-US" dirty="0"/>
          </a:p>
        </p:txBody>
      </p:sp>
      <p:pic>
        <p:nvPicPr>
          <p:cNvPr id="17" name="图形 16" descr="v 形箭头"/>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685137" y="1878221"/>
            <a:ext cx="628890" cy="628890"/>
          </a:xfrm>
          <a:prstGeom prst="rect">
            <a:avLst/>
          </a:prstGeom>
        </p:spPr>
      </p:pic>
      <p:pic>
        <p:nvPicPr>
          <p:cNvPr id="19" name="图形 18" descr="v 形箭头"/>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66249" y="1860946"/>
            <a:ext cx="628890" cy="628890"/>
          </a:xfrm>
          <a:prstGeom prst="rect">
            <a:avLst/>
          </a:prstGeom>
        </p:spPr>
      </p:pic>
      <p:sp>
        <p:nvSpPr>
          <p:cNvPr id="12" name="文本框 11"/>
          <p:cNvSpPr txBox="1"/>
          <p:nvPr userDrawn="1">
            <p:custDataLst>
              <p:tags r:id="rId3"/>
            </p:custDataLst>
          </p:nvPr>
        </p:nvSpPr>
        <p:spPr>
          <a:xfrm>
            <a:off x="8371605" y="706273"/>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4" name="AutoShape 4"/>
          <p:cNvSpPr/>
          <p:nvPr/>
        </p:nvSpPr>
        <p:spPr>
          <a:xfrm>
            <a:off x="2057400" y="2139951"/>
            <a:ext cx="3810000" cy="368299"/>
          </a:xfrm>
          <a:prstGeom prst="flowChartProcess">
            <a:avLst/>
          </a:prstGeom>
          <a:solidFill>
            <a:srgbClr val="99CCFF"/>
          </a:solidFill>
          <a:ln w="9525" cap="flat" cmpd="sng">
            <a:solidFill>
              <a:srgbClr val="99CC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68965" name="Rectangle 5"/>
          <p:cNvSpPr/>
          <p:nvPr/>
        </p:nvSpPr>
        <p:spPr>
          <a:xfrm>
            <a:off x="2057400" y="2667000"/>
            <a:ext cx="3810000" cy="9906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68966" name="Rectangle 6"/>
          <p:cNvSpPr/>
          <p:nvPr/>
        </p:nvSpPr>
        <p:spPr>
          <a:xfrm>
            <a:off x="2133600" y="2667000"/>
            <a:ext cx="3810000" cy="977265"/>
          </a:xfrm>
          <a:prstGeom prst="rect">
            <a:avLst/>
          </a:prstGeom>
          <a:noFill/>
          <a:ln w="9525">
            <a:noFill/>
          </a:ln>
        </p:spPr>
        <p:txBody>
          <a:bodyPr anchor="t" anchorCtr="0">
            <a:spAutoFit/>
          </a:bodyPr>
          <a:p>
            <a:pPr>
              <a:lnSpc>
                <a:spcPct val="120000"/>
              </a:lnSpc>
            </a:pPr>
            <a:r>
              <a:rPr lang="zh-CN" altLang="en-US" sz="2400" dirty="0">
                <a:solidFill>
                  <a:schemeClr val="tx1"/>
                </a:solidFill>
                <a:latin typeface="Arial" panose="020B0604020202020204" pitchFamily="34" charset="0"/>
                <a:ea typeface="楷体_GB2312" pitchFamily="1" charset="-122"/>
              </a:rPr>
              <a:t>液体分层流动，各层间互不干扰</a:t>
            </a:r>
            <a:endParaRPr lang="zh-CN" altLang="en-US" sz="2400" dirty="0">
              <a:solidFill>
                <a:schemeClr val="tx1"/>
              </a:solidFill>
              <a:latin typeface="楷体_GB2312" pitchFamily="1" charset="-122"/>
              <a:ea typeface="楷体_GB2312" pitchFamily="1" charset="-122"/>
            </a:endParaRPr>
          </a:p>
        </p:txBody>
      </p:sp>
      <p:sp>
        <p:nvSpPr>
          <p:cNvPr id="168967" name="Text Box 7"/>
          <p:cNvSpPr txBox="1"/>
          <p:nvPr/>
        </p:nvSpPr>
        <p:spPr>
          <a:xfrm>
            <a:off x="2057400" y="2057400"/>
            <a:ext cx="3692525"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层流</a:t>
            </a:r>
            <a:endParaRPr lang="zh-CN" altLang="en-US" sz="2400" dirty="0">
              <a:solidFill>
                <a:schemeClr val="tx1"/>
              </a:solidFill>
              <a:latin typeface="Arial" panose="020B0604020202020204" pitchFamily="34" charset="0"/>
              <a:ea typeface="楷体_GB2312" pitchFamily="1" charset="-122"/>
            </a:endParaRPr>
          </a:p>
        </p:txBody>
      </p:sp>
      <p:sp>
        <p:nvSpPr>
          <p:cNvPr id="168968" name="AutoShape 8"/>
          <p:cNvSpPr/>
          <p:nvPr/>
        </p:nvSpPr>
        <p:spPr>
          <a:xfrm>
            <a:off x="2057400" y="4121151"/>
            <a:ext cx="3810000" cy="368299"/>
          </a:xfrm>
          <a:prstGeom prst="flowChartProcess">
            <a:avLst/>
          </a:prstGeom>
          <a:solidFill>
            <a:srgbClr val="99CCFF"/>
          </a:solidFill>
          <a:ln w="9525" cap="flat" cmpd="sng">
            <a:solidFill>
              <a:srgbClr val="99CC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68969" name="Rectangle 9"/>
          <p:cNvSpPr/>
          <p:nvPr/>
        </p:nvSpPr>
        <p:spPr>
          <a:xfrm>
            <a:off x="2057400" y="4648200"/>
            <a:ext cx="3810000" cy="990600"/>
          </a:xfrm>
          <a:prstGeom prst="rect">
            <a:avLst/>
          </a:prstGeom>
          <a:noFill/>
          <a:ln w="6350" cap="flat" cmpd="sng">
            <a:solidFill>
              <a:schemeClr val="tx1"/>
            </a:solidFill>
            <a:prstDash val="solid"/>
            <a:miter/>
            <a:headEnd type="none" w="med" len="med"/>
            <a:tailEnd type="none" w="med" len="med"/>
          </a:ln>
        </p:spPr>
        <p:txBody>
          <a:bodyPr wrap="none" lIns="72000" tIns="72000" rIns="0" bIns="0" anchor="t" anchorCtr="0"/>
          <a:p>
            <a:pPr>
              <a:spcBef>
                <a:spcPct val="50000"/>
              </a:spcBef>
            </a:pPr>
            <a:endParaRPr lang="zh-CN" altLang="en-US" b="0" dirty="0">
              <a:latin typeface="Arial" panose="020B0604020202020204" pitchFamily="34" charset="0"/>
              <a:ea typeface="华文行楷" panose="02010800040101010101" pitchFamily="2" charset="-122"/>
            </a:endParaRPr>
          </a:p>
        </p:txBody>
      </p:sp>
      <p:sp>
        <p:nvSpPr>
          <p:cNvPr id="168970" name="Rectangle 10"/>
          <p:cNvSpPr/>
          <p:nvPr/>
        </p:nvSpPr>
        <p:spPr>
          <a:xfrm>
            <a:off x="2057400" y="4724400"/>
            <a:ext cx="3810000" cy="977265"/>
          </a:xfrm>
          <a:prstGeom prst="rect">
            <a:avLst/>
          </a:prstGeom>
          <a:noFill/>
          <a:ln w="9525">
            <a:noFill/>
          </a:ln>
        </p:spPr>
        <p:txBody>
          <a:bodyPr anchor="t" anchorCtr="0">
            <a:spAutoFit/>
          </a:bodyPr>
          <a:p>
            <a:pPr>
              <a:lnSpc>
                <a:spcPct val="120000"/>
              </a:lnSpc>
            </a:pPr>
            <a:r>
              <a:rPr lang="zh-CN" altLang="en-US" sz="2400" dirty="0">
                <a:solidFill>
                  <a:schemeClr val="tx1"/>
                </a:solidFill>
                <a:latin typeface="Arial" panose="020B0604020202020204" pitchFamily="34" charset="0"/>
                <a:ea typeface="楷体_GB2312" pitchFamily="1" charset="-122"/>
              </a:rPr>
              <a:t>液体质点的运动杂乱无章</a:t>
            </a:r>
            <a:endParaRPr lang="zh-CN" altLang="en-US" sz="2400" dirty="0">
              <a:solidFill>
                <a:schemeClr val="tx1"/>
              </a:solidFill>
              <a:latin typeface="Arial" panose="020B0604020202020204" pitchFamily="34" charset="0"/>
              <a:ea typeface="楷体_GB2312" pitchFamily="1" charset="-122"/>
            </a:endParaRPr>
          </a:p>
          <a:p>
            <a:pPr>
              <a:lnSpc>
                <a:spcPct val="120000"/>
              </a:lnSpc>
            </a:pPr>
            <a:endParaRPr lang="zh-CN" altLang="en-US" sz="2400" b="0" dirty="0">
              <a:solidFill>
                <a:schemeClr val="tx1"/>
              </a:solidFill>
              <a:latin typeface="Arial" panose="020B0604020202020204" pitchFamily="34" charset="0"/>
              <a:ea typeface="楷体_GB2312" pitchFamily="1" charset="-122"/>
            </a:endParaRPr>
          </a:p>
        </p:txBody>
      </p:sp>
      <p:sp>
        <p:nvSpPr>
          <p:cNvPr id="168971" name="Text Box 11"/>
          <p:cNvSpPr txBox="1"/>
          <p:nvPr/>
        </p:nvSpPr>
        <p:spPr>
          <a:xfrm>
            <a:off x="2057400" y="4038600"/>
            <a:ext cx="3692525"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紊流</a:t>
            </a:r>
            <a:endParaRPr lang="zh-CN" altLang="en-US" sz="2400" dirty="0">
              <a:solidFill>
                <a:schemeClr val="tx1"/>
              </a:solidFill>
              <a:latin typeface="Arial" panose="020B0604020202020204" pitchFamily="34" charset="0"/>
              <a:ea typeface="楷体_GB2312" pitchFamily="1" charset="-122"/>
            </a:endParaRPr>
          </a:p>
        </p:txBody>
      </p:sp>
      <p:graphicFrame>
        <p:nvGraphicFramePr>
          <p:cNvPr id="168972" name="Object 12"/>
          <p:cNvGraphicFramePr>
            <a:graphicFrameLocks noGrp="1" noChangeAspect="1"/>
          </p:cNvGraphicFramePr>
          <p:nvPr>
            <p:ph idx="4294967295"/>
          </p:nvPr>
        </p:nvGraphicFramePr>
        <p:xfrm>
          <a:off x="7620000" y="2622550"/>
          <a:ext cx="1322705" cy="930275"/>
        </p:xfrm>
        <a:graphic>
          <a:graphicData uri="http://schemas.openxmlformats.org/presentationml/2006/ole">
            <mc:AlternateContent xmlns:mc="http://schemas.openxmlformats.org/markup-compatibility/2006">
              <mc:Choice xmlns:v="urn:schemas-microsoft-com:vml" Requires="v">
                <p:oleObj spid="_x0000_s3091" name="" r:id="rId1" imgW="571500" imgH="393700" progId="Equation.3">
                  <p:embed/>
                </p:oleObj>
              </mc:Choice>
              <mc:Fallback>
                <p:oleObj name="" r:id="rId1" imgW="571500" imgH="393700" progId="Equation.3">
                  <p:embed/>
                  <p:pic>
                    <p:nvPicPr>
                      <p:cNvPr id="0" name="图片 3090"/>
                      <p:cNvPicPr/>
                      <p:nvPr/>
                    </p:nvPicPr>
                    <p:blipFill>
                      <a:blip r:embed="rId2"/>
                      <a:stretch>
                        <a:fillRect/>
                      </a:stretch>
                    </p:blipFill>
                    <p:spPr>
                      <a:xfrm>
                        <a:off x="7620000" y="2622550"/>
                        <a:ext cx="1322705" cy="930275"/>
                      </a:xfrm>
                      <a:prstGeom prst="rect">
                        <a:avLst/>
                      </a:prstGeom>
                      <a:noFill/>
                      <a:ln w="38100">
                        <a:miter/>
                      </a:ln>
                    </p:spPr>
                  </p:pic>
                </p:oleObj>
              </mc:Fallback>
            </mc:AlternateContent>
          </a:graphicData>
        </a:graphic>
      </p:graphicFrame>
      <p:sp>
        <p:nvSpPr>
          <p:cNvPr id="168973" name="Rectangle 13"/>
          <p:cNvSpPr/>
          <p:nvPr/>
        </p:nvSpPr>
        <p:spPr>
          <a:xfrm>
            <a:off x="7010400" y="3581400"/>
            <a:ext cx="2895600" cy="1124585"/>
          </a:xfrm>
          <a:prstGeom prst="rect">
            <a:avLst/>
          </a:prstGeom>
          <a:noFill/>
          <a:ln w="9525">
            <a:noFill/>
          </a:ln>
        </p:spPr>
        <p:txBody>
          <a:bodyPr anchor="t" anchorCtr="0">
            <a:spAutoFit/>
          </a:bodyPr>
          <a:p>
            <a:pPr>
              <a:lnSpc>
                <a:spcPct val="140000"/>
              </a:lnSpc>
            </a:pPr>
            <a:r>
              <a:rPr lang="en-US" altLang="zh-CN" sz="2400" i="1" dirty="0">
                <a:solidFill>
                  <a:schemeClr val="tx1"/>
                </a:solidFill>
                <a:latin typeface="楷体_GB2312" pitchFamily="1" charset="-122"/>
                <a:ea typeface="楷体_GB2312" pitchFamily="1" charset="-122"/>
              </a:rPr>
              <a:t>Re</a:t>
            </a:r>
            <a:r>
              <a:rPr lang="en-US" altLang="zh-CN" sz="2400" dirty="0">
                <a:solidFill>
                  <a:schemeClr val="tx1"/>
                </a:solidFill>
                <a:latin typeface="楷体_GB2312" pitchFamily="1" charset="-122"/>
                <a:ea typeface="楷体_GB2312" pitchFamily="1" charset="-122"/>
              </a:rPr>
              <a:t>&lt;</a:t>
            </a:r>
            <a:r>
              <a:rPr lang="en-US" altLang="zh-CN" sz="2400" i="1" dirty="0">
                <a:solidFill>
                  <a:schemeClr val="tx1"/>
                </a:solidFill>
                <a:latin typeface="楷体_GB2312" pitchFamily="1" charset="-122"/>
                <a:ea typeface="楷体_GB2312" pitchFamily="1" charset="-122"/>
              </a:rPr>
              <a:t>Re</a:t>
            </a:r>
            <a:r>
              <a:rPr lang="en-US" altLang="zh-CN" sz="2400" dirty="0">
                <a:solidFill>
                  <a:schemeClr val="tx1"/>
                </a:solidFill>
                <a:latin typeface="楷体_GB2312" pitchFamily="1" charset="-122"/>
                <a:ea typeface="楷体_GB2312" pitchFamily="1" charset="-122"/>
              </a:rPr>
              <a:t>c</a:t>
            </a:r>
            <a:r>
              <a:rPr lang="en-US" altLang="zh-CN" sz="2400" dirty="0">
                <a:solidFill>
                  <a:schemeClr val="tx1"/>
                </a:solidFill>
                <a:latin typeface="Arial" panose="020B0604020202020204" pitchFamily="34" charset="0"/>
                <a:ea typeface="楷体_GB2312" pitchFamily="1" charset="-122"/>
              </a:rPr>
              <a:t>——</a:t>
            </a:r>
            <a:r>
              <a:rPr lang="zh-CN" altLang="en-US" sz="2400" dirty="0">
                <a:solidFill>
                  <a:schemeClr val="tx1"/>
                </a:solidFill>
                <a:latin typeface="楷体_GB2312" pitchFamily="1" charset="-122"/>
                <a:ea typeface="楷体_GB2312" pitchFamily="1" charset="-122"/>
              </a:rPr>
              <a:t>层流 </a:t>
            </a:r>
            <a:r>
              <a:rPr lang="en-US" altLang="zh-CN" sz="2400" i="1" dirty="0">
                <a:solidFill>
                  <a:schemeClr val="tx1"/>
                </a:solidFill>
                <a:latin typeface="楷体_GB2312" pitchFamily="1" charset="-122"/>
                <a:ea typeface="楷体_GB2312" pitchFamily="1" charset="-122"/>
              </a:rPr>
              <a:t>Re</a:t>
            </a:r>
            <a:r>
              <a:rPr lang="en-US" altLang="zh-CN" sz="2400" dirty="0">
                <a:solidFill>
                  <a:schemeClr val="tx1"/>
                </a:solidFill>
                <a:latin typeface="楷体_GB2312" pitchFamily="1" charset="-122"/>
                <a:ea typeface="楷体_GB2312" pitchFamily="1" charset="-122"/>
              </a:rPr>
              <a:t>&gt;</a:t>
            </a:r>
            <a:r>
              <a:rPr lang="en-US" altLang="zh-CN" sz="2400" i="1" dirty="0">
                <a:solidFill>
                  <a:schemeClr val="tx1"/>
                </a:solidFill>
                <a:latin typeface="楷体_GB2312" pitchFamily="1" charset="-122"/>
                <a:ea typeface="楷体_GB2312" pitchFamily="1" charset="-122"/>
              </a:rPr>
              <a:t>Re</a:t>
            </a:r>
            <a:r>
              <a:rPr lang="en-US" altLang="zh-CN" sz="2400" dirty="0">
                <a:solidFill>
                  <a:schemeClr val="tx1"/>
                </a:solidFill>
                <a:latin typeface="楷体_GB2312" pitchFamily="1" charset="-122"/>
                <a:ea typeface="楷体_GB2312" pitchFamily="1" charset="-122"/>
              </a:rPr>
              <a:t>c</a:t>
            </a:r>
            <a:r>
              <a:rPr lang="en-US" altLang="zh-CN" sz="2400" dirty="0">
                <a:solidFill>
                  <a:schemeClr val="tx1"/>
                </a:solidFill>
                <a:latin typeface="Arial" panose="020B0604020202020204" pitchFamily="34" charset="0"/>
                <a:ea typeface="楷体_GB2312" pitchFamily="1" charset="-122"/>
              </a:rPr>
              <a:t>——</a:t>
            </a:r>
            <a:r>
              <a:rPr lang="zh-CN" altLang="en-US" sz="2400" dirty="0">
                <a:solidFill>
                  <a:schemeClr val="tx1"/>
                </a:solidFill>
                <a:latin typeface="楷体_GB2312" pitchFamily="1" charset="-122"/>
                <a:ea typeface="楷体_GB2312" pitchFamily="1" charset="-122"/>
              </a:rPr>
              <a:t>紊流</a:t>
            </a:r>
            <a:endParaRPr lang="zh-CN" altLang="en-US" sz="2400" dirty="0">
              <a:solidFill>
                <a:schemeClr val="tx1"/>
              </a:solidFill>
              <a:latin typeface="楷体_GB2312" pitchFamily="1" charset="-122"/>
              <a:ea typeface="楷体_GB2312" pitchFamily="1" charset="-122"/>
            </a:endParaRPr>
          </a:p>
        </p:txBody>
      </p:sp>
      <p:sp>
        <p:nvSpPr>
          <p:cNvPr id="168974" name="Rectangle 14"/>
          <p:cNvSpPr/>
          <p:nvPr/>
        </p:nvSpPr>
        <p:spPr>
          <a:xfrm>
            <a:off x="6098223" y="2133600"/>
            <a:ext cx="4145280" cy="460375"/>
          </a:xfrm>
          <a:prstGeom prst="rect">
            <a:avLst/>
          </a:prstGeom>
          <a:noFill/>
          <a:ln w="9525">
            <a:noFill/>
          </a:ln>
        </p:spPr>
        <p:txBody>
          <a:bodyPr wrap="none" anchor="t" anchorCtr="0">
            <a:spAutoFit/>
          </a:bodyPr>
          <a:p>
            <a:pPr algn="ctr">
              <a:spcBef>
                <a:spcPct val="50000"/>
              </a:spcBef>
            </a:pPr>
            <a:r>
              <a:rPr lang="zh-CN" altLang="en-US" sz="2400" dirty="0">
                <a:solidFill>
                  <a:schemeClr val="tx2"/>
                </a:solidFill>
                <a:latin typeface="Arial" panose="020B0604020202020204" pitchFamily="34" charset="0"/>
                <a:ea typeface="楷体_GB2312" pitchFamily="1" charset="-122"/>
              </a:rPr>
              <a:t>雷诺数</a:t>
            </a:r>
            <a:r>
              <a:rPr lang="en-US" altLang="zh-CN" sz="2400" i="1" dirty="0">
                <a:solidFill>
                  <a:schemeClr val="tx1"/>
                </a:solidFill>
                <a:latin typeface="Arial" panose="020B0604020202020204" pitchFamily="34" charset="0"/>
                <a:ea typeface="楷体_GB2312" pitchFamily="1" charset="-122"/>
              </a:rPr>
              <a:t>—</a:t>
            </a:r>
            <a:r>
              <a:rPr lang="zh-CN" altLang="en-US" sz="2400" dirty="0">
                <a:solidFill>
                  <a:schemeClr val="tx1"/>
                </a:solidFill>
                <a:latin typeface="Arial" panose="020B0604020202020204" pitchFamily="34" charset="0"/>
                <a:ea typeface="楷体_GB2312" pitchFamily="1" charset="-122"/>
              </a:rPr>
              <a:t>判定液体流态的依据</a:t>
            </a:r>
            <a:endParaRPr lang="zh-CN" altLang="en-US" sz="2400" dirty="0">
              <a:solidFill>
                <a:schemeClr val="tx1"/>
              </a:solidFill>
              <a:latin typeface="Arial" panose="020B0604020202020204" pitchFamily="34" charset="0"/>
              <a:ea typeface="楷体_GB2312" pitchFamily="1" charset="-122"/>
            </a:endParaRPr>
          </a:p>
        </p:txBody>
      </p:sp>
      <p:sp>
        <p:nvSpPr>
          <p:cNvPr id="168975" name="Rectangle 15"/>
          <p:cNvSpPr/>
          <p:nvPr/>
        </p:nvSpPr>
        <p:spPr>
          <a:xfrm>
            <a:off x="6934200" y="4876800"/>
            <a:ext cx="2667000" cy="460375"/>
          </a:xfrm>
          <a:prstGeom prst="rect">
            <a:avLst/>
          </a:prstGeom>
          <a:noFill/>
          <a:ln w="9525">
            <a:noFill/>
          </a:ln>
        </p:spPr>
        <p:txBody>
          <a:bodyPr anchor="t" anchorCtr="0">
            <a:spAutoFit/>
          </a:bodyPr>
          <a:p>
            <a:pPr algn="ctr">
              <a:spcBef>
                <a:spcPct val="50000"/>
              </a:spcBef>
            </a:pPr>
            <a:r>
              <a:rPr lang="en-US" altLang="zh-CN" sz="2400" i="1" dirty="0">
                <a:solidFill>
                  <a:schemeClr val="tx1"/>
                </a:solidFill>
                <a:latin typeface="楷体_GB2312" pitchFamily="1" charset="-122"/>
                <a:ea typeface="楷体_GB2312" pitchFamily="1" charset="-122"/>
              </a:rPr>
              <a:t>Re</a:t>
            </a:r>
            <a:r>
              <a:rPr lang="en-US" altLang="zh-CN" sz="2400" dirty="0">
                <a:solidFill>
                  <a:schemeClr val="tx1"/>
                </a:solidFill>
                <a:latin typeface="楷体_GB2312" pitchFamily="1" charset="-122"/>
                <a:ea typeface="楷体_GB2312" pitchFamily="1" charset="-122"/>
              </a:rPr>
              <a:t>c-</a:t>
            </a:r>
            <a:r>
              <a:rPr lang="zh-CN" altLang="en-US" sz="2400" dirty="0">
                <a:solidFill>
                  <a:schemeClr val="tx1"/>
                </a:solidFill>
                <a:latin typeface="楷体_GB2312" pitchFamily="1" charset="-122"/>
                <a:ea typeface="楷体_GB2312" pitchFamily="1" charset="-122"/>
              </a:rPr>
              <a:t>临界雷诺数</a:t>
            </a:r>
            <a:endParaRPr lang="zh-CN" altLang="en-US" sz="2400" dirty="0">
              <a:solidFill>
                <a:schemeClr val="tx1"/>
              </a:solidFill>
              <a:latin typeface="楷体_GB2312" pitchFamily="1" charset="-122"/>
              <a:ea typeface="楷体_GB2312" pitchFamily="1" charset="-122"/>
            </a:endParaRPr>
          </a:p>
        </p:txBody>
      </p:sp>
      <p:sp>
        <p:nvSpPr>
          <p:cNvPr id="61453" name="AutoShape 16"/>
          <p:cNvSpPr/>
          <p:nvPr/>
        </p:nvSpPr>
        <p:spPr>
          <a:xfrm>
            <a:off x="5410200" y="5791200"/>
            <a:ext cx="2209800" cy="1066800"/>
          </a:xfrm>
          <a:prstGeom prst="cloudCallout">
            <a:avLst>
              <a:gd name="adj1" fmla="val 57255"/>
              <a:gd name="adj2" fmla="val -85417"/>
            </a:avLst>
          </a:prstGeom>
          <a:gradFill rotWithShape="1">
            <a:gsLst>
              <a:gs pos="0">
                <a:srgbClr val="E1FFFF"/>
              </a:gs>
              <a:gs pos="50000">
                <a:srgbClr val="F3FFFF"/>
              </a:gs>
              <a:gs pos="100000">
                <a:srgbClr val="E1FFFF"/>
              </a:gs>
            </a:gsLst>
            <a:lin ang="5400000" scaled="1"/>
            <a:tileRect/>
          </a:gradFill>
          <a:ln w="9525" cap="flat" cmpd="sng">
            <a:solidFill>
              <a:srgbClr val="3366FF"/>
            </a:solidFill>
            <a:prstDash val="solid"/>
            <a:round/>
            <a:headEnd type="none" w="med" len="med"/>
            <a:tailEnd type="none" w="med" len="med"/>
          </a:ln>
        </p:spPr>
        <p:txBody>
          <a:bodyPr anchor="ctr" anchorCtr="0"/>
          <a:p>
            <a:pPr algn="ctr">
              <a:spcBef>
                <a:spcPct val="50000"/>
              </a:spcBef>
            </a:pPr>
            <a:endParaRPr lang="zh-CN" altLang="en-US" b="0" dirty="0">
              <a:latin typeface="Arial" panose="020B0604020202020204" pitchFamily="34" charset="0"/>
              <a:ea typeface="华文行楷" panose="02010800040101010101" pitchFamily="2" charset="-122"/>
            </a:endParaRPr>
          </a:p>
        </p:txBody>
      </p:sp>
      <p:sp>
        <p:nvSpPr>
          <p:cNvPr id="168977" name="Text Box 17"/>
          <p:cNvSpPr txBox="1"/>
          <p:nvPr/>
        </p:nvSpPr>
        <p:spPr>
          <a:xfrm>
            <a:off x="5334000" y="5867400"/>
            <a:ext cx="2590800" cy="768350"/>
          </a:xfrm>
          <a:prstGeom prst="rect">
            <a:avLst/>
          </a:prstGeom>
          <a:noFill/>
          <a:ln w="9525">
            <a:noFill/>
          </a:ln>
        </p:spPr>
        <p:txBody>
          <a:bodyPr anchor="t" anchorCtr="0">
            <a:spAutoFit/>
          </a:bodyPr>
          <a:p>
            <a:pPr algn="ctr">
              <a:lnSpc>
                <a:spcPct val="110000"/>
              </a:lnSpc>
            </a:pPr>
            <a:r>
              <a:rPr lang="zh-CN" altLang="en-US" sz="2000" dirty="0">
                <a:solidFill>
                  <a:schemeClr val="tx2"/>
                </a:solidFill>
                <a:latin typeface="楷体_GB2312" pitchFamily="1" charset="-122"/>
                <a:ea typeface="楷体_GB2312" pitchFamily="1" charset="-122"/>
              </a:rPr>
              <a:t>光滑金属圆管：</a:t>
            </a:r>
            <a:endParaRPr lang="zh-CN" altLang="en-US" sz="2000" dirty="0">
              <a:solidFill>
                <a:schemeClr val="tx2"/>
              </a:solidFill>
              <a:latin typeface="楷体_GB2312" pitchFamily="1" charset="-122"/>
              <a:ea typeface="楷体_GB2312" pitchFamily="1" charset="-122"/>
            </a:endParaRPr>
          </a:p>
          <a:p>
            <a:pPr algn="ctr">
              <a:lnSpc>
                <a:spcPct val="110000"/>
              </a:lnSpc>
            </a:pPr>
            <a:r>
              <a:rPr lang="en-US" altLang="zh-CN" sz="2000" dirty="0">
                <a:solidFill>
                  <a:schemeClr val="tx2"/>
                </a:solidFill>
                <a:latin typeface="楷体_GB2312" pitchFamily="1" charset="-122"/>
                <a:ea typeface="楷体_GB2312" pitchFamily="1" charset="-122"/>
              </a:rPr>
              <a:t>Rec=2320</a:t>
            </a:r>
            <a:endParaRPr lang="en-US" altLang="zh-CN" sz="2000" dirty="0">
              <a:solidFill>
                <a:schemeClr val="tx2"/>
              </a:solidFill>
              <a:latin typeface="楷体_GB2312" pitchFamily="1" charset="-122"/>
              <a:ea typeface="楷体_GB2312" pitchFamily="1" charset="-122"/>
            </a:endParaRPr>
          </a:p>
        </p:txBody>
      </p:sp>
      <p:sp>
        <p:nvSpPr>
          <p:cNvPr id="61455" name="Rectangle 19"/>
          <p:cNvSpPr/>
          <p:nvPr/>
        </p:nvSpPr>
        <p:spPr>
          <a:xfrm>
            <a:off x="1902143" y="1434465"/>
            <a:ext cx="3705225" cy="460375"/>
          </a:xfrm>
          <a:prstGeom prst="rect">
            <a:avLst/>
          </a:prstGeom>
          <a:noFill/>
          <a:ln w="9525">
            <a:noFill/>
          </a:ln>
        </p:spPr>
        <p:txBody>
          <a:bodyPr wrap="none" anchor="t" anchorCtr="0">
            <a:spAutoFit/>
          </a:bodyPr>
          <a:p>
            <a:pPr algn="ctr">
              <a:spcBef>
                <a:spcPct val="50000"/>
              </a:spcBef>
            </a:pPr>
            <a:r>
              <a:rPr lang="zh-CN" altLang="en-US" sz="2400" dirty="0">
                <a:solidFill>
                  <a:schemeClr val="tx1"/>
                </a:solidFill>
                <a:latin typeface="Arial" panose="020B0604020202020204" pitchFamily="34" charset="0"/>
                <a:ea typeface="楷体_GB2312" pitchFamily="1" charset="-122"/>
              </a:rPr>
              <a:t>（</a:t>
            </a:r>
            <a:r>
              <a:rPr lang="en-US" altLang="zh-CN" sz="2400" dirty="0">
                <a:solidFill>
                  <a:schemeClr val="tx1"/>
                </a:solidFill>
                <a:latin typeface="Arial" panose="020B0604020202020204" pitchFamily="34" charset="0"/>
                <a:ea typeface="楷体_GB2312" pitchFamily="1" charset="-122"/>
              </a:rPr>
              <a:t>8</a:t>
            </a:r>
            <a:r>
              <a:rPr lang="zh-CN" altLang="en-US" sz="2400" dirty="0">
                <a:solidFill>
                  <a:schemeClr val="tx1"/>
                </a:solidFill>
                <a:latin typeface="Arial" panose="020B0604020202020204" pitchFamily="34" charset="0"/>
                <a:ea typeface="楷体_GB2312" pitchFamily="1" charset="-122"/>
              </a:rPr>
              <a:t>）液体的</a:t>
            </a:r>
            <a:r>
              <a:rPr lang="zh-CN" altLang="en-US" sz="2400" dirty="0">
                <a:solidFill>
                  <a:srgbClr val="FF3300"/>
                </a:solidFill>
                <a:latin typeface="Arial" panose="020B0604020202020204" pitchFamily="34" charset="0"/>
                <a:ea typeface="楷体_GB2312" pitchFamily="1" charset="-122"/>
              </a:rPr>
              <a:t>两种流动状态</a:t>
            </a:r>
            <a:endParaRPr lang="zh-CN" altLang="en-US" sz="2400" dirty="0">
              <a:solidFill>
                <a:srgbClr val="FF3300"/>
              </a:solidFill>
              <a:latin typeface="Arial" panose="020B0604020202020204" pitchFamily="34" charset="0"/>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8964"/>
                                        </p:tgtEl>
                                        <p:attrNameLst>
                                          <p:attrName>style.visibility</p:attrName>
                                        </p:attrNameLst>
                                      </p:cBhvr>
                                      <p:to>
                                        <p:strVal val="visible"/>
                                      </p:to>
                                    </p:set>
                                    <p:animEffect transition="in" filter="diamond(in)">
                                      <p:cBhvr>
                                        <p:cTn id="7" dur="2000"/>
                                        <p:tgtEl>
                                          <p:spTgt spid="16896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68965"/>
                                        </p:tgtEl>
                                        <p:attrNameLst>
                                          <p:attrName>style.visibility</p:attrName>
                                        </p:attrNameLst>
                                      </p:cBhvr>
                                      <p:to>
                                        <p:strVal val="visible"/>
                                      </p:to>
                                    </p:set>
                                    <p:animEffect transition="in" filter="diamond(in)">
                                      <p:cBhvr>
                                        <p:cTn id="10" dur="2000"/>
                                        <p:tgtEl>
                                          <p:spTgt spid="16896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68966"/>
                                        </p:tgtEl>
                                        <p:attrNameLst>
                                          <p:attrName>style.visibility</p:attrName>
                                        </p:attrNameLst>
                                      </p:cBhvr>
                                      <p:to>
                                        <p:strVal val="visible"/>
                                      </p:to>
                                    </p:set>
                                    <p:animEffect transition="in" filter="diamond(in)">
                                      <p:cBhvr>
                                        <p:cTn id="13" dur="2000"/>
                                        <p:tgtEl>
                                          <p:spTgt spid="168966"/>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68967"/>
                                        </p:tgtEl>
                                        <p:attrNameLst>
                                          <p:attrName>style.visibility</p:attrName>
                                        </p:attrNameLst>
                                      </p:cBhvr>
                                      <p:to>
                                        <p:strVal val="visible"/>
                                      </p:to>
                                    </p:set>
                                    <p:animEffect transition="in" filter="diamond(in)">
                                      <p:cBhvr>
                                        <p:cTn id="16" dur="2000"/>
                                        <p:tgtEl>
                                          <p:spTgt spid="168967"/>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68968"/>
                                        </p:tgtEl>
                                        <p:attrNameLst>
                                          <p:attrName>style.visibility</p:attrName>
                                        </p:attrNameLst>
                                      </p:cBhvr>
                                      <p:to>
                                        <p:strVal val="visible"/>
                                      </p:to>
                                    </p:set>
                                    <p:animEffect transition="in" filter="diamond(in)">
                                      <p:cBhvr>
                                        <p:cTn id="21" dur="2000"/>
                                        <p:tgtEl>
                                          <p:spTgt spid="168968"/>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168969"/>
                                        </p:tgtEl>
                                        <p:attrNameLst>
                                          <p:attrName>style.visibility</p:attrName>
                                        </p:attrNameLst>
                                      </p:cBhvr>
                                      <p:to>
                                        <p:strVal val="visible"/>
                                      </p:to>
                                    </p:set>
                                    <p:animEffect transition="in" filter="diamond(in)">
                                      <p:cBhvr>
                                        <p:cTn id="24" dur="2000"/>
                                        <p:tgtEl>
                                          <p:spTgt spid="168969"/>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168971"/>
                                        </p:tgtEl>
                                        <p:attrNameLst>
                                          <p:attrName>style.visibility</p:attrName>
                                        </p:attrNameLst>
                                      </p:cBhvr>
                                      <p:to>
                                        <p:strVal val="visible"/>
                                      </p:to>
                                    </p:set>
                                    <p:animEffect transition="in" filter="diamond(in)">
                                      <p:cBhvr>
                                        <p:cTn id="27" dur="2000"/>
                                        <p:tgtEl>
                                          <p:spTgt spid="168971"/>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68970"/>
                                        </p:tgtEl>
                                        <p:attrNameLst>
                                          <p:attrName>style.visibility</p:attrName>
                                        </p:attrNameLst>
                                      </p:cBhvr>
                                      <p:to>
                                        <p:strVal val="visible"/>
                                      </p:to>
                                    </p:set>
                                    <p:animEffect transition="in" filter="diamond(in)">
                                      <p:cBhvr>
                                        <p:cTn id="32" dur="2000"/>
                                        <p:tgtEl>
                                          <p:spTgt spid="168970"/>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8974"/>
                                        </p:tgtEl>
                                        <p:attrNameLst>
                                          <p:attrName>style.visibility</p:attrName>
                                        </p:attrNameLst>
                                      </p:cBhvr>
                                      <p:to>
                                        <p:strVal val="visible"/>
                                      </p:to>
                                    </p:set>
                                    <p:animEffect transition="in" filter="box(in)">
                                      <p:cBhvr>
                                        <p:cTn id="37" dur="500"/>
                                        <p:tgtEl>
                                          <p:spTgt spid="168974"/>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68972"/>
                                        </p:tgtEl>
                                        <p:attrNameLst>
                                          <p:attrName>style.visibility</p:attrName>
                                        </p:attrNameLst>
                                      </p:cBhvr>
                                      <p:to>
                                        <p:strVal val="visible"/>
                                      </p:to>
                                    </p:set>
                                    <p:animEffect transition="in" filter="box(in)">
                                      <p:cBhvr>
                                        <p:cTn id="42" dur="500"/>
                                        <p:tgtEl>
                                          <p:spTgt spid="168972"/>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68973"/>
                                        </p:tgtEl>
                                        <p:attrNameLst>
                                          <p:attrName>style.visibility</p:attrName>
                                        </p:attrNameLst>
                                      </p:cBhvr>
                                      <p:to>
                                        <p:strVal val="visible"/>
                                      </p:to>
                                    </p:set>
                                    <p:animEffect transition="in" filter="diamond(in)">
                                      <p:cBhvr>
                                        <p:cTn id="47" dur="2000"/>
                                        <p:tgtEl>
                                          <p:spTgt spid="168973"/>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68975"/>
                                        </p:tgtEl>
                                        <p:attrNameLst>
                                          <p:attrName>style.visibility</p:attrName>
                                        </p:attrNameLst>
                                      </p:cBhvr>
                                      <p:to>
                                        <p:strVal val="visible"/>
                                      </p:to>
                                    </p:set>
                                    <p:animEffect transition="in" filter="box(in)">
                                      <p:cBhvr>
                                        <p:cTn id="52" dur="500"/>
                                        <p:tgtEl>
                                          <p:spTgt spid="168975"/>
                                        </p:tgtEl>
                                      </p:cBhvr>
                                    </p:animEffect>
                                  </p:childTnLst>
                                </p:cTn>
                              </p:par>
                            </p:childTnLst>
                          </p:cTn>
                        </p:par>
                      </p:childTnLst>
                    </p:cTn>
                  </p:par>
                  <p:par>
                    <p:cTn id="53" fill="hold">
                      <p:stCondLst>
                        <p:cond delay="indefinite"/>
                      </p:stCondLst>
                      <p:childTnLst>
                        <p:par>
                          <p:cTn id="54" fill="hold">
                            <p:stCondLst>
                              <p:cond delay="0"/>
                            </p:stCondLst>
                            <p:childTnLst>
                              <p:par>
                                <p:cTn id="55" presetID="7" presetClass="entr" presetSubtype="4" fill="hold" grpId="0" nodeType="clickEffect">
                                  <p:stCondLst>
                                    <p:cond delay="0"/>
                                  </p:stCondLst>
                                  <p:childTnLst>
                                    <p:set>
                                      <p:cBhvr>
                                        <p:cTn id="56" dur="1" fill="hold">
                                          <p:stCondLst>
                                            <p:cond delay="0"/>
                                          </p:stCondLst>
                                        </p:cTn>
                                        <p:tgtEl>
                                          <p:spTgt spid="168977"/>
                                        </p:tgtEl>
                                        <p:attrNameLst>
                                          <p:attrName>style.visibility</p:attrName>
                                        </p:attrNameLst>
                                      </p:cBhvr>
                                      <p:to>
                                        <p:strVal val="visible"/>
                                      </p:to>
                                    </p:set>
                                    <p:anim calcmode="lin" valueType="num">
                                      <p:cBhvr additive="base">
                                        <p:cTn id="57" dur="5000" fill="hold"/>
                                        <p:tgtEl>
                                          <p:spTgt spid="168977"/>
                                        </p:tgtEl>
                                        <p:attrNameLst>
                                          <p:attrName>ppt_x</p:attrName>
                                        </p:attrNameLst>
                                      </p:cBhvr>
                                      <p:tavLst>
                                        <p:tav tm="0">
                                          <p:val>
                                            <p:strVal val="#ppt_x"/>
                                          </p:val>
                                        </p:tav>
                                        <p:tav tm="100000">
                                          <p:val>
                                            <p:strVal val="#ppt_x"/>
                                          </p:val>
                                        </p:tav>
                                      </p:tavLst>
                                    </p:anim>
                                    <p:anim calcmode="lin" valueType="num">
                                      <p:cBhvr additive="base">
                                        <p:cTn id="58" dur="5000" fill="hold"/>
                                        <p:tgtEl>
                                          <p:spTgt spid="1689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bldLvl="0" animBg="1"/>
      <p:bldP spid="168965" grpId="0" bldLvl="0" animBg="1"/>
      <p:bldP spid="168966" grpId="0"/>
      <p:bldP spid="168967" grpId="0"/>
      <p:bldP spid="168968" grpId="0" bldLvl="0" animBg="1"/>
      <p:bldP spid="168969" grpId="0" bldLvl="0" animBg="1"/>
      <p:bldP spid="168970" grpId="0"/>
      <p:bldP spid="168971" grpId="0"/>
      <p:bldP spid="168973" grpId="0"/>
      <p:bldP spid="168974" grpId="0"/>
      <p:bldP spid="168975" grpId="0"/>
      <p:bldP spid="16897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Text Box 4"/>
          <p:cNvSpPr txBox="1"/>
          <p:nvPr/>
        </p:nvSpPr>
        <p:spPr>
          <a:xfrm>
            <a:off x="4419600" y="5885180"/>
            <a:ext cx="2667000" cy="398780"/>
          </a:xfrm>
          <a:prstGeom prst="rect">
            <a:avLst/>
          </a:prstGeom>
          <a:noFill/>
          <a:ln w="9525">
            <a:noFill/>
          </a:ln>
        </p:spPr>
        <p:txBody>
          <a:bodyPr anchor="t" anchorCtr="0">
            <a:spAutoFit/>
          </a:bodyPr>
          <a:p>
            <a:pPr algn="ctr">
              <a:spcBef>
                <a:spcPct val="50000"/>
              </a:spcBef>
            </a:pPr>
            <a:r>
              <a:rPr lang="zh-CN" altLang="en-US" sz="2000" dirty="0">
                <a:solidFill>
                  <a:schemeClr val="tx2"/>
                </a:solidFill>
                <a:latin typeface="Arial" panose="020B0604020202020204" pitchFamily="34" charset="0"/>
                <a:ea typeface="楷体_GB2312" pitchFamily="1" charset="-122"/>
              </a:rPr>
              <a:t>雷诺实验</a:t>
            </a:r>
            <a:endParaRPr lang="zh-CN" altLang="en-US" sz="2000" dirty="0">
              <a:solidFill>
                <a:schemeClr val="tx2"/>
              </a:solidFill>
              <a:latin typeface="Arial" panose="020B0604020202020204" pitchFamily="34" charset="0"/>
              <a:ea typeface="楷体_GB2312" pitchFamily="1" charset="-122"/>
            </a:endParaRPr>
          </a:p>
        </p:txBody>
      </p:sp>
      <p:sp>
        <p:nvSpPr>
          <p:cNvPr id="2" name="文本框 1"/>
          <p:cNvSpPr txBox="1"/>
          <p:nvPr/>
        </p:nvSpPr>
        <p:spPr>
          <a:xfrm>
            <a:off x="10198735" y="788035"/>
            <a:ext cx="4064000" cy="368300"/>
          </a:xfrm>
          <a:prstGeom prst="rect">
            <a:avLst/>
          </a:prstGeom>
          <a:noFill/>
        </p:spPr>
        <p:txBody>
          <a:bodyPr wrap="square" rtlCol="0">
            <a:spAutoFit/>
          </a:bodyPr>
          <a:p>
            <a:endParaRPr lang="zh-CN" altLang="en-US"/>
          </a:p>
        </p:txBody>
      </p:sp>
    </p:spTree>
    <p:controls>
      <mc:AlternateContent xmlns:mc="http://schemas.openxmlformats.org/markup-compatibility/2006">
        <mc:Choice xmlns:v="urn:schemas-microsoft-com:vml" Requires="v">
          <p:control spid="5123" name="" r:id="rId1" imgW="6172200" imgH="4267200"/>
        </mc:Choice>
        <mc:Fallback>
          <p:control name="" r:id="rId1" imgW="6172200" imgH="4267200">
            <p:pic>
              <p:nvPicPr>
                <p:cNvPr id="0" name="Host Control  5122"/>
                <p:cNvPicPr/>
                <p:nvPr/>
              </p:nvPicPr>
              <p:blipFill>
                <a:blip r:embed="rId2"/>
                <a:stretch>
                  <a:fillRect/>
                </a:stretch>
              </p:blipFill>
              <p:spPr>
                <a:xfrm>
                  <a:off x="2819400" y="1617980"/>
                  <a:ext cx="6172200" cy="4267200"/>
                </a:xfrm>
                <a:prstGeom prst="rect">
                  <a:avLst/>
                </a:prstGeom>
                <a:noFill/>
                <a:ln w="9525">
                  <a:noFill/>
                </a:ln>
              </p:spPr>
            </p:pic>
          </p:control>
        </mc:Fallback>
      </mc:AlternateContent>
    </p:controls>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Picture 5"/>
          <p:cNvPicPr>
            <a:picLocks noChangeAspect="1"/>
          </p:cNvPicPr>
          <p:nvPr/>
        </p:nvPicPr>
        <p:blipFill>
          <a:blip r:embed="rId1"/>
          <a:stretch>
            <a:fillRect/>
          </a:stretch>
        </p:blipFill>
        <p:spPr>
          <a:xfrm>
            <a:off x="2514600" y="1295400"/>
            <a:ext cx="7391400" cy="4537075"/>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Text Box 4"/>
          <p:cNvSpPr txBox="1"/>
          <p:nvPr/>
        </p:nvSpPr>
        <p:spPr>
          <a:xfrm>
            <a:off x="2286000" y="13716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2</a:t>
            </a:r>
            <a:r>
              <a:rPr lang="zh-CN" altLang="en-US" sz="2800" dirty="0">
                <a:solidFill>
                  <a:schemeClr val="tx1"/>
                </a:solidFill>
                <a:latin typeface="楷体_GB2312" pitchFamily="1" charset="-122"/>
                <a:ea typeface="楷体_GB2312" pitchFamily="1" charset="-122"/>
              </a:rPr>
              <a:t>、连续性方程</a:t>
            </a:r>
            <a:endParaRPr lang="zh-CN" altLang="en-US" sz="2800" dirty="0">
              <a:solidFill>
                <a:schemeClr val="tx1"/>
              </a:solidFill>
              <a:latin typeface="楷体_GB2312" pitchFamily="1" charset="-122"/>
              <a:ea typeface="楷体_GB2312" pitchFamily="1" charset="-122"/>
            </a:endParaRPr>
          </a:p>
        </p:txBody>
      </p:sp>
      <p:sp>
        <p:nvSpPr>
          <p:cNvPr id="64515" name="Rectangle 5"/>
          <p:cNvSpPr/>
          <p:nvPr/>
        </p:nvSpPr>
        <p:spPr>
          <a:xfrm>
            <a:off x="2091055" y="2115185"/>
            <a:ext cx="7391400" cy="570865"/>
          </a:xfrm>
          <a:prstGeom prst="rect">
            <a:avLst/>
          </a:prstGeom>
          <a:noFill/>
          <a:ln w="9525">
            <a:noFill/>
          </a:ln>
        </p:spPr>
        <p:txBody>
          <a:bodyPr anchor="t" anchorCtr="0">
            <a:spAutoFit/>
          </a:bodyPr>
          <a:p>
            <a:pPr>
              <a:lnSpc>
                <a:spcPct val="130000"/>
              </a:lnSpc>
              <a:spcBef>
                <a:spcPct val="20000"/>
              </a:spcBef>
              <a:buClr>
                <a:schemeClr val="folHlink"/>
              </a:buClr>
              <a:buFont typeface="Wingdings" panose="05000000000000000000" pitchFamily="2" charset="2"/>
            </a:pPr>
            <a:r>
              <a:rPr lang="zh-CN" altLang="en-US" sz="2400" dirty="0">
                <a:solidFill>
                  <a:schemeClr val="tx1"/>
                </a:solidFill>
                <a:latin typeface="Arial" panose="020B0604020202020204" pitchFamily="34" charset="0"/>
                <a:ea typeface="楷体_GB2312" pitchFamily="1" charset="-122"/>
              </a:rPr>
              <a:t>在单位时间内流过两个截面的液体质量相等</a:t>
            </a:r>
            <a:endParaRPr lang="zh-CN" altLang="en-US" sz="2400" dirty="0">
              <a:solidFill>
                <a:schemeClr val="tx1"/>
              </a:solidFill>
              <a:latin typeface="Arial" panose="020B0604020202020204" pitchFamily="34" charset="0"/>
              <a:ea typeface="楷体_GB2312" pitchFamily="1" charset="-122"/>
            </a:endParaRPr>
          </a:p>
        </p:txBody>
      </p:sp>
      <p:pic>
        <p:nvPicPr>
          <p:cNvPr id="64516" name="Picture 6" descr="图片3"/>
          <p:cNvPicPr>
            <a:picLocks noChangeAspect="1"/>
          </p:cNvPicPr>
          <p:nvPr/>
        </p:nvPicPr>
        <p:blipFill>
          <a:blip r:embed="rId1">
            <a:clrChange>
              <a:clrFrom>
                <a:srgbClr val="FFFFFF"/>
              </a:clrFrom>
              <a:clrTo>
                <a:srgbClr val="FFFFFF">
                  <a:alpha val="0"/>
                </a:srgbClr>
              </a:clrTo>
            </a:clrChange>
          </a:blip>
          <a:srcRect t="-3450"/>
          <a:stretch>
            <a:fillRect/>
          </a:stretch>
        </p:blipFill>
        <p:spPr>
          <a:xfrm>
            <a:off x="7010400" y="3048000"/>
            <a:ext cx="2971800" cy="1162050"/>
          </a:xfrm>
          <a:prstGeom prst="rect">
            <a:avLst/>
          </a:prstGeom>
          <a:noFill/>
          <a:ln w="9525">
            <a:noFill/>
          </a:ln>
        </p:spPr>
      </p:pic>
      <p:graphicFrame>
        <p:nvGraphicFramePr>
          <p:cNvPr id="64517" name="Object 7"/>
          <p:cNvGraphicFramePr>
            <a:graphicFrameLocks noGrp="1" noChangeAspect="1"/>
          </p:cNvGraphicFramePr>
          <p:nvPr>
            <p:ph idx="4294967295"/>
          </p:nvPr>
        </p:nvGraphicFramePr>
        <p:xfrm>
          <a:off x="2590800" y="3303905"/>
          <a:ext cx="4419600" cy="668655"/>
        </p:xfrm>
        <a:graphic>
          <a:graphicData uri="http://schemas.openxmlformats.org/presentationml/2006/ole">
            <mc:AlternateContent xmlns:mc="http://schemas.openxmlformats.org/markup-compatibility/2006">
              <mc:Choice xmlns:v="urn:schemas-microsoft-com:vml" Requires="v">
                <p:oleObj spid="_x0000_s3092" name="" r:id="rId2" imgW="1459865" imgH="215900" progId="Equation.3">
                  <p:embed/>
                </p:oleObj>
              </mc:Choice>
              <mc:Fallback>
                <p:oleObj name="" r:id="rId2" imgW="1459865" imgH="215900" progId="Equation.3">
                  <p:embed/>
                  <p:pic>
                    <p:nvPicPr>
                      <p:cNvPr id="0" name="图片 3091"/>
                      <p:cNvPicPr/>
                      <p:nvPr/>
                    </p:nvPicPr>
                    <p:blipFill>
                      <a:blip r:embed="rId3"/>
                      <a:stretch>
                        <a:fillRect/>
                      </a:stretch>
                    </p:blipFill>
                    <p:spPr>
                      <a:xfrm>
                        <a:off x="2590800" y="3303905"/>
                        <a:ext cx="4419600" cy="668655"/>
                      </a:xfrm>
                      <a:prstGeom prst="rect">
                        <a:avLst/>
                      </a:prstGeom>
                      <a:noFill/>
                      <a:ln w="38100">
                        <a:miter/>
                      </a:ln>
                    </p:spPr>
                  </p:pic>
                </p:oleObj>
              </mc:Fallback>
            </mc:AlternateContent>
          </a:graphicData>
        </a:graphic>
      </p:graphicFrame>
      <p:sp>
        <p:nvSpPr>
          <p:cNvPr id="64518" name="AutoShape 8"/>
          <p:cNvSpPr/>
          <p:nvPr/>
        </p:nvSpPr>
        <p:spPr>
          <a:xfrm>
            <a:off x="8686800" y="1358265"/>
            <a:ext cx="1828800" cy="838200"/>
          </a:xfrm>
          <a:prstGeom prst="cloudCallout">
            <a:avLst>
              <a:gd name="adj1" fmla="val -43750"/>
              <a:gd name="adj2" fmla="val 106440"/>
            </a:avLst>
          </a:prstGeom>
          <a:gradFill rotWithShape="1">
            <a:gsLst>
              <a:gs pos="0">
                <a:srgbClr val="E1FFFF"/>
              </a:gs>
              <a:gs pos="50000">
                <a:srgbClr val="F5FFFF"/>
              </a:gs>
              <a:gs pos="100000">
                <a:srgbClr val="E1FFFF"/>
              </a:gs>
            </a:gsLst>
            <a:lin ang="5400000" scaled="1"/>
            <a:tileRect/>
          </a:gradFill>
          <a:ln w="9525" cap="flat" cmpd="sng">
            <a:solidFill>
              <a:srgbClr val="00CCFF"/>
            </a:solidFill>
            <a:prstDash val="solid"/>
            <a:round/>
            <a:headEnd type="none" w="med" len="med"/>
            <a:tailEnd type="none" w="med" len="med"/>
          </a:ln>
        </p:spPr>
        <p:txBody>
          <a:bodyPr anchor="ctr" anchorCtr="0"/>
          <a:p>
            <a:pPr algn="ctr">
              <a:spcBef>
                <a:spcPct val="50000"/>
              </a:spcBef>
            </a:pPr>
            <a:endParaRPr lang="zh-CN" altLang="en-US" b="0" dirty="0">
              <a:latin typeface="Arial" panose="020B0604020202020204" pitchFamily="34" charset="0"/>
              <a:ea typeface="华文行楷" panose="02010800040101010101" pitchFamily="2" charset="-122"/>
            </a:endParaRPr>
          </a:p>
        </p:txBody>
      </p:sp>
      <p:sp>
        <p:nvSpPr>
          <p:cNvPr id="64519" name="Text Box 9"/>
          <p:cNvSpPr txBox="1"/>
          <p:nvPr/>
        </p:nvSpPr>
        <p:spPr>
          <a:xfrm>
            <a:off x="8686800" y="1433195"/>
            <a:ext cx="1600200" cy="460375"/>
          </a:xfrm>
          <a:prstGeom prst="rect">
            <a:avLst/>
          </a:prstGeom>
          <a:noFill/>
          <a:ln w="9525">
            <a:noFill/>
          </a:ln>
        </p:spPr>
        <p:txBody>
          <a:bodyPr anchor="t" anchorCtr="0">
            <a:spAutoFit/>
          </a:bodyPr>
          <a:p>
            <a:pPr algn="ctr">
              <a:spcBef>
                <a:spcPct val="50000"/>
              </a:spcBef>
            </a:pPr>
            <a:r>
              <a:rPr lang="zh-CN" altLang="en-US" sz="2400" dirty="0">
                <a:solidFill>
                  <a:srgbClr val="FF3300"/>
                </a:solidFill>
                <a:latin typeface="Arial" panose="020B0604020202020204" pitchFamily="34" charset="0"/>
                <a:ea typeface="楷体_GB2312" pitchFamily="1" charset="-122"/>
              </a:rPr>
              <a:t>质量守恒</a:t>
            </a:r>
            <a:endParaRPr lang="zh-CN" altLang="en-US" sz="2400" dirty="0">
              <a:solidFill>
                <a:srgbClr val="FF3300"/>
              </a:solidFill>
              <a:latin typeface="Arial" panose="020B0604020202020204" pitchFamily="34" charset="0"/>
              <a:ea typeface="楷体_GB2312" pitchFamily="1" charset="-122"/>
            </a:endParaRPr>
          </a:p>
        </p:txBody>
      </p:sp>
      <p:sp>
        <p:nvSpPr>
          <p:cNvPr id="171018" name="AutoShape 10"/>
          <p:cNvSpPr/>
          <p:nvPr/>
        </p:nvSpPr>
        <p:spPr>
          <a:xfrm>
            <a:off x="2895600" y="4558030"/>
            <a:ext cx="6248400" cy="1901825"/>
          </a:xfrm>
          <a:prstGeom prst="flowChartAlternateProcess">
            <a:avLst/>
          </a:prstGeom>
          <a:solidFill>
            <a:srgbClr val="E5FFFF"/>
          </a:solidFill>
          <a:ln w="12700" cap="flat" cmpd="sng">
            <a:solidFill>
              <a:srgbClr val="3366FF"/>
            </a:solidFill>
            <a:prstDash val="solid"/>
            <a:miter/>
            <a:headEnd type="none" w="med" len="med"/>
            <a:tailEnd type="none" w="med" len="med"/>
          </a:ln>
          <a:effectLst>
            <a:outerShdw dist="35921" dir="2699999" algn="ctr" rotWithShape="0">
              <a:srgbClr val="808080">
                <a:alpha val="50000"/>
              </a:srgbClr>
            </a:outerShdw>
          </a:effectLst>
        </p:spPr>
        <p:txBody>
          <a:bodyPr anchor="ctr" anchorCtr="0">
            <a:no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71019" name="Text Box 11"/>
          <p:cNvSpPr txBox="1"/>
          <p:nvPr/>
        </p:nvSpPr>
        <p:spPr>
          <a:xfrm>
            <a:off x="3048000" y="4572000"/>
            <a:ext cx="6334760" cy="1568450"/>
          </a:xfrm>
          <a:prstGeom prst="rect">
            <a:avLst/>
          </a:prstGeom>
          <a:noFill/>
          <a:ln w="9525">
            <a:noFill/>
          </a:ln>
        </p:spPr>
        <p:txBody>
          <a:bodyPr wrap="square" anchor="t" anchorCtr="0">
            <a:spAutoFit/>
          </a:bodyPr>
          <a:p>
            <a:pPr>
              <a:spcBef>
                <a:spcPct val="50000"/>
              </a:spcBef>
            </a:pPr>
            <a:r>
              <a:rPr lang="zh-CN" altLang="en-US" sz="2400" dirty="0">
                <a:solidFill>
                  <a:schemeClr val="tx2"/>
                </a:solidFill>
                <a:latin typeface="Arial" panose="020B0604020202020204" pitchFamily="34" charset="0"/>
                <a:ea typeface="楷体_GB2312" pitchFamily="1" charset="-122"/>
              </a:rPr>
              <a:t>结论</a:t>
            </a:r>
            <a:endParaRPr lang="zh-CN" altLang="en-US" sz="2400" dirty="0">
              <a:solidFill>
                <a:schemeClr val="tx2"/>
              </a:solidFill>
              <a:latin typeface="Arial" panose="020B0604020202020204" pitchFamily="34" charset="0"/>
              <a:ea typeface="楷体_GB2312" pitchFamily="1" charset="-122"/>
            </a:endParaRPr>
          </a:p>
          <a:p>
            <a:pPr>
              <a:spcBef>
                <a:spcPct val="50000"/>
              </a:spcBef>
              <a:buClr>
                <a:schemeClr val="tx2"/>
              </a:buClr>
              <a:buFont typeface="Wingdings" panose="05000000000000000000" pitchFamily="2" charset="2"/>
              <a:buChar char="Ø"/>
            </a:pPr>
            <a:r>
              <a:rPr lang="zh-CN" altLang="en-US" sz="2400" dirty="0">
                <a:solidFill>
                  <a:schemeClr val="tx1"/>
                </a:solidFill>
                <a:latin typeface="Arial" panose="020B0604020202020204" pitchFamily="34" charset="0"/>
                <a:ea typeface="楷体_GB2312" pitchFamily="1" charset="-122"/>
              </a:rPr>
              <a:t>通过</a:t>
            </a:r>
            <a:r>
              <a:rPr lang="zh-CN" altLang="en-US" sz="2400" dirty="0">
                <a:solidFill>
                  <a:srgbClr val="FF3300"/>
                </a:solidFill>
                <a:latin typeface="Arial" panose="020B0604020202020204" pitchFamily="34" charset="0"/>
                <a:ea typeface="楷体_GB2312" pitchFamily="1" charset="-122"/>
              </a:rPr>
              <a:t>无分支</a:t>
            </a:r>
            <a:r>
              <a:rPr lang="zh-CN" altLang="en-US" sz="2400" dirty="0">
                <a:solidFill>
                  <a:schemeClr val="tx1"/>
                </a:solidFill>
                <a:latin typeface="Arial" panose="020B0604020202020204" pitchFamily="34" charset="0"/>
                <a:ea typeface="楷体_GB2312" pitchFamily="1" charset="-122"/>
              </a:rPr>
              <a:t>任一过流断面液体的</a:t>
            </a:r>
            <a:r>
              <a:rPr lang="zh-CN" altLang="en-US" sz="2400" dirty="0">
                <a:solidFill>
                  <a:srgbClr val="FF3300"/>
                </a:solidFill>
                <a:latin typeface="Arial" panose="020B0604020202020204" pitchFamily="34" charset="0"/>
                <a:ea typeface="楷体_GB2312" pitchFamily="1" charset="-122"/>
              </a:rPr>
              <a:t>流量相等</a:t>
            </a:r>
            <a:endParaRPr lang="zh-CN" altLang="en-US" sz="2400" dirty="0">
              <a:solidFill>
                <a:srgbClr val="FF3300"/>
              </a:solidFill>
              <a:latin typeface="Arial" panose="020B0604020202020204" pitchFamily="34" charset="0"/>
              <a:ea typeface="楷体_GB2312" pitchFamily="1" charset="-122"/>
            </a:endParaRPr>
          </a:p>
          <a:p>
            <a:pPr>
              <a:spcBef>
                <a:spcPct val="50000"/>
              </a:spcBef>
              <a:buClr>
                <a:schemeClr val="tx2"/>
              </a:buClr>
              <a:buFont typeface="Wingdings" panose="05000000000000000000" pitchFamily="2" charset="2"/>
              <a:buChar char="Ø"/>
            </a:pPr>
            <a:r>
              <a:rPr lang="zh-CN" altLang="en-US" sz="2400" dirty="0">
                <a:solidFill>
                  <a:schemeClr val="tx1"/>
                </a:solidFill>
                <a:latin typeface="Arial" panose="020B0604020202020204" pitchFamily="34" charset="0"/>
                <a:ea typeface="楷体_GB2312" pitchFamily="1" charset="-122"/>
              </a:rPr>
              <a:t>液体的平均</a:t>
            </a:r>
            <a:r>
              <a:rPr lang="zh-CN" altLang="en-US" sz="2400" dirty="0">
                <a:solidFill>
                  <a:srgbClr val="FF3300"/>
                </a:solidFill>
                <a:latin typeface="Arial" panose="020B0604020202020204" pitchFamily="34" charset="0"/>
                <a:ea typeface="楷体_GB2312" pitchFamily="1" charset="-122"/>
              </a:rPr>
              <a:t>流速</a:t>
            </a:r>
            <a:r>
              <a:rPr lang="zh-CN" altLang="en-US" sz="2400" dirty="0">
                <a:solidFill>
                  <a:schemeClr val="tx1"/>
                </a:solidFill>
                <a:latin typeface="Arial" panose="020B0604020202020204" pitchFamily="34" charset="0"/>
                <a:ea typeface="楷体_GB2312" pitchFamily="1" charset="-122"/>
              </a:rPr>
              <a:t>与过流断面的</a:t>
            </a:r>
            <a:r>
              <a:rPr lang="zh-CN" altLang="en-US" sz="2400" dirty="0">
                <a:solidFill>
                  <a:srgbClr val="FF3300"/>
                </a:solidFill>
                <a:latin typeface="Arial" panose="020B0604020202020204" pitchFamily="34" charset="0"/>
                <a:ea typeface="楷体_GB2312" pitchFamily="1" charset="-122"/>
              </a:rPr>
              <a:t>面积</a:t>
            </a:r>
            <a:r>
              <a:rPr lang="zh-CN" altLang="en-US" sz="2400" dirty="0">
                <a:solidFill>
                  <a:schemeClr val="tx1"/>
                </a:solidFill>
                <a:latin typeface="Arial" panose="020B0604020202020204" pitchFamily="34" charset="0"/>
                <a:ea typeface="楷体_GB2312" pitchFamily="1" charset="-122"/>
              </a:rPr>
              <a:t>成</a:t>
            </a:r>
            <a:r>
              <a:rPr lang="zh-CN" altLang="en-US" sz="2400" dirty="0">
                <a:solidFill>
                  <a:srgbClr val="FF3300"/>
                </a:solidFill>
                <a:latin typeface="Arial" panose="020B0604020202020204" pitchFamily="34" charset="0"/>
                <a:ea typeface="楷体_GB2312" pitchFamily="1" charset="-122"/>
              </a:rPr>
              <a:t>反比</a:t>
            </a:r>
            <a:endParaRPr lang="zh-CN" altLang="en-US" sz="2400" dirty="0">
              <a:solidFill>
                <a:srgbClr val="FF3300"/>
              </a:solidFill>
              <a:latin typeface="Arial" panose="020B0604020202020204" pitchFamily="34" charset="0"/>
              <a:ea typeface="楷体_GB2312" pitchFamily="1" charset="-122"/>
            </a:endParaRPr>
          </a:p>
        </p:txBody>
      </p:sp>
      <p:pic>
        <p:nvPicPr>
          <p:cNvPr id="171020" name="Picture 12"/>
          <p:cNvPicPr>
            <a:picLocks noChangeAspect="1"/>
          </p:cNvPicPr>
          <p:nvPr/>
        </p:nvPicPr>
        <p:blipFill>
          <a:blip r:embed="rId4">
            <a:clrChange>
              <a:clrFrom>
                <a:srgbClr val="FEFBFE"/>
              </a:clrFrom>
              <a:clrTo>
                <a:srgbClr val="FEFBFE">
                  <a:alpha val="0"/>
                </a:srgbClr>
              </a:clrTo>
            </a:clrChange>
          </a:blip>
          <a:stretch>
            <a:fillRect/>
          </a:stretch>
        </p:blipFill>
        <p:spPr>
          <a:xfrm>
            <a:off x="2090738" y="4648200"/>
            <a:ext cx="869950" cy="1066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1018"/>
                                        </p:tgtEl>
                                        <p:attrNameLst>
                                          <p:attrName>style.visibility</p:attrName>
                                        </p:attrNameLst>
                                      </p:cBhvr>
                                      <p:to>
                                        <p:strVal val="visible"/>
                                      </p:to>
                                    </p:set>
                                    <p:animEffect transition="in" filter="diamond(in)">
                                      <p:cBhvr>
                                        <p:cTn id="7" dur="2000"/>
                                        <p:tgtEl>
                                          <p:spTgt spid="171018"/>
                                        </p:tgtEl>
                                      </p:cBhvr>
                                    </p:animEffect>
                                  </p:childTnLst>
                                </p:cTn>
                              </p:par>
                              <p:par>
                                <p:cTn id="8" presetID="8" presetClass="entr" presetSubtype="16" fill="hold" nodeType="withEffect">
                                  <p:stCondLst>
                                    <p:cond delay="0"/>
                                  </p:stCondLst>
                                  <p:childTnLst>
                                    <p:set>
                                      <p:cBhvr>
                                        <p:cTn id="9" dur="1" fill="hold">
                                          <p:stCondLst>
                                            <p:cond delay="0"/>
                                          </p:stCondLst>
                                        </p:cTn>
                                        <p:tgtEl>
                                          <p:spTgt spid="171020"/>
                                        </p:tgtEl>
                                        <p:attrNameLst>
                                          <p:attrName>style.visibility</p:attrName>
                                        </p:attrNameLst>
                                      </p:cBhvr>
                                      <p:to>
                                        <p:strVal val="visible"/>
                                      </p:to>
                                    </p:set>
                                    <p:animEffect transition="in" filter="diamond(in)">
                                      <p:cBhvr>
                                        <p:cTn id="10" dur="2000"/>
                                        <p:tgtEl>
                                          <p:spTgt spid="171020"/>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171019"/>
                                        </p:tgtEl>
                                        <p:attrNameLst>
                                          <p:attrName>style.visibility</p:attrName>
                                        </p:attrNameLst>
                                      </p:cBhvr>
                                      <p:to>
                                        <p:strVal val="visible"/>
                                      </p:to>
                                    </p:set>
                                    <p:anim calcmode="lin" valueType="num">
                                      <p:cBhvr additive="base">
                                        <p:cTn id="15" dur="5000" fill="hold"/>
                                        <p:tgtEl>
                                          <p:spTgt spid="171019"/>
                                        </p:tgtEl>
                                        <p:attrNameLst>
                                          <p:attrName>ppt_x</p:attrName>
                                        </p:attrNameLst>
                                      </p:cBhvr>
                                      <p:tavLst>
                                        <p:tav tm="0">
                                          <p:val>
                                            <p:strVal val="#ppt_x"/>
                                          </p:val>
                                        </p:tav>
                                        <p:tav tm="100000">
                                          <p:val>
                                            <p:strVal val="#ppt_x"/>
                                          </p:val>
                                        </p:tav>
                                      </p:tavLst>
                                    </p:anim>
                                    <p:anim calcmode="lin" valueType="num">
                                      <p:cBhvr additive="base">
                                        <p:cTn id="16" dur="5000" fill="hold"/>
                                        <p:tgtEl>
                                          <p:spTgt spid="1710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8" grpId="0" bldLvl="0" animBg="1"/>
      <p:bldP spid="17101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Text Box 3"/>
          <p:cNvSpPr txBox="1"/>
          <p:nvPr/>
        </p:nvSpPr>
        <p:spPr>
          <a:xfrm>
            <a:off x="2286000" y="10668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3</a:t>
            </a:r>
            <a:r>
              <a:rPr lang="zh-CN" altLang="en-US" sz="2800" dirty="0">
                <a:solidFill>
                  <a:schemeClr val="tx1"/>
                </a:solidFill>
                <a:latin typeface="楷体_GB2312" pitchFamily="1" charset="-122"/>
                <a:ea typeface="楷体_GB2312" pitchFamily="1" charset="-122"/>
              </a:rPr>
              <a:t>、伯努利方程</a:t>
            </a:r>
            <a:endParaRPr lang="zh-CN" altLang="en-US" sz="2800" dirty="0">
              <a:solidFill>
                <a:schemeClr val="tx1"/>
              </a:solidFill>
              <a:latin typeface="楷体_GB2312" pitchFamily="1" charset="-122"/>
              <a:ea typeface="楷体_GB2312" pitchFamily="1" charset="-122"/>
            </a:endParaRPr>
          </a:p>
        </p:txBody>
      </p:sp>
      <p:pic>
        <p:nvPicPr>
          <p:cNvPr id="65538" name="Picture 4" descr="伯努力"/>
          <p:cNvPicPr>
            <a:picLocks noChangeAspect="1"/>
          </p:cNvPicPr>
          <p:nvPr/>
        </p:nvPicPr>
        <p:blipFill>
          <a:blip r:embed="rId1">
            <a:clrChange>
              <a:clrFrom>
                <a:srgbClr val="FFFFFF"/>
              </a:clrFrom>
              <a:clrTo>
                <a:srgbClr val="FFFFFF">
                  <a:alpha val="0"/>
                </a:srgbClr>
              </a:clrTo>
            </a:clrChange>
            <a:lum bright="-12000" contrast="12000"/>
          </a:blip>
          <a:srcRect b="14015"/>
          <a:stretch>
            <a:fillRect/>
          </a:stretch>
        </p:blipFill>
        <p:spPr>
          <a:xfrm>
            <a:off x="7414895" y="1588770"/>
            <a:ext cx="4137660" cy="3056255"/>
          </a:xfrm>
          <a:prstGeom prst="rect">
            <a:avLst/>
          </a:prstGeom>
          <a:noFill/>
          <a:ln w="9525">
            <a:noFill/>
          </a:ln>
        </p:spPr>
      </p:pic>
      <p:sp>
        <p:nvSpPr>
          <p:cNvPr id="172037" name="Rectangle 5"/>
          <p:cNvSpPr/>
          <p:nvPr/>
        </p:nvSpPr>
        <p:spPr>
          <a:xfrm>
            <a:off x="2667000" y="1676400"/>
            <a:ext cx="2843213" cy="460375"/>
          </a:xfrm>
          <a:prstGeom prst="rect">
            <a:avLst/>
          </a:prstGeom>
          <a:noFill/>
          <a:ln w="9525">
            <a:noFill/>
          </a:ln>
        </p:spPr>
        <p:txBody>
          <a:bodyPr anchor="t" anchorCtr="0">
            <a:spAutoFit/>
          </a:bodyPr>
          <a:p>
            <a:pPr algn="ctr">
              <a:spcBef>
                <a:spcPct val="50000"/>
              </a:spcBef>
            </a:pPr>
            <a:r>
              <a:rPr lang="zh-CN" altLang="en-US" sz="2400" dirty="0">
                <a:solidFill>
                  <a:schemeClr val="tx1"/>
                </a:solidFill>
                <a:latin typeface="楷体_GB2312" pitchFamily="1" charset="-122"/>
                <a:ea typeface="楷体_GB2312" pitchFamily="1" charset="-122"/>
              </a:rPr>
              <a:t>外力做功</a:t>
            </a:r>
            <a:r>
              <a:rPr lang="en-US" altLang="zh-CN" sz="2400" dirty="0">
                <a:solidFill>
                  <a:schemeClr val="tx1"/>
                </a:solidFill>
                <a:latin typeface="楷体_GB2312" pitchFamily="1" charset="-122"/>
                <a:ea typeface="楷体_GB2312" pitchFamily="1" charset="-122"/>
              </a:rPr>
              <a:t>=</a:t>
            </a:r>
            <a:r>
              <a:rPr lang="zh-CN" altLang="en-US" sz="2400" dirty="0">
                <a:solidFill>
                  <a:schemeClr val="tx1"/>
                </a:solidFill>
                <a:latin typeface="楷体_GB2312" pitchFamily="1" charset="-122"/>
                <a:ea typeface="楷体_GB2312" pitchFamily="1" charset="-122"/>
              </a:rPr>
              <a:t>能量变化</a:t>
            </a:r>
            <a:endParaRPr lang="zh-CN" altLang="en-US" sz="2400" i="1" dirty="0">
              <a:solidFill>
                <a:schemeClr val="tx1"/>
              </a:solidFill>
              <a:latin typeface="楷体_GB2312" pitchFamily="1" charset="-122"/>
              <a:ea typeface="楷体_GB2312" pitchFamily="1" charset="-122"/>
            </a:endParaRPr>
          </a:p>
        </p:txBody>
      </p:sp>
      <p:sp>
        <p:nvSpPr>
          <p:cNvPr id="65540" name="Rectangle 6"/>
          <p:cNvSpPr/>
          <p:nvPr/>
        </p:nvSpPr>
        <p:spPr>
          <a:xfrm>
            <a:off x="1524000" y="3135313"/>
            <a:ext cx="309880" cy="368300"/>
          </a:xfrm>
          <a:prstGeom prst="rect">
            <a:avLst/>
          </a:prstGeom>
          <a:noFill/>
          <a:ln w="9525">
            <a:noFill/>
          </a:ln>
        </p:spPr>
        <p:txBody>
          <a:bodyPr wrap="none"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graphicFrame>
        <p:nvGraphicFramePr>
          <p:cNvPr id="172039" name="Object 7"/>
          <p:cNvGraphicFramePr>
            <a:graphicFrameLocks noChangeAspect="1"/>
          </p:cNvGraphicFramePr>
          <p:nvPr/>
        </p:nvGraphicFramePr>
        <p:xfrm>
          <a:off x="2895600" y="2286000"/>
          <a:ext cx="2286000" cy="487363"/>
        </p:xfrm>
        <a:graphic>
          <a:graphicData uri="http://schemas.openxmlformats.org/presentationml/2006/ole">
            <mc:AlternateContent xmlns:mc="http://schemas.openxmlformats.org/markup-compatibility/2006">
              <mc:Choice xmlns:v="urn:schemas-microsoft-com:vml" Requires="v">
                <p:oleObj spid="_x0000_s3086" name="" r:id="rId2" imgW="1028065" imgH="215900" progId="Equation.3">
                  <p:embed/>
                </p:oleObj>
              </mc:Choice>
              <mc:Fallback>
                <p:oleObj name="" r:id="rId2" imgW="1028065" imgH="215900" progId="Equation.3">
                  <p:embed/>
                  <p:pic>
                    <p:nvPicPr>
                      <p:cNvPr id="0" name="图片 3085"/>
                      <p:cNvPicPr/>
                      <p:nvPr/>
                    </p:nvPicPr>
                    <p:blipFill>
                      <a:blip r:embed="rId3"/>
                      <a:stretch>
                        <a:fillRect/>
                      </a:stretch>
                    </p:blipFill>
                    <p:spPr>
                      <a:xfrm>
                        <a:off x="2895600" y="2286000"/>
                        <a:ext cx="2286000" cy="487363"/>
                      </a:xfrm>
                      <a:prstGeom prst="rect">
                        <a:avLst/>
                      </a:prstGeom>
                      <a:noFill/>
                      <a:ln w="38100">
                        <a:noFill/>
                        <a:miter/>
                      </a:ln>
                    </p:spPr>
                  </p:pic>
                </p:oleObj>
              </mc:Fallback>
            </mc:AlternateContent>
          </a:graphicData>
        </a:graphic>
      </p:graphicFrame>
      <p:graphicFrame>
        <p:nvGraphicFramePr>
          <p:cNvPr id="172040" name="Object 8"/>
          <p:cNvGraphicFramePr>
            <a:graphicFrameLocks noGrp="1" noChangeAspect="1"/>
          </p:cNvGraphicFramePr>
          <p:nvPr>
            <p:ph idx="4294967295"/>
          </p:nvPr>
        </p:nvGraphicFramePr>
        <p:xfrm>
          <a:off x="3124200" y="3509010"/>
          <a:ext cx="4919980" cy="843280"/>
        </p:xfrm>
        <a:graphic>
          <a:graphicData uri="http://schemas.openxmlformats.org/presentationml/2006/ole">
            <mc:AlternateContent xmlns:mc="http://schemas.openxmlformats.org/markup-compatibility/2006">
              <mc:Choice xmlns:v="urn:schemas-microsoft-com:vml" Requires="v">
                <p:oleObj spid="_x0000_s3087" name="" r:id="rId4" imgW="2349500" imgH="393700" progId="Equation.3">
                  <p:embed/>
                </p:oleObj>
              </mc:Choice>
              <mc:Fallback>
                <p:oleObj name="" r:id="rId4" imgW="2349500" imgH="393700" progId="Equation.3">
                  <p:embed/>
                  <p:pic>
                    <p:nvPicPr>
                      <p:cNvPr id="0" name="图片 3086"/>
                      <p:cNvPicPr/>
                      <p:nvPr/>
                    </p:nvPicPr>
                    <p:blipFill>
                      <a:blip r:embed="rId5"/>
                      <a:stretch>
                        <a:fillRect/>
                      </a:stretch>
                    </p:blipFill>
                    <p:spPr>
                      <a:xfrm>
                        <a:off x="3124200" y="3509010"/>
                        <a:ext cx="4919980" cy="843280"/>
                      </a:xfrm>
                      <a:prstGeom prst="rect">
                        <a:avLst/>
                      </a:prstGeom>
                      <a:noFill/>
                      <a:ln w="38100">
                        <a:miter/>
                      </a:ln>
                    </p:spPr>
                  </p:pic>
                </p:oleObj>
              </mc:Fallback>
            </mc:AlternateContent>
          </a:graphicData>
        </a:graphic>
      </p:graphicFrame>
      <p:sp>
        <p:nvSpPr>
          <p:cNvPr id="172041" name="Text Box 9"/>
          <p:cNvSpPr txBox="1"/>
          <p:nvPr/>
        </p:nvSpPr>
        <p:spPr>
          <a:xfrm>
            <a:off x="2819400" y="2971800"/>
            <a:ext cx="2971800" cy="460375"/>
          </a:xfrm>
          <a:prstGeom prst="rect">
            <a:avLst/>
          </a:prstGeom>
          <a:noFill/>
          <a:ln w="9525">
            <a:noFill/>
          </a:ln>
        </p:spPr>
        <p:txBody>
          <a:bodyPr anchor="t" anchorCtr="0">
            <a:spAutoFit/>
          </a:bodyPr>
          <a:p>
            <a:pPr>
              <a:spcBef>
                <a:spcPct val="50000"/>
              </a:spcBef>
            </a:pPr>
            <a:r>
              <a:rPr lang="zh-CN" altLang="en-US" sz="2400" dirty="0">
                <a:solidFill>
                  <a:schemeClr val="tx2"/>
                </a:solidFill>
                <a:latin typeface="Arial" panose="020B0604020202020204" pitchFamily="34" charset="0"/>
                <a:ea typeface="楷体_GB2312" pitchFamily="1" charset="-122"/>
              </a:rPr>
              <a:t>理想液体伯努利方程</a:t>
            </a:r>
            <a:endParaRPr lang="zh-CN" altLang="en-US" sz="2400" dirty="0">
              <a:solidFill>
                <a:schemeClr val="tx2"/>
              </a:solidFill>
              <a:latin typeface="Arial" panose="020B0604020202020204" pitchFamily="34" charset="0"/>
              <a:ea typeface="楷体_GB2312" pitchFamily="1" charset="-122"/>
            </a:endParaRPr>
          </a:p>
        </p:txBody>
      </p:sp>
      <p:sp>
        <p:nvSpPr>
          <p:cNvPr id="172042" name="AutoShape 10"/>
          <p:cNvSpPr/>
          <p:nvPr/>
        </p:nvSpPr>
        <p:spPr>
          <a:xfrm>
            <a:off x="2514600" y="5178425"/>
            <a:ext cx="6400800" cy="1375410"/>
          </a:xfrm>
          <a:prstGeom prst="horizontalScroll">
            <a:avLst>
              <a:gd name="adj" fmla="val 12500"/>
            </a:avLst>
          </a:prstGeom>
          <a:solidFill>
            <a:srgbClr val="E1FFFF"/>
          </a:solidFill>
          <a:ln w="9525" cap="flat" cmpd="sng">
            <a:solidFill>
              <a:srgbClr val="0000FF"/>
            </a:solidFill>
            <a:prstDash val="solid"/>
            <a:round/>
            <a:headEnd type="none" w="med" len="med"/>
            <a:tailEnd type="none" w="med" len="med"/>
          </a:ln>
          <a:effectLst>
            <a:outerShdw dist="35921" dir="2699999" algn="ctr" rotWithShape="0">
              <a:schemeClr val="bg2"/>
            </a:outerShdw>
          </a:effectLst>
        </p:spPr>
        <p:txBody>
          <a:bodyPr anchor="ctr" anchorCtr="0">
            <a:no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72043" name="Text Box 11"/>
          <p:cNvSpPr txBox="1"/>
          <p:nvPr/>
        </p:nvSpPr>
        <p:spPr>
          <a:xfrm>
            <a:off x="2819400" y="5410200"/>
            <a:ext cx="6019800" cy="1002665"/>
          </a:xfrm>
          <a:prstGeom prst="rect">
            <a:avLst/>
          </a:prstGeom>
          <a:noFill/>
          <a:ln w="9525">
            <a:noFill/>
          </a:ln>
        </p:spPr>
        <p:txBody>
          <a:bodyPr anchor="t" anchorCtr="0">
            <a:noAutofit/>
          </a:bodyPr>
          <a:p>
            <a:pPr>
              <a:spcBef>
                <a:spcPct val="50000"/>
              </a:spcBef>
            </a:pPr>
            <a:r>
              <a:rPr lang="zh-CN" altLang="en-US" sz="2000" dirty="0">
                <a:solidFill>
                  <a:schemeClr val="tx2"/>
                </a:solidFill>
                <a:latin typeface="Arial" panose="020B0604020202020204" pitchFamily="34" charset="0"/>
                <a:ea typeface="楷体_GB2312" pitchFamily="1" charset="-122"/>
              </a:rPr>
              <a:t>物理意义：</a:t>
            </a:r>
            <a:r>
              <a:rPr lang="zh-CN" altLang="en-US" sz="2000" dirty="0">
                <a:solidFill>
                  <a:schemeClr val="tx1"/>
                </a:solidFill>
                <a:latin typeface="Arial" panose="020B0604020202020204" pitchFamily="34" charset="0"/>
                <a:ea typeface="楷体_GB2312" pitchFamily="1" charset="-122"/>
              </a:rPr>
              <a:t>理想液体恒定流动时，任一截面处的能量均有位能、压力能、动能组成；三者之和为定值</a:t>
            </a:r>
            <a:endParaRPr lang="zh-CN" altLang="en-US" sz="2000" dirty="0">
              <a:solidFill>
                <a:schemeClr val="tx1"/>
              </a:solidFill>
              <a:latin typeface="Arial" panose="020B0604020202020204" pitchFamily="34" charset="0"/>
              <a:ea typeface="楷体_GB2312" pitchFamily="1" charset="-122"/>
            </a:endParaRPr>
          </a:p>
        </p:txBody>
      </p:sp>
      <p:grpSp>
        <p:nvGrpSpPr>
          <p:cNvPr id="172044" name="Group 12"/>
          <p:cNvGrpSpPr/>
          <p:nvPr/>
        </p:nvGrpSpPr>
        <p:grpSpPr>
          <a:xfrm>
            <a:off x="2743200" y="4495800"/>
            <a:ext cx="990600" cy="434975"/>
            <a:chOff x="768" y="3024"/>
            <a:chExt cx="624" cy="274"/>
          </a:xfrm>
        </p:grpSpPr>
        <p:sp>
          <p:nvSpPr>
            <p:cNvPr id="65547" name="AutoShape 13"/>
            <p:cNvSpPr/>
            <p:nvPr/>
          </p:nvSpPr>
          <p:spPr>
            <a:xfrm>
              <a:off x="816" y="3038"/>
              <a:ext cx="528" cy="260"/>
            </a:xfrm>
            <a:prstGeom prst="flowChartAlternateProcess">
              <a:avLst/>
            </a:prstGeom>
            <a:noFill/>
            <a:ln w="9525" cap="flat" cmpd="sng">
              <a:solidFill>
                <a:srgbClr val="3366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65548" name="Text Box 14"/>
            <p:cNvSpPr txBox="1"/>
            <p:nvPr/>
          </p:nvSpPr>
          <p:spPr>
            <a:xfrm>
              <a:off x="768" y="3024"/>
              <a:ext cx="624" cy="251"/>
            </a:xfrm>
            <a:prstGeom prst="rect">
              <a:avLst/>
            </a:prstGeom>
            <a:noFill/>
            <a:ln w="9525">
              <a:noFill/>
            </a:ln>
          </p:spPr>
          <p:txBody>
            <a:bodyPr anchor="t" anchorCtr="0">
              <a:spAutoFit/>
            </a:bodyPr>
            <a:p>
              <a:pPr algn="ctr">
                <a:spcBef>
                  <a:spcPct val="50000"/>
                </a:spcBef>
              </a:pPr>
              <a:r>
                <a:rPr lang="zh-CN" altLang="en-US" sz="2000" dirty="0">
                  <a:solidFill>
                    <a:schemeClr val="tx2"/>
                  </a:solidFill>
                  <a:latin typeface="Arial" panose="020B0604020202020204" pitchFamily="34" charset="0"/>
                  <a:ea typeface="楷体_GB2312" pitchFamily="1" charset="-122"/>
                </a:rPr>
                <a:t>压力能</a:t>
              </a:r>
              <a:endParaRPr lang="zh-CN" altLang="en-US" sz="2000" dirty="0">
                <a:solidFill>
                  <a:schemeClr val="tx2"/>
                </a:solidFill>
                <a:latin typeface="Arial" panose="020B0604020202020204" pitchFamily="34" charset="0"/>
                <a:ea typeface="楷体_GB2312" pitchFamily="1" charset="-122"/>
              </a:endParaRPr>
            </a:p>
          </p:txBody>
        </p:sp>
      </p:grpSp>
      <p:grpSp>
        <p:nvGrpSpPr>
          <p:cNvPr id="172047" name="Group 15"/>
          <p:cNvGrpSpPr/>
          <p:nvPr/>
        </p:nvGrpSpPr>
        <p:grpSpPr>
          <a:xfrm>
            <a:off x="3733800" y="4495800"/>
            <a:ext cx="838200" cy="434975"/>
            <a:chOff x="1392" y="3024"/>
            <a:chExt cx="528" cy="274"/>
          </a:xfrm>
        </p:grpSpPr>
        <p:sp>
          <p:nvSpPr>
            <p:cNvPr id="65550" name="AutoShape 16"/>
            <p:cNvSpPr/>
            <p:nvPr/>
          </p:nvSpPr>
          <p:spPr>
            <a:xfrm>
              <a:off x="1392" y="3038"/>
              <a:ext cx="528" cy="260"/>
            </a:xfrm>
            <a:prstGeom prst="flowChartAlternateProcess">
              <a:avLst/>
            </a:prstGeom>
            <a:noFill/>
            <a:ln w="9525" cap="flat" cmpd="sng">
              <a:solidFill>
                <a:srgbClr val="3366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65551" name="Text Box 17"/>
            <p:cNvSpPr txBox="1"/>
            <p:nvPr/>
          </p:nvSpPr>
          <p:spPr>
            <a:xfrm>
              <a:off x="1392" y="3024"/>
              <a:ext cx="528" cy="251"/>
            </a:xfrm>
            <a:prstGeom prst="rect">
              <a:avLst/>
            </a:prstGeom>
            <a:noFill/>
            <a:ln w="9525">
              <a:noFill/>
            </a:ln>
          </p:spPr>
          <p:txBody>
            <a:bodyPr anchor="t" anchorCtr="0">
              <a:spAutoFit/>
            </a:bodyPr>
            <a:p>
              <a:pPr algn="ctr">
                <a:spcBef>
                  <a:spcPct val="50000"/>
                </a:spcBef>
              </a:pPr>
              <a:r>
                <a:rPr lang="zh-CN" altLang="en-US" sz="2000" dirty="0">
                  <a:solidFill>
                    <a:schemeClr val="tx2"/>
                  </a:solidFill>
                  <a:latin typeface="Arial" panose="020B0604020202020204" pitchFamily="34" charset="0"/>
                  <a:ea typeface="楷体_GB2312" pitchFamily="1" charset="-122"/>
                </a:rPr>
                <a:t>位能</a:t>
              </a:r>
              <a:endParaRPr lang="zh-CN" altLang="en-US" sz="2000" dirty="0">
                <a:solidFill>
                  <a:schemeClr val="tx2"/>
                </a:solidFill>
                <a:latin typeface="Arial" panose="020B0604020202020204" pitchFamily="34" charset="0"/>
                <a:ea typeface="楷体_GB2312" pitchFamily="1" charset="-122"/>
              </a:endParaRPr>
            </a:p>
          </p:txBody>
        </p:sp>
      </p:grpSp>
      <p:grpSp>
        <p:nvGrpSpPr>
          <p:cNvPr id="172050" name="Group 18"/>
          <p:cNvGrpSpPr/>
          <p:nvPr/>
        </p:nvGrpSpPr>
        <p:grpSpPr>
          <a:xfrm>
            <a:off x="4648200" y="4495800"/>
            <a:ext cx="838200" cy="434975"/>
            <a:chOff x="1968" y="3024"/>
            <a:chExt cx="528" cy="274"/>
          </a:xfrm>
        </p:grpSpPr>
        <p:sp>
          <p:nvSpPr>
            <p:cNvPr id="65553" name="AutoShape 19"/>
            <p:cNvSpPr/>
            <p:nvPr/>
          </p:nvSpPr>
          <p:spPr>
            <a:xfrm>
              <a:off x="1968" y="3038"/>
              <a:ext cx="528" cy="260"/>
            </a:xfrm>
            <a:prstGeom prst="flowChartAlternateProcess">
              <a:avLst/>
            </a:prstGeom>
            <a:noFill/>
            <a:ln w="9525" cap="flat" cmpd="sng">
              <a:solidFill>
                <a:srgbClr val="3366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65554" name="Text Box 20"/>
            <p:cNvSpPr txBox="1"/>
            <p:nvPr/>
          </p:nvSpPr>
          <p:spPr>
            <a:xfrm>
              <a:off x="1968" y="3024"/>
              <a:ext cx="528" cy="251"/>
            </a:xfrm>
            <a:prstGeom prst="rect">
              <a:avLst/>
            </a:prstGeom>
            <a:noFill/>
            <a:ln w="9525">
              <a:noFill/>
            </a:ln>
          </p:spPr>
          <p:txBody>
            <a:bodyPr anchor="t" anchorCtr="0">
              <a:spAutoFit/>
            </a:bodyPr>
            <a:p>
              <a:pPr algn="ctr">
                <a:spcBef>
                  <a:spcPct val="50000"/>
                </a:spcBef>
              </a:pPr>
              <a:r>
                <a:rPr lang="zh-CN" altLang="en-US" sz="2000" dirty="0">
                  <a:solidFill>
                    <a:schemeClr val="tx2"/>
                  </a:solidFill>
                  <a:latin typeface="Arial" panose="020B0604020202020204" pitchFamily="34" charset="0"/>
                  <a:ea typeface="楷体_GB2312" pitchFamily="1" charset="-122"/>
                </a:rPr>
                <a:t>动能</a:t>
              </a:r>
              <a:endParaRPr lang="zh-CN" altLang="en-US" sz="2000" dirty="0">
                <a:solidFill>
                  <a:schemeClr val="tx2"/>
                </a:solidFill>
                <a:latin typeface="Arial" panose="020B0604020202020204" pitchFamily="34" charset="0"/>
                <a:ea typeface="楷体_GB2312" pitchFamily="1" charset="-122"/>
              </a:endParaRPr>
            </a:p>
          </p:txBody>
        </p:sp>
      </p:grpSp>
      <p:sp>
        <p:nvSpPr>
          <p:cNvPr id="172053" name="AutoShape 21"/>
          <p:cNvSpPr/>
          <p:nvPr/>
        </p:nvSpPr>
        <p:spPr>
          <a:xfrm>
            <a:off x="3124200" y="4102101"/>
            <a:ext cx="304800" cy="406399"/>
          </a:xfrm>
          <a:prstGeom prst="downArrow">
            <a:avLst>
              <a:gd name="adj1" fmla="val 50000"/>
              <a:gd name="adj2" fmla="val 25000"/>
            </a:avLst>
          </a:prstGeom>
          <a:solidFill>
            <a:srgbClr val="00CCFF"/>
          </a:solidFill>
          <a:ln w="9525" cap="flat" cmpd="sng">
            <a:solidFill>
              <a:srgbClr val="00CC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72054" name="AutoShape 22"/>
          <p:cNvSpPr/>
          <p:nvPr/>
        </p:nvSpPr>
        <p:spPr>
          <a:xfrm>
            <a:off x="3962400" y="4102101"/>
            <a:ext cx="304800" cy="406399"/>
          </a:xfrm>
          <a:prstGeom prst="downArrow">
            <a:avLst>
              <a:gd name="adj1" fmla="val 50000"/>
              <a:gd name="adj2" fmla="val 25000"/>
            </a:avLst>
          </a:prstGeom>
          <a:solidFill>
            <a:srgbClr val="00CCFF"/>
          </a:solidFill>
          <a:ln w="9525" cap="flat" cmpd="sng">
            <a:solidFill>
              <a:srgbClr val="00CC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172055" name="AutoShape 23"/>
          <p:cNvSpPr/>
          <p:nvPr/>
        </p:nvSpPr>
        <p:spPr>
          <a:xfrm>
            <a:off x="4876800" y="4102101"/>
            <a:ext cx="304800" cy="406399"/>
          </a:xfrm>
          <a:prstGeom prst="downArrow">
            <a:avLst>
              <a:gd name="adj1" fmla="val 50000"/>
              <a:gd name="adj2" fmla="val 25000"/>
            </a:avLst>
          </a:prstGeom>
          <a:solidFill>
            <a:srgbClr val="00CCFF"/>
          </a:solidFill>
          <a:ln w="9525" cap="flat" cmpd="sng">
            <a:solidFill>
              <a:srgbClr val="00CCFF"/>
            </a:solidFill>
            <a:prstDash val="solid"/>
            <a:miter/>
            <a:headEnd type="none" w="med" len="med"/>
            <a:tailEnd type="none" w="med" len="med"/>
          </a:ln>
        </p:spPr>
        <p:txBody>
          <a:bodyPr anchor="ctr" anchorCtr="0">
            <a:sp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65558" name="AutoShape 25"/>
          <p:cNvSpPr/>
          <p:nvPr/>
        </p:nvSpPr>
        <p:spPr>
          <a:xfrm>
            <a:off x="6019800" y="1066800"/>
            <a:ext cx="2286000" cy="838200"/>
          </a:xfrm>
          <a:prstGeom prst="cloudCallout">
            <a:avLst>
              <a:gd name="adj1" fmla="val -45000"/>
              <a:gd name="adj2" fmla="val 106440"/>
            </a:avLst>
          </a:prstGeom>
          <a:gradFill rotWithShape="1">
            <a:gsLst>
              <a:gs pos="0">
                <a:srgbClr val="E1FFFF"/>
              </a:gs>
              <a:gs pos="50000">
                <a:srgbClr val="F5FFFF"/>
              </a:gs>
              <a:gs pos="100000">
                <a:srgbClr val="E1FFFF"/>
              </a:gs>
            </a:gsLst>
            <a:lin ang="5400000" scaled="1"/>
            <a:tileRect/>
          </a:gradFill>
          <a:ln w="9525" cap="flat" cmpd="sng">
            <a:solidFill>
              <a:srgbClr val="00CCFF"/>
            </a:solidFill>
            <a:prstDash val="solid"/>
            <a:round/>
            <a:headEnd type="none" w="med" len="med"/>
            <a:tailEnd type="none" w="med" len="med"/>
          </a:ln>
        </p:spPr>
        <p:txBody>
          <a:bodyPr anchor="ctr" anchorCtr="0"/>
          <a:p>
            <a:pPr algn="ctr">
              <a:spcBef>
                <a:spcPct val="50000"/>
              </a:spcBef>
            </a:pPr>
            <a:r>
              <a:rPr lang="zh-CN" altLang="en-US" sz="2400" dirty="0">
                <a:solidFill>
                  <a:srgbClr val="FF3300"/>
                </a:solidFill>
                <a:latin typeface="Arial" panose="020B0604020202020204" pitchFamily="34" charset="0"/>
                <a:ea typeface="楷体_GB2312" pitchFamily="1" charset="-122"/>
              </a:rPr>
              <a:t>能量守恒</a:t>
            </a:r>
            <a:endParaRPr lang="zh-CN" altLang="en-US" sz="2400" dirty="0">
              <a:solidFill>
                <a:srgbClr val="FF3300"/>
              </a:solidFill>
              <a:latin typeface="Arial" panose="020B0604020202020204" pitchFamily="34" charset="0"/>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2037"/>
                                        </p:tgtEl>
                                        <p:attrNameLst>
                                          <p:attrName>style.visibility</p:attrName>
                                        </p:attrNameLst>
                                      </p:cBhvr>
                                      <p:to>
                                        <p:strVal val="visible"/>
                                      </p:to>
                                    </p:set>
                                    <p:animEffect transition="in" filter="diamond(in)">
                                      <p:cBhvr>
                                        <p:cTn id="7" dur="2000"/>
                                        <p:tgtEl>
                                          <p:spTgt spid="172037"/>
                                        </p:tgtEl>
                                      </p:cBhvr>
                                    </p:animEffect>
                                  </p:childTnLst>
                                </p:cTn>
                              </p:par>
                              <p:par>
                                <p:cTn id="8" presetID="8" presetClass="entr" presetSubtype="16" fill="hold" nodeType="withEffect">
                                  <p:stCondLst>
                                    <p:cond delay="0"/>
                                  </p:stCondLst>
                                  <p:childTnLst>
                                    <p:set>
                                      <p:cBhvr>
                                        <p:cTn id="9" dur="1" fill="hold">
                                          <p:stCondLst>
                                            <p:cond delay="0"/>
                                          </p:stCondLst>
                                        </p:cTn>
                                        <p:tgtEl>
                                          <p:spTgt spid="172039"/>
                                        </p:tgtEl>
                                        <p:attrNameLst>
                                          <p:attrName>style.visibility</p:attrName>
                                        </p:attrNameLst>
                                      </p:cBhvr>
                                      <p:to>
                                        <p:strVal val="visible"/>
                                      </p:to>
                                    </p:set>
                                    <p:animEffect transition="in" filter="diamond(in)">
                                      <p:cBhvr>
                                        <p:cTn id="10" dur="2000"/>
                                        <p:tgtEl>
                                          <p:spTgt spid="172039"/>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72041"/>
                                        </p:tgtEl>
                                        <p:attrNameLst>
                                          <p:attrName>style.visibility</p:attrName>
                                        </p:attrNameLst>
                                      </p:cBhvr>
                                      <p:to>
                                        <p:strVal val="visible"/>
                                      </p:to>
                                    </p:set>
                                    <p:animEffect transition="in" filter="diamond(in)">
                                      <p:cBhvr>
                                        <p:cTn id="13" dur="2000"/>
                                        <p:tgtEl>
                                          <p:spTgt spid="172041"/>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72040"/>
                                        </p:tgtEl>
                                        <p:attrNameLst>
                                          <p:attrName>style.visibility</p:attrName>
                                        </p:attrNameLst>
                                      </p:cBhvr>
                                      <p:to>
                                        <p:strVal val="visible"/>
                                      </p:to>
                                    </p:set>
                                    <p:animEffect transition="in" filter="box(in)">
                                      <p:cBhvr>
                                        <p:cTn id="18" dur="500"/>
                                        <p:tgtEl>
                                          <p:spTgt spid="17204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72053"/>
                                        </p:tgtEl>
                                        <p:attrNameLst>
                                          <p:attrName>style.visibility</p:attrName>
                                        </p:attrNameLst>
                                      </p:cBhvr>
                                      <p:to>
                                        <p:strVal val="visible"/>
                                      </p:to>
                                    </p:set>
                                    <p:animEffect transition="in" filter="blinds(horizontal)">
                                      <p:cBhvr>
                                        <p:cTn id="23" dur="500"/>
                                        <p:tgtEl>
                                          <p:spTgt spid="172053"/>
                                        </p:tgtEl>
                                      </p:cBhvr>
                                    </p:animEffect>
                                  </p:childTnLst>
                                </p:cTn>
                              </p:par>
                              <p:par>
                                <p:cTn id="24" presetID="3" presetClass="entr" presetSubtype="10" fill="hold" nodeType="withEffect">
                                  <p:stCondLst>
                                    <p:cond delay="0"/>
                                  </p:stCondLst>
                                  <p:childTnLst>
                                    <p:set>
                                      <p:cBhvr>
                                        <p:cTn id="25" dur="1" fill="hold">
                                          <p:stCondLst>
                                            <p:cond delay="0"/>
                                          </p:stCondLst>
                                        </p:cTn>
                                        <p:tgtEl>
                                          <p:spTgt spid="172044"/>
                                        </p:tgtEl>
                                        <p:attrNameLst>
                                          <p:attrName>style.visibility</p:attrName>
                                        </p:attrNameLst>
                                      </p:cBhvr>
                                      <p:to>
                                        <p:strVal val="visible"/>
                                      </p:to>
                                    </p:set>
                                    <p:animEffect transition="in" filter="blinds(horizontal)">
                                      <p:cBhvr>
                                        <p:cTn id="26" dur="500"/>
                                        <p:tgtEl>
                                          <p:spTgt spid="172044"/>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72047"/>
                                        </p:tgtEl>
                                        <p:attrNameLst>
                                          <p:attrName>style.visibility</p:attrName>
                                        </p:attrNameLst>
                                      </p:cBhvr>
                                      <p:to>
                                        <p:strVal val="visible"/>
                                      </p:to>
                                    </p:set>
                                    <p:animEffect transition="in" filter="blinds(horizontal)">
                                      <p:cBhvr>
                                        <p:cTn id="31" dur="500"/>
                                        <p:tgtEl>
                                          <p:spTgt spid="17204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72054"/>
                                        </p:tgtEl>
                                        <p:attrNameLst>
                                          <p:attrName>style.visibility</p:attrName>
                                        </p:attrNameLst>
                                      </p:cBhvr>
                                      <p:to>
                                        <p:strVal val="visible"/>
                                      </p:to>
                                    </p:set>
                                    <p:animEffect transition="in" filter="blinds(horizontal)">
                                      <p:cBhvr>
                                        <p:cTn id="34" dur="500"/>
                                        <p:tgtEl>
                                          <p:spTgt spid="17205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72050"/>
                                        </p:tgtEl>
                                        <p:attrNameLst>
                                          <p:attrName>style.visibility</p:attrName>
                                        </p:attrNameLst>
                                      </p:cBhvr>
                                      <p:to>
                                        <p:strVal val="visible"/>
                                      </p:to>
                                    </p:set>
                                    <p:animEffect transition="in" filter="blinds(horizontal)">
                                      <p:cBhvr>
                                        <p:cTn id="39" dur="500"/>
                                        <p:tgtEl>
                                          <p:spTgt spid="17205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72055"/>
                                        </p:tgtEl>
                                        <p:attrNameLst>
                                          <p:attrName>style.visibility</p:attrName>
                                        </p:attrNameLst>
                                      </p:cBhvr>
                                      <p:to>
                                        <p:strVal val="visible"/>
                                      </p:to>
                                    </p:set>
                                    <p:animEffect transition="in" filter="blinds(horizontal)">
                                      <p:cBhvr>
                                        <p:cTn id="42" dur="500"/>
                                        <p:tgtEl>
                                          <p:spTgt spid="172055"/>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172043"/>
                                        </p:tgtEl>
                                        <p:attrNameLst>
                                          <p:attrName>style.visibility</p:attrName>
                                        </p:attrNameLst>
                                      </p:cBhvr>
                                      <p:to>
                                        <p:strVal val="visible"/>
                                      </p:to>
                                    </p:set>
                                    <p:animEffect transition="in" filter="strips(downRight)">
                                      <p:cBhvr>
                                        <p:cTn id="47" dur="500"/>
                                        <p:tgtEl>
                                          <p:spTgt spid="172043"/>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172042"/>
                                        </p:tgtEl>
                                        <p:attrNameLst>
                                          <p:attrName>style.visibility</p:attrName>
                                        </p:attrNameLst>
                                      </p:cBhvr>
                                      <p:to>
                                        <p:strVal val="visible"/>
                                      </p:to>
                                    </p:set>
                                    <p:animEffect transition="in" filter="strips(downRight)">
                                      <p:cBhvr>
                                        <p:cTn id="50" dur="500"/>
                                        <p:tgtEl>
                                          <p:spTgt spid="172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7" grpId="0"/>
      <p:bldP spid="172041" grpId="0"/>
      <p:bldP spid="172042" grpId="0" bldLvl="0" animBg="1"/>
      <p:bldP spid="172043" grpId="0"/>
      <p:bldP spid="172053" grpId="0" bldLvl="0" animBg="1"/>
      <p:bldP spid="172054" grpId="0" bldLvl="0" animBg="1"/>
      <p:bldP spid="172055"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6561" name="Object 3"/>
          <p:cNvGraphicFramePr>
            <a:graphicFrameLocks noGrp="1" noChangeAspect="1"/>
          </p:cNvGraphicFramePr>
          <p:nvPr>
            <p:ph sz="half" idx="4294967295"/>
          </p:nvPr>
        </p:nvGraphicFramePr>
        <p:xfrm>
          <a:off x="3345180" y="2300605"/>
          <a:ext cx="5653405" cy="749300"/>
        </p:xfrm>
        <a:graphic>
          <a:graphicData uri="http://schemas.openxmlformats.org/presentationml/2006/ole">
            <mc:AlternateContent xmlns:mc="http://schemas.openxmlformats.org/markup-compatibility/2006">
              <mc:Choice xmlns:v="urn:schemas-microsoft-com:vml" Requires="v">
                <p:oleObj spid="_x0000_s3081" name="" r:id="rId1" imgW="3035300" imgH="393700" progId="Equation.3">
                  <p:embed/>
                </p:oleObj>
              </mc:Choice>
              <mc:Fallback>
                <p:oleObj name="" r:id="rId1" imgW="3035300" imgH="393700" progId="Equation.3">
                  <p:embed/>
                  <p:pic>
                    <p:nvPicPr>
                      <p:cNvPr id="0" name="图片 3080"/>
                      <p:cNvPicPr/>
                      <p:nvPr/>
                    </p:nvPicPr>
                    <p:blipFill>
                      <a:blip r:embed="rId2"/>
                      <a:stretch>
                        <a:fillRect/>
                      </a:stretch>
                    </p:blipFill>
                    <p:spPr>
                      <a:xfrm>
                        <a:off x="3345180" y="2300605"/>
                        <a:ext cx="5653405" cy="749300"/>
                      </a:xfrm>
                      <a:prstGeom prst="rect">
                        <a:avLst/>
                      </a:prstGeom>
                      <a:noFill/>
                      <a:ln w="38100">
                        <a:miter/>
                      </a:ln>
                    </p:spPr>
                  </p:pic>
                </p:oleObj>
              </mc:Fallback>
            </mc:AlternateContent>
          </a:graphicData>
        </a:graphic>
      </p:graphicFrame>
      <p:sp>
        <p:nvSpPr>
          <p:cNvPr id="66562" name="Text Box 4"/>
          <p:cNvSpPr txBox="1"/>
          <p:nvPr/>
        </p:nvSpPr>
        <p:spPr>
          <a:xfrm>
            <a:off x="2286000" y="115443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3</a:t>
            </a:r>
            <a:r>
              <a:rPr lang="zh-CN" altLang="en-US" sz="2800" dirty="0">
                <a:solidFill>
                  <a:schemeClr val="tx1"/>
                </a:solidFill>
                <a:latin typeface="楷体_GB2312" pitchFamily="1" charset="-122"/>
                <a:ea typeface="楷体_GB2312" pitchFamily="1" charset="-122"/>
              </a:rPr>
              <a:t>、伯努利方程</a:t>
            </a:r>
            <a:endParaRPr lang="zh-CN" altLang="en-US" sz="2800" dirty="0">
              <a:solidFill>
                <a:schemeClr val="tx1"/>
              </a:solidFill>
              <a:latin typeface="楷体_GB2312" pitchFamily="1" charset="-122"/>
              <a:ea typeface="楷体_GB2312" pitchFamily="1" charset="-122"/>
            </a:endParaRPr>
          </a:p>
        </p:txBody>
      </p:sp>
      <p:sp>
        <p:nvSpPr>
          <p:cNvPr id="66563" name="Text Box 5"/>
          <p:cNvSpPr txBox="1"/>
          <p:nvPr/>
        </p:nvSpPr>
        <p:spPr>
          <a:xfrm>
            <a:off x="2286000" y="1676400"/>
            <a:ext cx="7772400" cy="460375"/>
          </a:xfrm>
          <a:prstGeom prst="rect">
            <a:avLst/>
          </a:prstGeom>
          <a:noFill/>
          <a:ln w="9525">
            <a:noFill/>
          </a:ln>
        </p:spPr>
        <p:txBody>
          <a:bodyPr anchor="t" anchorCtr="0">
            <a:spAutoFit/>
          </a:bodyPr>
          <a:p>
            <a:pPr>
              <a:spcBef>
                <a:spcPct val="50000"/>
              </a:spcBef>
            </a:pPr>
            <a:r>
              <a:rPr lang="zh-CN" altLang="en-US" sz="2400" dirty="0">
                <a:solidFill>
                  <a:schemeClr val="tx2"/>
                </a:solidFill>
                <a:latin typeface="Arial" panose="020B0604020202020204" pitchFamily="34" charset="0"/>
                <a:ea typeface="楷体_GB2312" pitchFamily="1" charset="-122"/>
              </a:rPr>
              <a:t>实际液体（</a:t>
            </a:r>
            <a:r>
              <a:rPr lang="zh-CN" altLang="en-US" sz="2400" dirty="0">
                <a:solidFill>
                  <a:srgbClr val="990099"/>
                </a:solidFill>
                <a:latin typeface="Arial" panose="020B0604020202020204" pitchFamily="34" charset="0"/>
                <a:ea typeface="楷体_GB2312" pitchFamily="1" charset="-122"/>
              </a:rPr>
              <a:t>有粘性、可压缩、非稳定流动</a:t>
            </a:r>
            <a:r>
              <a:rPr lang="zh-CN" altLang="en-US" sz="2400" dirty="0">
                <a:solidFill>
                  <a:schemeClr val="tx2"/>
                </a:solidFill>
                <a:latin typeface="Arial" panose="020B0604020202020204" pitchFamily="34" charset="0"/>
                <a:ea typeface="楷体_GB2312" pitchFamily="1" charset="-122"/>
              </a:rPr>
              <a:t>）伯努利方程</a:t>
            </a:r>
            <a:endParaRPr lang="zh-CN" altLang="en-US" sz="2400" dirty="0">
              <a:solidFill>
                <a:schemeClr val="tx2"/>
              </a:solidFill>
              <a:latin typeface="Arial" panose="020B0604020202020204" pitchFamily="34" charset="0"/>
              <a:ea typeface="楷体_GB2312" pitchFamily="1" charset="-122"/>
            </a:endParaRPr>
          </a:p>
        </p:txBody>
      </p:sp>
      <p:sp>
        <p:nvSpPr>
          <p:cNvPr id="66564" name="Rectangle 6"/>
          <p:cNvSpPr/>
          <p:nvPr/>
        </p:nvSpPr>
        <p:spPr>
          <a:xfrm>
            <a:off x="2038985" y="3325495"/>
            <a:ext cx="9115425" cy="460375"/>
          </a:xfrm>
          <a:prstGeom prst="rect">
            <a:avLst/>
          </a:prstGeom>
          <a:noFill/>
          <a:ln w="9525">
            <a:noFill/>
          </a:ln>
        </p:spPr>
        <p:txBody>
          <a:bodyPr wrap="square" anchor="t" anchorCtr="0">
            <a:spAutoFit/>
          </a:bodyPr>
          <a:p>
            <a:pPr>
              <a:spcBef>
                <a:spcPct val="50000"/>
              </a:spcBef>
            </a:pPr>
            <a:r>
              <a:rPr lang="el-GR" altLang="zh-CN" sz="2400" dirty="0">
                <a:solidFill>
                  <a:schemeClr val="tx1"/>
                </a:solidFill>
                <a:latin typeface="楷体_GB2312" pitchFamily="1" charset="-122"/>
                <a:ea typeface="楷体_GB2312" pitchFamily="1" charset="-122"/>
              </a:rPr>
              <a:t>α</a:t>
            </a:r>
            <a:r>
              <a:rPr lang="zh-CN" altLang="el-GR" sz="2400" dirty="0">
                <a:solidFill>
                  <a:schemeClr val="tx1"/>
                </a:solidFill>
                <a:latin typeface="楷体_GB2312" pitchFamily="1" charset="-122"/>
                <a:ea typeface="楷体_GB2312" pitchFamily="1" charset="-122"/>
              </a:rPr>
              <a:t>动能修正系数</a:t>
            </a:r>
            <a:r>
              <a:rPr lang="en-US" altLang="zh-CN" sz="2400" dirty="0">
                <a:solidFill>
                  <a:schemeClr val="tx1"/>
                </a:solidFill>
                <a:latin typeface="楷体_GB2312" pitchFamily="1" charset="-122"/>
                <a:ea typeface="楷体_GB2312" pitchFamily="1" charset="-122"/>
              </a:rPr>
              <a:t>:</a:t>
            </a:r>
            <a:r>
              <a:rPr lang="zh-CN" altLang="en-US" sz="2400" dirty="0">
                <a:solidFill>
                  <a:schemeClr val="tx1"/>
                </a:solidFill>
                <a:latin typeface="楷体_GB2312" pitchFamily="1" charset="-122"/>
                <a:ea typeface="楷体_GB2312" pitchFamily="1" charset="-122"/>
              </a:rPr>
              <a:t>层流时</a:t>
            </a:r>
            <a:r>
              <a:rPr lang="en-US" altLang="zh-CN" sz="2400" dirty="0">
                <a:solidFill>
                  <a:schemeClr val="tx1"/>
                </a:solidFill>
                <a:latin typeface="楷体_GB2312" pitchFamily="1" charset="-122"/>
                <a:ea typeface="楷体_GB2312" pitchFamily="1" charset="-122"/>
              </a:rPr>
              <a:t>α=2</a:t>
            </a:r>
            <a:r>
              <a:rPr lang="zh-CN" altLang="en-US" sz="2400" dirty="0">
                <a:solidFill>
                  <a:schemeClr val="tx1"/>
                </a:solidFill>
                <a:latin typeface="楷体_GB2312" pitchFamily="1" charset="-122"/>
                <a:ea typeface="楷体_GB2312" pitchFamily="1" charset="-122"/>
              </a:rPr>
              <a:t>，紊流时</a:t>
            </a:r>
            <a:r>
              <a:rPr lang="en-US" altLang="zh-CN" sz="2400" dirty="0">
                <a:solidFill>
                  <a:schemeClr val="tx1"/>
                </a:solidFill>
                <a:latin typeface="楷体_GB2312" pitchFamily="1" charset="-122"/>
                <a:ea typeface="楷体_GB2312" pitchFamily="1" charset="-122"/>
              </a:rPr>
              <a:t>α=1   </a:t>
            </a:r>
            <a:r>
              <a:rPr lang="en-US" altLang="zh-CN" sz="2400" dirty="0">
                <a:solidFill>
                  <a:schemeClr val="tx1"/>
                </a:solidFill>
                <a:latin typeface="Times New Roman" panose="02020603050405020304" pitchFamily="18" charset="0"/>
                <a:ea typeface="仿宋_GB2312" pitchFamily="49" charset="-122"/>
              </a:rPr>
              <a:t>△p</a:t>
            </a:r>
            <a:r>
              <a:rPr lang="en-US" altLang="zh-CN" sz="2400" baseline="-25000" dirty="0">
                <a:solidFill>
                  <a:schemeClr val="tx1"/>
                </a:solidFill>
                <a:latin typeface="Times New Roman" panose="02020603050405020304" pitchFamily="18" charset="0"/>
                <a:ea typeface="仿宋_GB2312" pitchFamily="49" charset="-122"/>
              </a:rPr>
              <a:t>w</a:t>
            </a:r>
            <a:r>
              <a:rPr lang="en-US" altLang="zh-CN" sz="2400" dirty="0">
                <a:solidFill>
                  <a:schemeClr val="tx1"/>
                </a:solidFill>
                <a:latin typeface="Times New Roman" panose="02020603050405020304" pitchFamily="18" charset="0"/>
                <a:ea typeface="楷体_GB2312" pitchFamily="1" charset="-122"/>
              </a:rPr>
              <a:t>—</a:t>
            </a:r>
            <a:r>
              <a:rPr lang="zh-CN" altLang="en-US" sz="2400" dirty="0">
                <a:solidFill>
                  <a:schemeClr val="tx1"/>
                </a:solidFill>
                <a:latin typeface="Times New Roman" panose="02020603050405020304" pitchFamily="18" charset="0"/>
                <a:ea typeface="楷体_GB2312" pitchFamily="1" charset="-122"/>
              </a:rPr>
              <a:t>能量损失</a:t>
            </a:r>
            <a:endParaRPr lang="zh-CN" altLang="en-US" sz="2400" i="1" dirty="0">
              <a:solidFill>
                <a:schemeClr val="tx1"/>
              </a:solidFill>
              <a:latin typeface="Times New Roman" panose="02020603050405020304" pitchFamily="18" charset="0"/>
              <a:ea typeface="楷体_GB2312" pitchFamily="1" charset="-122"/>
            </a:endParaRPr>
          </a:p>
        </p:txBody>
      </p:sp>
      <p:sp>
        <p:nvSpPr>
          <p:cNvPr id="66565" name="AutoShape 7"/>
          <p:cNvSpPr/>
          <p:nvPr/>
        </p:nvSpPr>
        <p:spPr>
          <a:xfrm>
            <a:off x="2438400" y="4062095"/>
            <a:ext cx="7162800" cy="2472055"/>
          </a:xfrm>
          <a:prstGeom prst="flowChartAlternateProcess">
            <a:avLst/>
          </a:prstGeom>
          <a:solidFill>
            <a:srgbClr val="E1FFFF">
              <a:alpha val="36862"/>
            </a:srgbClr>
          </a:solidFill>
          <a:ln w="9525" cap="flat" cmpd="sng">
            <a:solidFill>
              <a:srgbClr val="3366FF"/>
            </a:solidFill>
            <a:prstDash val="solid"/>
            <a:miter/>
            <a:headEnd type="none" w="med" len="med"/>
            <a:tailEnd type="none" w="med" len="med"/>
          </a:ln>
        </p:spPr>
        <p:txBody>
          <a:bodyPr anchor="ctr" anchorCtr="0">
            <a:noAutofit/>
          </a:bodyPr>
          <a:p>
            <a:pPr>
              <a:spcBef>
                <a:spcPct val="50000"/>
              </a:spcBef>
            </a:pPr>
            <a:endParaRPr lang="zh-CN" altLang="en-US" dirty="0">
              <a:latin typeface="Arial" panose="020B0604020202020204" pitchFamily="34" charset="0"/>
              <a:ea typeface="华文行楷" panose="02010800040101010101" pitchFamily="2" charset="-122"/>
            </a:endParaRPr>
          </a:p>
        </p:txBody>
      </p:sp>
      <p:sp>
        <p:nvSpPr>
          <p:cNvPr id="66566" name="Text Box 8"/>
          <p:cNvSpPr txBox="1"/>
          <p:nvPr/>
        </p:nvSpPr>
        <p:spPr>
          <a:xfrm>
            <a:off x="2437765" y="4298950"/>
            <a:ext cx="7087235" cy="1814830"/>
          </a:xfrm>
          <a:prstGeom prst="rect">
            <a:avLst/>
          </a:prstGeom>
          <a:noFill/>
          <a:ln w="9525">
            <a:noFill/>
          </a:ln>
        </p:spPr>
        <p:txBody>
          <a:bodyPr wrap="square" anchor="t" anchorCtr="0">
            <a:spAutoFit/>
          </a:bodyPr>
          <a:p>
            <a:pPr marL="182880" indent="-182880">
              <a:spcBef>
                <a:spcPct val="20000"/>
              </a:spcBef>
            </a:pPr>
            <a:r>
              <a:rPr lang="zh-CN" altLang="en-US" sz="2000" dirty="0">
                <a:solidFill>
                  <a:schemeClr val="tx2"/>
                </a:solidFill>
                <a:latin typeface="楷体_GB2312" pitchFamily="1" charset="-122"/>
                <a:ea typeface="楷体_GB2312" pitchFamily="1" charset="-122"/>
              </a:rPr>
              <a:t> 应用伯努利方程注意</a:t>
            </a:r>
            <a:endParaRPr lang="zh-CN" altLang="en-US" sz="2000" dirty="0">
              <a:solidFill>
                <a:schemeClr val="tx2"/>
              </a:solidFill>
              <a:latin typeface="楷体_GB2312" pitchFamily="1" charset="-122"/>
              <a:ea typeface="楷体_GB2312" pitchFamily="1" charset="-122"/>
            </a:endParaRPr>
          </a:p>
          <a:p>
            <a:pPr marL="182880" indent="-182880">
              <a:spcBef>
                <a:spcPct val="20000"/>
              </a:spcBef>
              <a:buClr>
                <a:schemeClr val="tx2"/>
              </a:buClr>
              <a:buChar char="•"/>
            </a:pPr>
            <a:r>
              <a:rPr lang="zh-CN" altLang="en-US" sz="2000" dirty="0">
                <a:solidFill>
                  <a:schemeClr val="tx1"/>
                </a:solidFill>
                <a:latin typeface="楷体_GB2312" pitchFamily="1" charset="-122"/>
                <a:ea typeface="楷体_GB2312" pitchFamily="1" charset="-122"/>
              </a:rPr>
              <a:t>两断面需顺流向选取，否则△</a:t>
            </a:r>
            <a:r>
              <a:rPr lang="en-US" altLang="zh-CN" sz="2000" dirty="0">
                <a:solidFill>
                  <a:schemeClr val="tx1"/>
                </a:solidFill>
                <a:latin typeface="楷体_GB2312" pitchFamily="1" charset="-122"/>
                <a:ea typeface="楷体_GB2312" pitchFamily="1" charset="-122"/>
              </a:rPr>
              <a:t>pw</a:t>
            </a:r>
            <a:r>
              <a:rPr lang="zh-CN" altLang="en-US" sz="2000" dirty="0">
                <a:solidFill>
                  <a:schemeClr val="tx1"/>
                </a:solidFill>
                <a:latin typeface="楷体_GB2312" pitchFamily="1" charset="-122"/>
                <a:ea typeface="楷体_GB2312" pitchFamily="1" charset="-122"/>
              </a:rPr>
              <a:t>为负值</a:t>
            </a:r>
            <a:endParaRPr lang="zh-CN" altLang="en-US" sz="2000" dirty="0">
              <a:solidFill>
                <a:schemeClr val="tx1"/>
              </a:solidFill>
              <a:latin typeface="楷体_GB2312" pitchFamily="1" charset="-122"/>
              <a:ea typeface="楷体_GB2312" pitchFamily="1" charset="-122"/>
            </a:endParaRPr>
          </a:p>
          <a:p>
            <a:pPr marL="182880" indent="-182880">
              <a:spcBef>
                <a:spcPct val="20000"/>
              </a:spcBef>
              <a:buClr>
                <a:schemeClr val="tx2"/>
              </a:buClr>
              <a:buChar char="•"/>
            </a:pPr>
            <a:r>
              <a:rPr lang="zh-CN" altLang="en-US" sz="2000" dirty="0">
                <a:solidFill>
                  <a:schemeClr val="tx1"/>
                </a:solidFill>
                <a:latin typeface="楷体_GB2312" pitchFamily="1" charset="-122"/>
                <a:ea typeface="楷体_GB2312" pitchFamily="1" charset="-122"/>
              </a:rPr>
              <a:t>选取适当的水平基准面，断面中心在基准面以上时</a:t>
            </a:r>
            <a:r>
              <a:rPr lang="en-US" altLang="zh-CN" sz="2000" dirty="0">
                <a:solidFill>
                  <a:schemeClr val="tx1"/>
                </a:solidFill>
                <a:latin typeface="楷体_GB2312" pitchFamily="1" charset="-122"/>
                <a:ea typeface="楷体_GB2312" pitchFamily="1" charset="-122"/>
              </a:rPr>
              <a:t>h</a:t>
            </a:r>
            <a:r>
              <a:rPr lang="zh-CN" altLang="en-US" sz="2000" dirty="0">
                <a:solidFill>
                  <a:schemeClr val="tx1"/>
                </a:solidFill>
                <a:latin typeface="楷体_GB2312" pitchFamily="1" charset="-122"/>
                <a:ea typeface="楷体_GB2312" pitchFamily="1" charset="-122"/>
              </a:rPr>
              <a:t>为正，否则为负</a:t>
            </a:r>
            <a:endParaRPr lang="zh-CN" altLang="en-US" sz="2000" dirty="0">
              <a:solidFill>
                <a:schemeClr val="tx1"/>
              </a:solidFill>
              <a:latin typeface="楷体_GB2312" pitchFamily="1" charset="-122"/>
              <a:ea typeface="楷体_GB2312" pitchFamily="1" charset="-122"/>
            </a:endParaRPr>
          </a:p>
          <a:p>
            <a:pPr marL="182880" indent="-182880">
              <a:spcBef>
                <a:spcPct val="20000"/>
              </a:spcBef>
              <a:buClr>
                <a:schemeClr val="tx2"/>
              </a:buClr>
              <a:buChar char="•"/>
            </a:pPr>
            <a:r>
              <a:rPr lang="zh-CN" altLang="en-US" sz="2000" dirty="0">
                <a:solidFill>
                  <a:schemeClr val="tx1"/>
                </a:solidFill>
                <a:latin typeface="楷体_GB2312" pitchFamily="1" charset="-122"/>
                <a:ea typeface="楷体_GB2312" pitchFamily="1" charset="-122"/>
              </a:rPr>
              <a:t>两端面的压力表示应相同，即同为绝对压力或同为相对压力</a:t>
            </a:r>
            <a:endParaRPr lang="zh-CN" altLang="en-US" sz="2000" dirty="0">
              <a:solidFill>
                <a:schemeClr val="tx1"/>
              </a:solidFill>
              <a:latin typeface="楷体_GB2312" pitchFamily="1" charset="-122"/>
              <a:ea typeface="楷体_GB2312" pitchFamily="1"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Rectangle 2"/>
          <p:cNvSpPr>
            <a:spLocks noGrp="1" noRot="1"/>
          </p:cNvSpPr>
          <p:nvPr>
            <p:ph type="title" idx="4294967295"/>
          </p:nvPr>
        </p:nvSpPr>
        <p:spPr>
          <a:xfrm>
            <a:off x="1752600" y="1374140"/>
            <a:ext cx="2971800" cy="865505"/>
          </a:xfrm>
        </p:spPr>
        <p:txBody>
          <a:bodyPr vert="horz" wrap="square" lIns="91440" tIns="45720" rIns="91440" bIns="45720" anchor="ctr" anchorCtr="0"/>
          <a:p>
            <a:r>
              <a:rPr lang="zh-CN" altLang="en-US" dirty="0">
                <a:solidFill>
                  <a:schemeClr val="accent2"/>
                </a:solidFill>
                <a:latin typeface="楷体_GB2312" pitchFamily="1" charset="-122"/>
                <a:ea typeface="楷体_GB2312" pitchFamily="1" charset="-122"/>
              </a:rPr>
              <a:t>（三）压力损失</a:t>
            </a:r>
            <a:endParaRPr lang="zh-CN" altLang="en-US" dirty="0">
              <a:solidFill>
                <a:schemeClr val="accent2"/>
              </a:solidFill>
              <a:latin typeface="楷体_GB2312" pitchFamily="1" charset="-122"/>
              <a:ea typeface="楷体_GB2312" pitchFamily="1" charset="-122"/>
            </a:endParaRPr>
          </a:p>
        </p:txBody>
      </p:sp>
      <p:sp>
        <p:nvSpPr>
          <p:cNvPr id="67586" name="Text Box 3"/>
          <p:cNvSpPr txBox="1"/>
          <p:nvPr/>
        </p:nvSpPr>
        <p:spPr>
          <a:xfrm>
            <a:off x="1329055" y="2367915"/>
            <a:ext cx="71628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1</a:t>
            </a:r>
            <a:r>
              <a:rPr lang="zh-CN" altLang="en-US" sz="2800" dirty="0">
                <a:solidFill>
                  <a:schemeClr val="tx1"/>
                </a:solidFill>
                <a:latin typeface="楷体_GB2312" pitchFamily="1" charset="-122"/>
                <a:ea typeface="楷体_GB2312" pitchFamily="1" charset="-122"/>
              </a:rPr>
              <a:t>、沿程压力损失</a:t>
            </a:r>
            <a:r>
              <a:rPr lang="zh-CN" altLang="en-US" sz="2400" dirty="0">
                <a:solidFill>
                  <a:srgbClr val="FF3300"/>
                </a:solidFill>
                <a:latin typeface="楷体_GB2312" pitchFamily="1" charset="-122"/>
                <a:ea typeface="楷体_GB2312" pitchFamily="1" charset="-122"/>
              </a:rPr>
              <a:t>（液体沿等直径管道流动时）</a:t>
            </a:r>
            <a:endParaRPr lang="zh-CN" altLang="en-US" sz="2400" dirty="0">
              <a:solidFill>
                <a:srgbClr val="FF3300"/>
              </a:solidFill>
              <a:latin typeface="楷体_GB2312" pitchFamily="1" charset="-122"/>
              <a:ea typeface="楷体_GB2312" pitchFamily="1" charset="-122"/>
            </a:endParaRPr>
          </a:p>
        </p:txBody>
      </p:sp>
      <p:sp>
        <p:nvSpPr>
          <p:cNvPr id="176132" name="Rectangle 4"/>
          <p:cNvSpPr>
            <a:spLocks noRot="1"/>
          </p:cNvSpPr>
          <p:nvPr/>
        </p:nvSpPr>
        <p:spPr>
          <a:xfrm>
            <a:off x="1752600" y="3368675"/>
            <a:ext cx="6934200" cy="1600200"/>
          </a:xfrm>
          <a:prstGeom prst="rect">
            <a:avLst/>
          </a:prstGeom>
          <a:noFill/>
          <a:ln w="9525">
            <a:noFill/>
          </a:ln>
        </p:spPr>
        <p:txBody>
          <a:bodyPr anchor="t" anchorCtr="0"/>
          <a:p>
            <a:pPr marL="342900" indent="-342900" eaLnBrk="0" hangingPunct="0">
              <a:lnSpc>
                <a:spcPct val="120000"/>
              </a:lnSpc>
              <a:spcBef>
                <a:spcPct val="20000"/>
              </a:spcBef>
              <a:buClr>
                <a:schemeClr val="tx2"/>
              </a:buClr>
            </a:pPr>
            <a:r>
              <a:rPr lang="zh-CN" altLang="en-US" sz="2400" dirty="0">
                <a:solidFill>
                  <a:schemeClr val="tx2"/>
                </a:solidFill>
                <a:latin typeface="楷体_GB2312" pitchFamily="1" charset="-122"/>
                <a:ea typeface="楷体_GB2312" pitchFamily="1" charset="-122"/>
              </a:rPr>
              <a:t>  原因</a:t>
            </a:r>
            <a:r>
              <a:rPr lang="en-US" altLang="zh-CN" sz="2400" dirty="0">
                <a:solidFill>
                  <a:schemeClr val="tx2"/>
                </a:solidFill>
                <a:latin typeface="楷体_GB2312" pitchFamily="1" charset="-122"/>
                <a:ea typeface="楷体_GB2312" pitchFamily="1" charset="-122"/>
              </a:rPr>
              <a:t>:</a:t>
            </a:r>
            <a:r>
              <a:rPr lang="zh-CN" altLang="en-US" sz="2400" dirty="0">
                <a:solidFill>
                  <a:schemeClr val="tx2"/>
                </a:solidFill>
                <a:latin typeface="楷体_GB2312" pitchFamily="1" charset="-122"/>
                <a:ea typeface="楷体_GB2312" pitchFamily="1" charset="-122"/>
              </a:rPr>
              <a:t>摩擦</a:t>
            </a:r>
            <a:endParaRPr lang="zh-CN" altLang="en-US" sz="2400" dirty="0">
              <a:solidFill>
                <a:schemeClr val="tx2"/>
              </a:solidFill>
              <a:latin typeface="楷体_GB2312" pitchFamily="1" charset="-122"/>
              <a:ea typeface="楷体_GB2312" pitchFamily="1" charset="-122"/>
            </a:endParaRPr>
          </a:p>
          <a:p>
            <a:pPr marL="342900" indent="-342900" eaLnBrk="0" hangingPunct="0">
              <a:lnSpc>
                <a:spcPct val="120000"/>
              </a:lnSpc>
              <a:spcBef>
                <a:spcPct val="20000"/>
              </a:spcBef>
              <a:buClr>
                <a:schemeClr val="hlink"/>
              </a:buClr>
            </a:pPr>
            <a:r>
              <a:rPr lang="zh-CN" altLang="en-US" sz="2400" dirty="0">
                <a:solidFill>
                  <a:schemeClr val="tx1"/>
                </a:solidFill>
                <a:latin typeface="楷体_GB2312" pitchFamily="1" charset="-122"/>
                <a:ea typeface="楷体_GB2312" pitchFamily="1" charset="-122"/>
              </a:rPr>
              <a:t>  内摩擦</a:t>
            </a:r>
            <a:r>
              <a:rPr lang="en-US" altLang="zh-CN" sz="2400" dirty="0">
                <a:solidFill>
                  <a:schemeClr val="tx1"/>
                </a:solidFill>
                <a:latin typeface="宋体" panose="02010600030101010101" pitchFamily="2" charset="-122"/>
                <a:ea typeface="楷体_GB2312" pitchFamily="1" charset="-122"/>
              </a:rPr>
              <a:t>—</a:t>
            </a:r>
            <a:r>
              <a:rPr lang="zh-CN" altLang="en-US" sz="2400" dirty="0">
                <a:solidFill>
                  <a:schemeClr val="tx1"/>
                </a:solidFill>
                <a:latin typeface="楷体_GB2312" pitchFamily="1" charset="-122"/>
                <a:ea typeface="楷体_GB2312" pitchFamily="1" charset="-122"/>
              </a:rPr>
              <a:t>因粘性，液体分子间摩擦</a:t>
            </a:r>
            <a:endParaRPr lang="zh-CN" altLang="en-US" sz="2400" dirty="0">
              <a:solidFill>
                <a:schemeClr val="tx1"/>
              </a:solidFill>
              <a:latin typeface="楷体_GB2312" pitchFamily="1" charset="-122"/>
              <a:ea typeface="楷体_GB2312" pitchFamily="1" charset="-122"/>
            </a:endParaRPr>
          </a:p>
          <a:p>
            <a:pPr marL="342900" indent="-342900" eaLnBrk="0" hangingPunct="0">
              <a:lnSpc>
                <a:spcPct val="120000"/>
              </a:lnSpc>
              <a:spcBef>
                <a:spcPct val="20000"/>
              </a:spcBef>
              <a:buClr>
                <a:schemeClr val="hlink"/>
              </a:buClr>
            </a:pPr>
            <a:r>
              <a:rPr lang="zh-CN" altLang="en-US" sz="2400" dirty="0">
                <a:solidFill>
                  <a:schemeClr val="tx1"/>
                </a:solidFill>
                <a:latin typeface="楷体_GB2312" pitchFamily="1" charset="-122"/>
                <a:ea typeface="楷体_GB2312" pitchFamily="1" charset="-122"/>
              </a:rPr>
              <a:t>  外摩擦</a:t>
            </a:r>
            <a:r>
              <a:rPr lang="en-US" altLang="zh-CN" sz="2400" dirty="0">
                <a:solidFill>
                  <a:schemeClr val="tx1"/>
                </a:solidFill>
                <a:latin typeface="宋体" panose="02010600030101010101" pitchFamily="2" charset="-122"/>
                <a:ea typeface="楷体_GB2312" pitchFamily="1" charset="-122"/>
              </a:rPr>
              <a:t>—</a:t>
            </a:r>
            <a:r>
              <a:rPr lang="zh-CN" altLang="en-US" sz="2400" dirty="0">
                <a:solidFill>
                  <a:schemeClr val="tx1"/>
                </a:solidFill>
                <a:latin typeface="楷体_GB2312" pitchFamily="1" charset="-122"/>
                <a:ea typeface="楷体_GB2312" pitchFamily="1" charset="-122"/>
              </a:rPr>
              <a:t>液体与管壁间的摩擦</a:t>
            </a:r>
            <a:endParaRPr lang="zh-CN" altLang="en-US" sz="2400" dirty="0">
              <a:solidFill>
                <a:schemeClr val="tx1"/>
              </a:solidFill>
              <a:latin typeface="楷体_GB2312" pitchFamily="1" charset="-122"/>
              <a:ea typeface="楷体_GB2312" pitchFamily="1" charset="-122"/>
            </a:endParaRPr>
          </a:p>
        </p:txBody>
      </p:sp>
      <p:graphicFrame>
        <p:nvGraphicFramePr>
          <p:cNvPr id="176133" name="Object 5"/>
          <p:cNvGraphicFramePr>
            <a:graphicFrameLocks noGrp="1" noChangeAspect="1"/>
          </p:cNvGraphicFramePr>
          <p:nvPr>
            <p:ph idx="4294967295"/>
          </p:nvPr>
        </p:nvGraphicFramePr>
        <p:xfrm>
          <a:off x="2971800" y="5016500"/>
          <a:ext cx="2129155" cy="971550"/>
        </p:xfrm>
        <a:graphic>
          <a:graphicData uri="http://schemas.openxmlformats.org/presentationml/2006/ole">
            <mc:AlternateContent xmlns:mc="http://schemas.openxmlformats.org/markup-compatibility/2006">
              <mc:Choice xmlns:v="urn:schemas-microsoft-com:vml" Requires="v">
                <p:oleObj spid="_x0000_s3082" name="" r:id="rId1" imgW="939800" imgH="419100" progId="Equation.3">
                  <p:embed/>
                </p:oleObj>
              </mc:Choice>
              <mc:Fallback>
                <p:oleObj name="" r:id="rId1" imgW="939800" imgH="419100" progId="Equation.3">
                  <p:embed/>
                  <p:pic>
                    <p:nvPicPr>
                      <p:cNvPr id="0" name="图片 3081"/>
                      <p:cNvPicPr/>
                      <p:nvPr/>
                    </p:nvPicPr>
                    <p:blipFill>
                      <a:blip r:embed="rId2"/>
                      <a:stretch>
                        <a:fillRect/>
                      </a:stretch>
                    </p:blipFill>
                    <p:spPr>
                      <a:xfrm>
                        <a:off x="2971800" y="5016500"/>
                        <a:ext cx="2129155" cy="971550"/>
                      </a:xfrm>
                      <a:prstGeom prst="rect">
                        <a:avLst/>
                      </a:prstGeom>
                      <a:noFill/>
                      <a:ln w="38100">
                        <a:miter/>
                      </a:ln>
                    </p:spPr>
                  </p:pic>
                </p:oleObj>
              </mc:Fallback>
            </mc:AlternateContent>
          </a:graphicData>
        </a:graphic>
      </p:graphicFrame>
      <p:sp>
        <p:nvSpPr>
          <p:cNvPr id="176134" name="Rectangle 6"/>
          <p:cNvSpPr/>
          <p:nvPr/>
        </p:nvSpPr>
        <p:spPr>
          <a:xfrm>
            <a:off x="2661285" y="6035675"/>
            <a:ext cx="2595880" cy="398780"/>
          </a:xfrm>
          <a:prstGeom prst="rect">
            <a:avLst/>
          </a:prstGeom>
          <a:noFill/>
          <a:ln w="9525">
            <a:noFill/>
          </a:ln>
        </p:spPr>
        <p:txBody>
          <a:bodyPr wrap="none" anchor="t" anchorCtr="0">
            <a:spAutoFit/>
          </a:bodyPr>
          <a:p>
            <a:pPr algn="ctr">
              <a:spcBef>
                <a:spcPct val="50000"/>
              </a:spcBef>
            </a:pPr>
            <a:r>
              <a:rPr lang="el-GR" altLang="zh-CN" sz="2000" dirty="0">
                <a:solidFill>
                  <a:schemeClr val="tx2"/>
                </a:solidFill>
                <a:latin typeface="Arial" panose="020B0604020202020204" pitchFamily="34" charset="0"/>
                <a:ea typeface="楷体_GB2312" pitchFamily="1" charset="-122"/>
              </a:rPr>
              <a:t>λ</a:t>
            </a:r>
            <a:r>
              <a:rPr lang="en-US" altLang="zh-CN" sz="2000" dirty="0">
                <a:solidFill>
                  <a:schemeClr val="tx2"/>
                </a:solidFill>
                <a:latin typeface="Arial" panose="020B0604020202020204" pitchFamily="34" charset="0"/>
                <a:ea typeface="楷体_GB2312" pitchFamily="1" charset="-122"/>
              </a:rPr>
              <a:t>—</a:t>
            </a:r>
            <a:r>
              <a:rPr lang="zh-CN" altLang="en-US" sz="2000" dirty="0">
                <a:solidFill>
                  <a:schemeClr val="tx2"/>
                </a:solidFill>
                <a:latin typeface="Arial" panose="020B0604020202020204" pitchFamily="34" charset="0"/>
                <a:ea typeface="楷体_GB2312" pitchFamily="1" charset="-122"/>
              </a:rPr>
              <a:t>沿程压力损失系数</a:t>
            </a:r>
            <a:endParaRPr lang="zh-CN" altLang="en-US" sz="2000" dirty="0">
              <a:solidFill>
                <a:schemeClr val="tx2"/>
              </a:solidFill>
              <a:latin typeface="Arial" panose="020B0604020202020204" pitchFamily="34" charset="0"/>
              <a:ea typeface="楷体_GB2312" pitchFamily="1" charset="-122"/>
            </a:endParaRPr>
          </a:p>
        </p:txBody>
      </p:sp>
      <p:pic>
        <p:nvPicPr>
          <p:cNvPr id="176135" name="Picture 7"/>
          <p:cNvPicPr>
            <a:picLocks noChangeAspect="1"/>
          </p:cNvPicPr>
          <p:nvPr/>
        </p:nvPicPr>
        <p:blipFill>
          <a:blip r:embed="rId3"/>
          <a:stretch>
            <a:fillRect/>
          </a:stretch>
        </p:blipFill>
        <p:spPr>
          <a:xfrm>
            <a:off x="7924800" y="2819400"/>
            <a:ext cx="2057400" cy="1285875"/>
          </a:xfrm>
          <a:prstGeom prst="rect">
            <a:avLst/>
          </a:prstGeom>
          <a:noFill/>
          <a:ln w="9525">
            <a:noFill/>
          </a:ln>
        </p:spPr>
      </p:pic>
      <p:pic>
        <p:nvPicPr>
          <p:cNvPr id="176136" name="Picture 8"/>
          <p:cNvPicPr>
            <a:picLocks noChangeAspect="1"/>
          </p:cNvPicPr>
          <p:nvPr/>
        </p:nvPicPr>
        <p:blipFill>
          <a:blip r:embed="rId4"/>
          <a:stretch>
            <a:fillRect/>
          </a:stretch>
        </p:blipFill>
        <p:spPr>
          <a:xfrm>
            <a:off x="9372600" y="3384550"/>
            <a:ext cx="2819400" cy="619125"/>
          </a:xfrm>
          <a:prstGeom prst="rect">
            <a:avLst/>
          </a:prstGeom>
          <a:noFill/>
          <a:ln w="9525">
            <a:noFill/>
          </a:ln>
        </p:spPr>
      </p:pic>
      <p:pic>
        <p:nvPicPr>
          <p:cNvPr id="176137" name="Picture 9"/>
          <p:cNvPicPr>
            <a:picLocks noChangeAspect="1"/>
          </p:cNvPicPr>
          <p:nvPr/>
        </p:nvPicPr>
        <p:blipFill>
          <a:blip r:embed="rId5"/>
          <a:stretch>
            <a:fillRect/>
          </a:stretch>
        </p:blipFill>
        <p:spPr>
          <a:xfrm>
            <a:off x="9768205" y="4648200"/>
            <a:ext cx="2257425" cy="1001713"/>
          </a:xfrm>
          <a:prstGeom prst="rect">
            <a:avLst/>
          </a:prstGeom>
          <a:noFill/>
          <a:ln w="9525">
            <a:noFill/>
          </a:ln>
        </p:spPr>
      </p:pic>
      <p:pic>
        <p:nvPicPr>
          <p:cNvPr id="176138" name="Picture 10"/>
          <p:cNvPicPr>
            <a:picLocks noChangeAspect="1"/>
          </p:cNvPicPr>
          <p:nvPr/>
        </p:nvPicPr>
        <p:blipFill>
          <a:blip r:embed="rId6"/>
          <a:stretch>
            <a:fillRect/>
          </a:stretch>
        </p:blipFill>
        <p:spPr>
          <a:xfrm>
            <a:off x="7603490" y="5059045"/>
            <a:ext cx="1600200" cy="939800"/>
          </a:xfrm>
          <a:prstGeom prst="rect">
            <a:avLst/>
          </a:prstGeom>
          <a:noFill/>
          <a:ln w="9525">
            <a:noFill/>
          </a:ln>
        </p:spPr>
      </p:pic>
      <p:sp>
        <p:nvSpPr>
          <p:cNvPr id="176139" name="Rectangle 11"/>
          <p:cNvSpPr/>
          <p:nvPr/>
        </p:nvSpPr>
        <p:spPr>
          <a:xfrm>
            <a:off x="8107680" y="1569720"/>
            <a:ext cx="3505200" cy="706755"/>
          </a:xfrm>
          <a:prstGeom prst="rect">
            <a:avLst/>
          </a:prstGeom>
          <a:solidFill>
            <a:srgbClr val="FFFF99">
              <a:alpha val="30980"/>
            </a:srgbClr>
          </a:solidFill>
          <a:ln w="12700" cap="flat" cmpd="sng">
            <a:solidFill>
              <a:srgbClr val="3366FF"/>
            </a:solidFill>
            <a:prstDash val="solid"/>
            <a:miter/>
            <a:headEnd type="none" w="med" len="med"/>
            <a:tailEnd type="none" w="med" len="med"/>
          </a:ln>
        </p:spPr>
        <p:txBody>
          <a:bodyPr anchor="t" anchorCtr="0">
            <a:spAutoFit/>
          </a:bodyPr>
          <a:p>
            <a:pPr>
              <a:spcBef>
                <a:spcPct val="50000"/>
              </a:spcBef>
            </a:pPr>
            <a:r>
              <a:rPr lang="zh-CN" altLang="en-US" sz="2000" dirty="0">
                <a:solidFill>
                  <a:schemeClr val="tx2"/>
                </a:solidFill>
                <a:latin typeface="Arial" panose="020B0604020202020204" pitchFamily="34" charset="0"/>
                <a:ea typeface="楷体_GB2312" pitchFamily="1" charset="-122"/>
              </a:rPr>
              <a:t>摩擦造成压力下降。在以下场合，压力损失会进一步加大：</a:t>
            </a:r>
            <a:endParaRPr lang="zh-CN" altLang="en-US" sz="2000" dirty="0">
              <a:solidFill>
                <a:schemeClr val="tx2"/>
              </a:solidFill>
              <a:latin typeface="Arial" panose="020B0604020202020204" pitchFamily="34" charset="0"/>
              <a:ea typeface="楷体_GB2312" pitchFamily="1" charset="-122"/>
            </a:endParaRPr>
          </a:p>
        </p:txBody>
      </p:sp>
      <p:sp>
        <p:nvSpPr>
          <p:cNvPr id="176140" name="Text Box 12"/>
          <p:cNvSpPr txBox="1"/>
          <p:nvPr/>
        </p:nvSpPr>
        <p:spPr>
          <a:xfrm>
            <a:off x="7467600" y="2895600"/>
            <a:ext cx="1524000" cy="368300"/>
          </a:xfrm>
          <a:prstGeom prst="rect">
            <a:avLst/>
          </a:prstGeom>
          <a:noFill/>
          <a:ln w="9525">
            <a:noFill/>
          </a:ln>
        </p:spPr>
        <p:txBody>
          <a:bodyPr anchor="t" anchorCtr="0">
            <a:spAutoFit/>
          </a:bodyPr>
          <a:p>
            <a:pPr algn="ctr">
              <a:spcBef>
                <a:spcPct val="50000"/>
              </a:spcBef>
            </a:pPr>
            <a:r>
              <a:rPr lang="zh-CN" altLang="en-US" sz="1800" dirty="0">
                <a:solidFill>
                  <a:schemeClr val="tx2"/>
                </a:solidFill>
                <a:latin typeface="Arial" panose="020B0604020202020204" pitchFamily="34" charset="0"/>
                <a:ea typeface="楷体_GB2312" pitchFamily="1" charset="-122"/>
              </a:rPr>
              <a:t>①管道较长</a:t>
            </a:r>
            <a:endParaRPr lang="zh-CN" altLang="en-US" sz="1800" dirty="0">
              <a:solidFill>
                <a:schemeClr val="tx2"/>
              </a:solidFill>
              <a:latin typeface="Arial" panose="020B0604020202020204" pitchFamily="34" charset="0"/>
              <a:ea typeface="楷体_GB2312" pitchFamily="1" charset="-122"/>
            </a:endParaRPr>
          </a:p>
        </p:txBody>
      </p:sp>
      <p:sp>
        <p:nvSpPr>
          <p:cNvPr id="176141" name="Text Box 13"/>
          <p:cNvSpPr txBox="1"/>
          <p:nvPr/>
        </p:nvSpPr>
        <p:spPr>
          <a:xfrm>
            <a:off x="10058400" y="2895600"/>
            <a:ext cx="1676400" cy="368300"/>
          </a:xfrm>
          <a:prstGeom prst="rect">
            <a:avLst/>
          </a:prstGeom>
          <a:noFill/>
          <a:ln w="9525">
            <a:noFill/>
          </a:ln>
        </p:spPr>
        <p:txBody>
          <a:bodyPr anchor="t" anchorCtr="0">
            <a:spAutoFit/>
          </a:bodyPr>
          <a:p>
            <a:pPr algn="ctr">
              <a:spcBef>
                <a:spcPct val="50000"/>
              </a:spcBef>
            </a:pPr>
            <a:r>
              <a:rPr lang="zh-CN" altLang="en-US" sz="1800" dirty="0">
                <a:solidFill>
                  <a:schemeClr val="tx2"/>
                </a:solidFill>
                <a:latin typeface="Arial" panose="020B0604020202020204" pitchFamily="34" charset="0"/>
                <a:ea typeface="楷体_GB2312" pitchFamily="1" charset="-122"/>
              </a:rPr>
              <a:t>②管径较小</a:t>
            </a:r>
            <a:endParaRPr lang="zh-CN" altLang="en-US" sz="1800" dirty="0">
              <a:solidFill>
                <a:schemeClr val="tx2"/>
              </a:solidFill>
              <a:latin typeface="Arial" panose="020B0604020202020204" pitchFamily="34" charset="0"/>
              <a:ea typeface="楷体_GB2312" pitchFamily="1" charset="-122"/>
            </a:endParaRPr>
          </a:p>
        </p:txBody>
      </p:sp>
      <p:sp>
        <p:nvSpPr>
          <p:cNvPr id="176142" name="Text Box 14"/>
          <p:cNvSpPr txBox="1"/>
          <p:nvPr/>
        </p:nvSpPr>
        <p:spPr>
          <a:xfrm>
            <a:off x="10058400" y="6193155"/>
            <a:ext cx="1676400" cy="368300"/>
          </a:xfrm>
          <a:prstGeom prst="rect">
            <a:avLst/>
          </a:prstGeom>
          <a:noFill/>
          <a:ln w="9525">
            <a:noFill/>
          </a:ln>
        </p:spPr>
        <p:txBody>
          <a:bodyPr anchor="t" anchorCtr="0">
            <a:spAutoFit/>
          </a:bodyPr>
          <a:p>
            <a:pPr algn="ctr">
              <a:spcBef>
                <a:spcPct val="50000"/>
              </a:spcBef>
            </a:pPr>
            <a:r>
              <a:rPr lang="zh-CN" altLang="en-US" sz="1800" dirty="0">
                <a:solidFill>
                  <a:schemeClr val="tx2"/>
                </a:solidFill>
                <a:latin typeface="Arial" panose="020B0604020202020204" pitchFamily="34" charset="0"/>
                <a:ea typeface="楷体_GB2312" pitchFamily="1" charset="-122"/>
              </a:rPr>
              <a:t>③流量较大</a:t>
            </a:r>
            <a:endParaRPr lang="zh-CN" altLang="en-US" sz="1800" dirty="0">
              <a:solidFill>
                <a:schemeClr val="tx2"/>
              </a:solidFill>
              <a:latin typeface="Arial" panose="020B0604020202020204" pitchFamily="34" charset="0"/>
              <a:ea typeface="楷体_GB2312" pitchFamily="1" charset="-122"/>
            </a:endParaRPr>
          </a:p>
        </p:txBody>
      </p:sp>
      <p:sp>
        <p:nvSpPr>
          <p:cNvPr id="176143" name="Text Box 15"/>
          <p:cNvSpPr txBox="1"/>
          <p:nvPr/>
        </p:nvSpPr>
        <p:spPr>
          <a:xfrm>
            <a:off x="7778750" y="6324600"/>
            <a:ext cx="1752600" cy="368300"/>
          </a:xfrm>
          <a:prstGeom prst="rect">
            <a:avLst/>
          </a:prstGeom>
          <a:noFill/>
          <a:ln w="9525">
            <a:noFill/>
          </a:ln>
        </p:spPr>
        <p:txBody>
          <a:bodyPr anchor="t" anchorCtr="0">
            <a:spAutoFit/>
          </a:bodyPr>
          <a:p>
            <a:pPr algn="ctr">
              <a:spcBef>
                <a:spcPct val="50000"/>
              </a:spcBef>
            </a:pPr>
            <a:r>
              <a:rPr lang="zh-CN" altLang="en-US" sz="1800" dirty="0">
                <a:solidFill>
                  <a:schemeClr val="tx2"/>
                </a:solidFill>
                <a:latin typeface="Arial" panose="020B0604020202020204" pitchFamily="34" charset="0"/>
                <a:ea typeface="楷体_GB2312" pitchFamily="1" charset="-122"/>
              </a:rPr>
              <a:t>④粘度较大</a:t>
            </a:r>
            <a:endParaRPr lang="zh-CN" altLang="en-US" sz="1800" dirty="0">
              <a:solidFill>
                <a:schemeClr val="tx2"/>
              </a:solidFill>
              <a:latin typeface="Arial" panose="020B0604020202020204" pitchFamily="34" charset="0"/>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76132"/>
                                        </p:tgtEl>
                                        <p:attrNameLst>
                                          <p:attrName>style.visibility</p:attrName>
                                        </p:attrNameLst>
                                      </p:cBhvr>
                                      <p:to>
                                        <p:strVal val="visible"/>
                                      </p:to>
                                    </p:set>
                                    <p:animEffect transition="in" filter="wedge">
                                      <p:cBhvr>
                                        <p:cTn id="7" dur="2000"/>
                                        <p:tgtEl>
                                          <p:spTgt spid="17613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76133"/>
                                        </p:tgtEl>
                                        <p:attrNameLst>
                                          <p:attrName>style.visibility</p:attrName>
                                        </p:attrNameLst>
                                      </p:cBhvr>
                                      <p:to>
                                        <p:strVal val="visible"/>
                                      </p:to>
                                    </p:set>
                                    <p:animEffect transition="in" filter="box(in)">
                                      <p:cBhvr>
                                        <p:cTn id="12" dur="500"/>
                                        <p:tgtEl>
                                          <p:spTgt spid="17613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76134"/>
                                        </p:tgtEl>
                                        <p:attrNameLst>
                                          <p:attrName>style.visibility</p:attrName>
                                        </p:attrNameLst>
                                      </p:cBhvr>
                                      <p:to>
                                        <p:strVal val="visible"/>
                                      </p:to>
                                    </p:set>
                                    <p:animEffect transition="in" filter="diamond(in)">
                                      <p:cBhvr>
                                        <p:cTn id="17" dur="2000"/>
                                        <p:tgtEl>
                                          <p:spTgt spid="17613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76139"/>
                                        </p:tgtEl>
                                        <p:attrNameLst>
                                          <p:attrName>style.visibility</p:attrName>
                                        </p:attrNameLst>
                                      </p:cBhvr>
                                      <p:to>
                                        <p:strVal val="visible"/>
                                      </p:to>
                                    </p:set>
                                    <p:animEffect transition="in" filter="box(in)">
                                      <p:cBhvr>
                                        <p:cTn id="22" dur="500"/>
                                        <p:tgtEl>
                                          <p:spTgt spid="17613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76140"/>
                                        </p:tgtEl>
                                        <p:attrNameLst>
                                          <p:attrName>style.visibility</p:attrName>
                                        </p:attrNameLst>
                                      </p:cBhvr>
                                      <p:to>
                                        <p:strVal val="visible"/>
                                      </p:to>
                                    </p:set>
                                    <p:animEffect transition="in" filter="box(in)">
                                      <p:cBhvr>
                                        <p:cTn id="27" dur="500"/>
                                        <p:tgtEl>
                                          <p:spTgt spid="176140"/>
                                        </p:tgtEl>
                                      </p:cBhvr>
                                    </p:animEffect>
                                  </p:childTnLst>
                                </p:cTn>
                              </p:par>
                              <p:par>
                                <p:cTn id="28" presetID="4" presetClass="entr" presetSubtype="16" fill="hold" nodeType="withEffect">
                                  <p:stCondLst>
                                    <p:cond delay="0"/>
                                  </p:stCondLst>
                                  <p:childTnLst>
                                    <p:set>
                                      <p:cBhvr>
                                        <p:cTn id="29" dur="1" fill="hold">
                                          <p:stCondLst>
                                            <p:cond delay="0"/>
                                          </p:stCondLst>
                                        </p:cTn>
                                        <p:tgtEl>
                                          <p:spTgt spid="176135"/>
                                        </p:tgtEl>
                                        <p:attrNameLst>
                                          <p:attrName>style.visibility</p:attrName>
                                        </p:attrNameLst>
                                      </p:cBhvr>
                                      <p:to>
                                        <p:strVal val="visible"/>
                                      </p:to>
                                    </p:set>
                                    <p:animEffect transition="in" filter="box(in)">
                                      <p:cBhvr>
                                        <p:cTn id="30" dur="500"/>
                                        <p:tgtEl>
                                          <p:spTgt spid="176135"/>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176141"/>
                                        </p:tgtEl>
                                        <p:attrNameLst>
                                          <p:attrName>style.visibility</p:attrName>
                                        </p:attrNameLst>
                                      </p:cBhvr>
                                      <p:to>
                                        <p:strVal val="visible"/>
                                      </p:to>
                                    </p:set>
                                    <p:animEffect transition="in" filter="strips(downLeft)">
                                      <p:cBhvr>
                                        <p:cTn id="35" dur="500"/>
                                        <p:tgtEl>
                                          <p:spTgt spid="176141"/>
                                        </p:tgtEl>
                                      </p:cBhvr>
                                    </p:animEffect>
                                  </p:childTnLst>
                                </p:cTn>
                              </p:par>
                              <p:par>
                                <p:cTn id="36" presetID="18" presetClass="entr" presetSubtype="12" fill="hold" nodeType="withEffect">
                                  <p:stCondLst>
                                    <p:cond delay="0"/>
                                  </p:stCondLst>
                                  <p:childTnLst>
                                    <p:set>
                                      <p:cBhvr>
                                        <p:cTn id="37" dur="1" fill="hold">
                                          <p:stCondLst>
                                            <p:cond delay="0"/>
                                          </p:stCondLst>
                                        </p:cTn>
                                        <p:tgtEl>
                                          <p:spTgt spid="176136"/>
                                        </p:tgtEl>
                                        <p:attrNameLst>
                                          <p:attrName>style.visibility</p:attrName>
                                        </p:attrNameLst>
                                      </p:cBhvr>
                                      <p:to>
                                        <p:strVal val="visible"/>
                                      </p:to>
                                    </p:set>
                                    <p:animEffect transition="in" filter="strips(downLeft)">
                                      <p:cBhvr>
                                        <p:cTn id="38" dur="500"/>
                                        <p:tgtEl>
                                          <p:spTgt spid="176136"/>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176137"/>
                                        </p:tgtEl>
                                        <p:attrNameLst>
                                          <p:attrName>style.visibility</p:attrName>
                                        </p:attrNameLst>
                                      </p:cBhvr>
                                      <p:to>
                                        <p:strVal val="visible"/>
                                      </p:to>
                                    </p:set>
                                    <p:animEffect transition="in" filter="diamond(in)">
                                      <p:cBhvr>
                                        <p:cTn id="43" dur="500"/>
                                        <p:tgtEl>
                                          <p:spTgt spid="176137"/>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76142"/>
                                        </p:tgtEl>
                                        <p:attrNameLst>
                                          <p:attrName>style.visibility</p:attrName>
                                        </p:attrNameLst>
                                      </p:cBhvr>
                                      <p:to>
                                        <p:strVal val="visible"/>
                                      </p:to>
                                    </p:set>
                                    <p:animEffect transition="in" filter="diamond(in)">
                                      <p:cBhvr>
                                        <p:cTn id="46" dur="500"/>
                                        <p:tgtEl>
                                          <p:spTgt spid="176142"/>
                                        </p:tgtEl>
                                      </p:cBhvr>
                                    </p:animEffect>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nodeType="clickEffect">
                                  <p:stCondLst>
                                    <p:cond delay="0"/>
                                  </p:stCondLst>
                                  <p:childTnLst>
                                    <p:set>
                                      <p:cBhvr>
                                        <p:cTn id="50" dur="1" fill="hold">
                                          <p:stCondLst>
                                            <p:cond delay="0"/>
                                          </p:stCondLst>
                                        </p:cTn>
                                        <p:tgtEl>
                                          <p:spTgt spid="176138"/>
                                        </p:tgtEl>
                                        <p:attrNameLst>
                                          <p:attrName>style.visibility</p:attrName>
                                        </p:attrNameLst>
                                      </p:cBhvr>
                                      <p:to>
                                        <p:strVal val="visible"/>
                                      </p:to>
                                    </p:set>
                                    <p:animEffect transition="in" filter="checkerboard(across)">
                                      <p:cBhvr>
                                        <p:cTn id="51" dur="500"/>
                                        <p:tgtEl>
                                          <p:spTgt spid="176138"/>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176143"/>
                                        </p:tgtEl>
                                        <p:attrNameLst>
                                          <p:attrName>style.visibility</p:attrName>
                                        </p:attrNameLst>
                                      </p:cBhvr>
                                      <p:to>
                                        <p:strVal val="visible"/>
                                      </p:to>
                                    </p:set>
                                    <p:animEffect transition="in" filter="checkerboard(across)">
                                      <p:cBhvr>
                                        <p:cTn id="54" dur="500"/>
                                        <p:tgtEl>
                                          <p:spTgt spid="176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2" grpId="0"/>
      <p:bldP spid="176134" grpId="0"/>
      <p:bldP spid="176139" grpId="0" bldLvl="0" animBg="1"/>
      <p:bldP spid="176140" grpId="0"/>
      <p:bldP spid="176141" grpId="0"/>
      <p:bldP spid="176142" grpId="0"/>
      <p:bldP spid="17614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Rectangle 2"/>
          <p:cNvSpPr>
            <a:spLocks noGrp="1"/>
          </p:cNvSpPr>
          <p:nvPr>
            <p:ph type="title" idx="4294967295"/>
          </p:nvPr>
        </p:nvSpPr>
        <p:spPr>
          <a:xfrm>
            <a:off x="1694815" y="1676400"/>
            <a:ext cx="2971800" cy="865505"/>
          </a:xfrm>
        </p:spPr>
        <p:txBody>
          <a:bodyPr vert="horz" wrap="square" lIns="91440" tIns="45720" rIns="91440" bIns="45720" anchor="ctr" anchorCtr="0"/>
          <a:p>
            <a:pPr eaLnBrk="1" hangingPunct="1"/>
            <a:r>
              <a:rPr lang="zh-CN" altLang="en-US" dirty="0">
                <a:solidFill>
                  <a:schemeClr val="accent2"/>
                </a:solidFill>
                <a:latin typeface="华文新魏" panose="02010800040101010101" pitchFamily="2" charset="-122"/>
                <a:ea typeface="华文新魏" panose="02010800040101010101" pitchFamily="2" charset="-122"/>
              </a:rPr>
              <a:t>沿程压力损失 </a:t>
            </a:r>
            <a:endParaRPr lang="zh-CN" altLang="en-US" dirty="0">
              <a:solidFill>
                <a:schemeClr val="accent2"/>
              </a:solidFill>
              <a:latin typeface="华文新魏" panose="02010800040101010101" pitchFamily="2" charset="-122"/>
              <a:ea typeface="华文新魏" panose="02010800040101010101" pitchFamily="2" charset="-122"/>
            </a:endParaRPr>
          </a:p>
        </p:txBody>
      </p:sp>
      <p:sp>
        <p:nvSpPr>
          <p:cNvPr id="68610" name="Rectangle 3"/>
          <p:cNvSpPr>
            <a:spLocks noGrp="1"/>
          </p:cNvSpPr>
          <p:nvPr>
            <p:ph type="body" sz="half" idx="4294967295"/>
          </p:nvPr>
        </p:nvSpPr>
        <p:spPr>
          <a:xfrm>
            <a:off x="2038985" y="4641850"/>
            <a:ext cx="8523605" cy="990600"/>
          </a:xfrm>
          <a:solidFill>
            <a:srgbClr val="CCCC00">
              <a:alpha val="23921"/>
            </a:srgbClr>
          </a:solidFill>
        </p:spPr>
        <p:txBody>
          <a:bodyPr vert="horz" wrap="square" lIns="91440" tIns="45720" rIns="91440" bIns="45720" anchor="t" anchorCtr="0"/>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lvl="0" eaLnBrk="1" hangingPunct="1">
              <a:buClr>
                <a:srgbClr val="990099"/>
              </a:buClr>
              <a:buSzTx/>
              <a:buFont typeface="Wingdings" panose="05000000000000000000" pitchFamily="2" charset="2"/>
              <a:buChar char="Ø"/>
            </a:pPr>
            <a:r>
              <a:rPr lang="zh-CN" altLang="en-US" sz="2800" b="1" dirty="0">
                <a:solidFill>
                  <a:schemeClr val="accent2"/>
                </a:solidFill>
                <a:latin typeface="华文新魏" panose="02010800040101010101" pitchFamily="2" charset="-122"/>
                <a:ea typeface="华文新魏" panose="02010800040101010101" pitchFamily="2" charset="-122"/>
              </a:rPr>
              <a:t>减小措施：</a:t>
            </a:r>
            <a:r>
              <a:rPr lang="zh-CN" altLang="en-US" sz="2800" b="1" dirty="0">
                <a:latin typeface="华文新魏" panose="02010800040101010101" pitchFamily="2" charset="-122"/>
                <a:ea typeface="华文新魏" panose="02010800040101010101" pitchFamily="2" charset="-122"/>
              </a:rPr>
              <a:t>增大管径、缩短管长、降低流速、提高管壁的加工精度等</a:t>
            </a:r>
            <a:endParaRPr lang="zh-CN" altLang="en-US" sz="2800" b="1" dirty="0">
              <a:latin typeface="华文新魏" panose="02010800040101010101" pitchFamily="2" charset="-122"/>
              <a:ea typeface="华文新魏" panose="02010800040101010101" pitchFamily="2" charset="-122"/>
            </a:endParaRPr>
          </a:p>
        </p:txBody>
      </p:sp>
      <p:graphicFrame>
        <p:nvGraphicFramePr>
          <p:cNvPr id="68611" name="Object 7"/>
          <p:cNvGraphicFramePr>
            <a:graphicFrameLocks noGrp="1" noChangeAspect="1"/>
          </p:cNvGraphicFramePr>
          <p:nvPr>
            <p:ph sz="half" idx="4294967295"/>
          </p:nvPr>
        </p:nvGraphicFramePr>
        <p:xfrm>
          <a:off x="3716020" y="2541905"/>
          <a:ext cx="2209800" cy="986155"/>
        </p:xfrm>
        <a:graphic>
          <a:graphicData uri="http://schemas.openxmlformats.org/presentationml/2006/ole">
            <mc:AlternateContent xmlns:mc="http://schemas.openxmlformats.org/markup-compatibility/2006">
              <mc:Choice xmlns:v="urn:schemas-microsoft-com:vml" Requires="v">
                <p:oleObj spid="_x0000_s3084" name="" r:id="rId1" imgW="939800" imgH="419100" progId="Equation.3">
                  <p:embed/>
                </p:oleObj>
              </mc:Choice>
              <mc:Fallback>
                <p:oleObj name="" r:id="rId1" imgW="939800" imgH="419100" progId="Equation.3">
                  <p:embed/>
                  <p:pic>
                    <p:nvPicPr>
                      <p:cNvPr id="0" name="图片 3083"/>
                      <p:cNvPicPr/>
                      <p:nvPr/>
                    </p:nvPicPr>
                    <p:blipFill>
                      <a:blip r:embed="rId2"/>
                      <a:stretch>
                        <a:fillRect/>
                      </a:stretch>
                    </p:blipFill>
                    <p:spPr>
                      <a:xfrm>
                        <a:off x="3716020" y="2541905"/>
                        <a:ext cx="2209800" cy="986155"/>
                      </a:xfrm>
                      <a:prstGeom prst="rect">
                        <a:avLst/>
                      </a:prstGeom>
                      <a:noFill/>
                      <a:ln w="38100">
                        <a:miter/>
                      </a:ln>
                    </p:spPr>
                  </p:pic>
                </p:oleObj>
              </mc:Fallback>
            </mc:AlternateContent>
          </a:graphicData>
        </a:graphic>
      </p:graphicFrame>
      <p:sp>
        <p:nvSpPr>
          <p:cNvPr id="68612" name="AutoShape 9"/>
          <p:cNvSpPr/>
          <p:nvPr/>
        </p:nvSpPr>
        <p:spPr>
          <a:xfrm>
            <a:off x="6675120" y="2080260"/>
            <a:ext cx="2209800" cy="1447800"/>
          </a:xfrm>
          <a:prstGeom prst="cloudCallout">
            <a:avLst>
              <a:gd name="adj1" fmla="val -84481"/>
              <a:gd name="adj2" fmla="val -18204"/>
            </a:avLst>
          </a:prstGeom>
          <a:noFill/>
          <a:ln w="25400" cap="flat" cmpd="sng">
            <a:solidFill>
              <a:srgbClr val="CCCC00"/>
            </a:solidFill>
            <a:prstDash val="solid"/>
            <a:round/>
            <a:headEnd type="none" w="med" len="med"/>
            <a:tailEnd type="none" w="med" len="med"/>
          </a:ln>
          <a:effectLst>
            <a:outerShdw dist="28398" dir="3806096" algn="ctr" rotWithShape="0">
              <a:srgbClr val="4E6128">
                <a:alpha val="50000"/>
              </a:srgbClr>
            </a:outerShdw>
          </a:effectLst>
        </p:spPr>
        <p:txBody>
          <a:bodyPr anchor="t" anchorCtr="0"/>
          <a:p>
            <a:pPr>
              <a:spcBef>
                <a:spcPct val="20000"/>
              </a:spcBef>
            </a:pPr>
            <a:endParaRPr lang="zh-CN" altLang="zh-CN" dirty="0">
              <a:solidFill>
                <a:schemeClr val="accent2"/>
              </a:solidFill>
              <a:latin typeface="楷体_GB2312" pitchFamily="1" charset="-122"/>
              <a:ea typeface="楷体_GB2312" pitchFamily="1" charset="-122"/>
            </a:endParaRPr>
          </a:p>
        </p:txBody>
      </p:sp>
      <p:sp>
        <p:nvSpPr>
          <p:cNvPr id="68613" name="Rectangle 10"/>
          <p:cNvSpPr/>
          <p:nvPr/>
        </p:nvSpPr>
        <p:spPr>
          <a:xfrm>
            <a:off x="6903720" y="2371090"/>
            <a:ext cx="1752600" cy="865188"/>
          </a:xfrm>
          <a:prstGeom prst="rect">
            <a:avLst/>
          </a:prstGeom>
          <a:noFill/>
          <a:ln w="9525">
            <a:noFill/>
          </a:ln>
        </p:spPr>
        <p:txBody>
          <a:bodyPr anchor="ctr" anchorCtr="0"/>
          <a:p>
            <a:r>
              <a:rPr lang="zh-CN" altLang="en-US" dirty="0">
                <a:solidFill>
                  <a:schemeClr val="accent2"/>
                </a:solidFill>
                <a:latin typeface="华文细黑" panose="02010600040101010101" pitchFamily="2" charset="-122"/>
                <a:ea typeface="华文细黑" panose="02010600040101010101" pitchFamily="2" charset="-122"/>
              </a:rPr>
              <a:t>注：</a:t>
            </a:r>
            <a:r>
              <a:rPr lang="en-US" altLang="zh-CN" dirty="0">
                <a:solidFill>
                  <a:schemeClr val="accent2"/>
                </a:solidFill>
                <a:latin typeface="华文细黑" panose="02010600040101010101" pitchFamily="2" charset="-122"/>
                <a:ea typeface="华文细黑" panose="02010600040101010101" pitchFamily="2" charset="-122"/>
              </a:rPr>
              <a:t>λ</a:t>
            </a:r>
            <a:r>
              <a:rPr lang="zh-CN" altLang="en-US" dirty="0">
                <a:solidFill>
                  <a:schemeClr val="accent2"/>
                </a:solidFill>
                <a:latin typeface="华文细黑" panose="02010600040101010101" pitchFamily="2" charset="-122"/>
                <a:ea typeface="华文细黑" panose="02010600040101010101" pitchFamily="2" charset="-122"/>
              </a:rPr>
              <a:t>为系数，可查手册；</a:t>
            </a:r>
            <a:r>
              <a:rPr lang="en-US" altLang="zh-CN" dirty="0">
                <a:solidFill>
                  <a:schemeClr val="accent2"/>
                </a:solidFill>
                <a:latin typeface="华文细黑" panose="02010600040101010101" pitchFamily="2" charset="-122"/>
                <a:ea typeface="华文细黑" panose="02010600040101010101" pitchFamily="2" charset="-122"/>
              </a:rPr>
              <a:t>l</a:t>
            </a:r>
            <a:r>
              <a:rPr lang="zh-CN" altLang="en-US" dirty="0">
                <a:solidFill>
                  <a:schemeClr val="accent2"/>
                </a:solidFill>
                <a:latin typeface="华文细黑" panose="02010600040101010101" pitchFamily="2" charset="-122"/>
                <a:ea typeface="华文细黑" panose="02010600040101010101" pitchFamily="2" charset="-122"/>
              </a:rPr>
              <a:t>为管长、</a:t>
            </a:r>
            <a:r>
              <a:rPr lang="en-US" altLang="zh-CN" dirty="0">
                <a:solidFill>
                  <a:schemeClr val="accent2"/>
                </a:solidFill>
                <a:latin typeface="华文细黑" panose="02010600040101010101" pitchFamily="2" charset="-122"/>
                <a:ea typeface="华文细黑" panose="02010600040101010101" pitchFamily="2" charset="-122"/>
              </a:rPr>
              <a:t>d</a:t>
            </a:r>
            <a:r>
              <a:rPr lang="zh-CN" altLang="en-US" dirty="0">
                <a:solidFill>
                  <a:schemeClr val="accent2"/>
                </a:solidFill>
                <a:latin typeface="华文细黑" panose="02010600040101010101" pitchFamily="2" charset="-122"/>
                <a:ea typeface="华文细黑" panose="02010600040101010101" pitchFamily="2" charset="-122"/>
              </a:rPr>
              <a:t>为管径、</a:t>
            </a:r>
            <a:r>
              <a:rPr lang="en-US" altLang="zh-CN" dirty="0">
                <a:solidFill>
                  <a:schemeClr val="accent2"/>
                </a:solidFill>
                <a:latin typeface="华文细黑" panose="02010600040101010101" pitchFamily="2" charset="-122"/>
                <a:ea typeface="华文细黑" panose="02010600040101010101" pitchFamily="2" charset="-122"/>
              </a:rPr>
              <a:t>ρ</a:t>
            </a:r>
            <a:r>
              <a:rPr lang="zh-CN" altLang="en-US" dirty="0">
                <a:solidFill>
                  <a:schemeClr val="accent2"/>
                </a:solidFill>
                <a:latin typeface="华文细黑" panose="02010600040101010101" pitchFamily="2" charset="-122"/>
                <a:ea typeface="华文细黑" panose="02010600040101010101" pitchFamily="2" charset="-122"/>
              </a:rPr>
              <a:t>为密度，</a:t>
            </a:r>
            <a:r>
              <a:rPr lang="en-US" altLang="zh-CN" dirty="0">
                <a:solidFill>
                  <a:schemeClr val="accent2"/>
                </a:solidFill>
                <a:latin typeface="华文细黑" panose="02010600040101010101" pitchFamily="2" charset="-122"/>
                <a:ea typeface="华文细黑" panose="02010600040101010101" pitchFamily="2" charset="-122"/>
              </a:rPr>
              <a:t>v</a:t>
            </a:r>
            <a:r>
              <a:rPr lang="zh-CN" altLang="en-US" dirty="0">
                <a:solidFill>
                  <a:schemeClr val="accent2"/>
                </a:solidFill>
                <a:latin typeface="华文细黑" panose="02010600040101010101" pitchFamily="2" charset="-122"/>
                <a:ea typeface="华文细黑" panose="02010600040101010101" pitchFamily="2" charset="-122"/>
              </a:rPr>
              <a:t>为流速</a:t>
            </a:r>
            <a:endParaRPr lang="zh-CN" altLang="en-US" dirty="0">
              <a:solidFill>
                <a:schemeClr val="accent2"/>
              </a:solidFill>
              <a:latin typeface="华文细黑" panose="02010600040101010101" pitchFamily="2" charset="-122"/>
              <a:ea typeface="华文细黑" panose="02010600040101010101" pitchFamily="2" charset="-122"/>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Text Box 4"/>
          <p:cNvSpPr txBox="1"/>
          <p:nvPr/>
        </p:nvSpPr>
        <p:spPr>
          <a:xfrm>
            <a:off x="2286000" y="151257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2</a:t>
            </a:r>
            <a:r>
              <a:rPr lang="zh-CN" altLang="en-US" sz="2800" dirty="0">
                <a:solidFill>
                  <a:schemeClr val="tx1"/>
                </a:solidFill>
                <a:latin typeface="楷体_GB2312" pitchFamily="1" charset="-122"/>
                <a:ea typeface="楷体_GB2312" pitchFamily="1" charset="-122"/>
              </a:rPr>
              <a:t>、局部压力损失</a:t>
            </a:r>
            <a:endParaRPr lang="zh-CN" altLang="en-US" sz="2800" dirty="0">
              <a:solidFill>
                <a:schemeClr val="tx1"/>
              </a:solidFill>
              <a:latin typeface="楷体_GB2312" pitchFamily="1" charset="-122"/>
              <a:ea typeface="楷体_GB2312" pitchFamily="1" charset="-122"/>
            </a:endParaRPr>
          </a:p>
        </p:txBody>
      </p:sp>
      <p:sp>
        <p:nvSpPr>
          <p:cNvPr id="177157" name="Rectangle 5"/>
          <p:cNvSpPr>
            <a:spLocks noRot="1"/>
          </p:cNvSpPr>
          <p:nvPr/>
        </p:nvSpPr>
        <p:spPr>
          <a:xfrm>
            <a:off x="2286000" y="1975485"/>
            <a:ext cx="7510463" cy="838200"/>
          </a:xfrm>
          <a:prstGeom prst="rect">
            <a:avLst/>
          </a:prstGeom>
          <a:noFill/>
          <a:ln w="9525">
            <a:noFill/>
          </a:ln>
        </p:spPr>
        <p:txBody>
          <a:bodyPr anchor="t" anchorCtr="0"/>
          <a:p>
            <a:pPr eaLnBrk="0" hangingPunct="0">
              <a:lnSpc>
                <a:spcPct val="130000"/>
              </a:lnSpc>
              <a:spcBef>
                <a:spcPct val="20000"/>
              </a:spcBef>
            </a:pPr>
            <a:r>
              <a:rPr lang="zh-CN" altLang="en-US" sz="2400" dirty="0">
                <a:solidFill>
                  <a:schemeClr val="tx1"/>
                </a:solidFill>
                <a:latin typeface="楷体_GB2312" pitchFamily="1" charset="-122"/>
                <a:ea typeface="楷体_GB2312" pitchFamily="1" charset="-122"/>
              </a:rPr>
              <a:t>液体流经弯头、接头、阀口等处时，造成的压力损失。</a:t>
            </a:r>
            <a:endParaRPr lang="zh-CN" altLang="en-US" sz="2400" dirty="0">
              <a:solidFill>
                <a:schemeClr val="tx1"/>
              </a:solidFill>
              <a:latin typeface="楷体_GB2312" pitchFamily="1" charset="-122"/>
              <a:ea typeface="楷体_GB2312" pitchFamily="1" charset="-122"/>
            </a:endParaRPr>
          </a:p>
        </p:txBody>
      </p:sp>
      <p:pic>
        <p:nvPicPr>
          <p:cNvPr id="177162" name="Picture 10"/>
          <p:cNvPicPr>
            <a:picLocks noChangeAspect="1"/>
          </p:cNvPicPr>
          <p:nvPr/>
        </p:nvPicPr>
        <p:blipFill>
          <a:blip r:embed="rId1">
            <a:clrChange>
              <a:clrFrom>
                <a:srgbClr val="FEFBFE"/>
              </a:clrFrom>
              <a:clrTo>
                <a:srgbClr val="FEFBFE">
                  <a:alpha val="0"/>
                </a:srgbClr>
              </a:clrTo>
            </a:clrChange>
          </a:blip>
          <a:stretch>
            <a:fillRect/>
          </a:stretch>
        </p:blipFill>
        <p:spPr>
          <a:xfrm>
            <a:off x="5562600" y="3276600"/>
            <a:ext cx="1243013" cy="1524000"/>
          </a:xfrm>
          <a:prstGeom prst="rect">
            <a:avLst/>
          </a:prstGeom>
          <a:noFill/>
          <a:ln w="9525">
            <a:noFill/>
          </a:ln>
        </p:spPr>
      </p:pic>
      <p:sp>
        <p:nvSpPr>
          <p:cNvPr id="177164" name="AutoShape 16"/>
          <p:cNvSpPr/>
          <p:nvPr/>
        </p:nvSpPr>
        <p:spPr>
          <a:xfrm>
            <a:off x="6934200" y="2590800"/>
            <a:ext cx="2209800" cy="1219200"/>
          </a:xfrm>
          <a:prstGeom prst="cloudCallout">
            <a:avLst>
              <a:gd name="adj1" fmla="val -84481"/>
              <a:gd name="adj2" fmla="val -12241"/>
            </a:avLst>
          </a:prstGeom>
          <a:noFill/>
          <a:ln w="25400" cap="flat" cmpd="sng">
            <a:solidFill>
              <a:srgbClr val="CCCC00"/>
            </a:solidFill>
            <a:prstDash val="solid"/>
            <a:round/>
            <a:headEnd type="none" w="med" len="med"/>
            <a:tailEnd type="none" w="med" len="med"/>
          </a:ln>
          <a:effectLst>
            <a:outerShdw dist="28398" dir="3806096" algn="ctr" rotWithShape="0">
              <a:srgbClr val="4E6128">
                <a:alpha val="50000"/>
              </a:srgbClr>
            </a:outerShdw>
          </a:effectLst>
        </p:spPr>
        <p:txBody>
          <a:bodyPr anchor="t" anchorCtr="0"/>
          <a:p>
            <a:pPr>
              <a:spcBef>
                <a:spcPct val="20000"/>
              </a:spcBef>
            </a:pPr>
            <a:endParaRPr lang="zh-CN" altLang="zh-CN" dirty="0">
              <a:solidFill>
                <a:schemeClr val="accent2"/>
              </a:solidFill>
              <a:latin typeface="楷体_GB2312" pitchFamily="1" charset="-122"/>
              <a:ea typeface="楷体_GB2312" pitchFamily="1" charset="-122"/>
            </a:endParaRPr>
          </a:p>
        </p:txBody>
      </p:sp>
      <p:sp>
        <p:nvSpPr>
          <p:cNvPr id="177165" name="Rectangle 17"/>
          <p:cNvSpPr/>
          <p:nvPr/>
        </p:nvSpPr>
        <p:spPr>
          <a:xfrm>
            <a:off x="7315200" y="2743200"/>
            <a:ext cx="2341880" cy="865505"/>
          </a:xfrm>
          <a:prstGeom prst="rect">
            <a:avLst/>
          </a:prstGeom>
          <a:noFill/>
          <a:ln w="9525">
            <a:noFill/>
          </a:ln>
        </p:spPr>
        <p:txBody>
          <a:bodyPr anchor="ctr" anchorCtr="0"/>
          <a:p>
            <a:r>
              <a:rPr lang="zh-CN" altLang="en-US" dirty="0">
                <a:solidFill>
                  <a:schemeClr val="accent2"/>
                </a:solidFill>
                <a:latin typeface="华文细黑" panose="02010600040101010101" pitchFamily="2" charset="-122"/>
                <a:ea typeface="华文细黑" panose="02010600040101010101" pitchFamily="2" charset="-122"/>
              </a:rPr>
              <a:t>注：主要影响因素为流速，限制流速可减小局部压力损失</a:t>
            </a:r>
            <a:endParaRPr lang="zh-CN" altLang="en-US" dirty="0">
              <a:solidFill>
                <a:schemeClr val="accent2"/>
              </a:solidFill>
              <a:latin typeface="华文细黑" panose="02010600040101010101" pitchFamily="2" charset="-122"/>
              <a:ea typeface="华文细黑" panose="02010600040101010101" pitchFamily="2" charset="-122"/>
            </a:endParaRPr>
          </a:p>
        </p:txBody>
      </p:sp>
      <p:sp>
        <p:nvSpPr>
          <p:cNvPr id="177166" name="Rectangle 5"/>
          <p:cNvSpPr/>
          <p:nvPr/>
        </p:nvSpPr>
        <p:spPr>
          <a:xfrm>
            <a:off x="2667000" y="4724400"/>
            <a:ext cx="5805170" cy="460375"/>
          </a:xfrm>
          <a:prstGeom prst="rect">
            <a:avLst/>
          </a:prstGeom>
          <a:noFill/>
          <a:ln w="9525">
            <a:noFill/>
          </a:ln>
        </p:spPr>
        <p:txBody>
          <a:bodyPr wrap="none" anchor="t" anchorCtr="0">
            <a:spAutoFit/>
          </a:bodyPr>
          <a:p>
            <a:r>
              <a:rPr lang="en-US" altLang="zh-CN" sz="2400" b="0" i="1" dirty="0">
                <a:solidFill>
                  <a:schemeClr val="tx1"/>
                </a:solidFill>
                <a:latin typeface="Arial" panose="020B0604020202020204" pitchFamily="34" charset="0"/>
                <a:ea typeface="华文新魏" panose="02010800040101010101" pitchFamily="2" charset="-122"/>
              </a:rPr>
              <a:t>ξ</a:t>
            </a:r>
            <a:r>
              <a:rPr lang="zh-CN" altLang="en-US" sz="2400" b="0" dirty="0">
                <a:solidFill>
                  <a:schemeClr val="tx1"/>
                </a:solidFill>
                <a:latin typeface="Arial" panose="020B0604020202020204" pitchFamily="34" charset="0"/>
                <a:ea typeface="华文新魏" panose="02010800040101010101" pitchFamily="2" charset="-122"/>
              </a:rPr>
              <a:t>为局部阻力系数，其数值可查有关手册。</a:t>
            </a:r>
            <a:endParaRPr lang="zh-CN" altLang="en-US" sz="2400" b="0" dirty="0">
              <a:solidFill>
                <a:schemeClr val="tx1"/>
              </a:solidFill>
              <a:latin typeface="Arial" panose="020B0604020202020204" pitchFamily="34" charset="0"/>
              <a:ea typeface="华文新魏" panose="02010800040101010101" pitchFamily="2" charset="-122"/>
            </a:endParaRPr>
          </a:p>
        </p:txBody>
      </p:sp>
      <p:graphicFrame>
        <p:nvGraphicFramePr>
          <p:cNvPr id="177167" name="Object 12"/>
          <p:cNvGraphicFramePr>
            <a:graphicFrameLocks noChangeAspect="1"/>
          </p:cNvGraphicFramePr>
          <p:nvPr/>
        </p:nvGraphicFramePr>
        <p:xfrm>
          <a:off x="5029200" y="5486400"/>
          <a:ext cx="3352800" cy="554038"/>
        </p:xfrm>
        <a:graphic>
          <a:graphicData uri="http://schemas.openxmlformats.org/presentationml/2006/ole">
            <mc:AlternateContent xmlns:mc="http://schemas.openxmlformats.org/markup-compatibility/2006">
              <mc:Choice xmlns:v="urn:schemas-microsoft-com:vml" Requires="v">
                <p:oleObj spid="_x0000_s3085" name="" r:id="rId2" imgW="1536065" imgH="254000" progId="Equation.3">
                  <p:embed/>
                </p:oleObj>
              </mc:Choice>
              <mc:Fallback>
                <p:oleObj name="" r:id="rId2" imgW="1536065" imgH="254000" progId="Equation.3">
                  <p:embed/>
                  <p:pic>
                    <p:nvPicPr>
                      <p:cNvPr id="0" name="图片 3084"/>
                      <p:cNvPicPr/>
                      <p:nvPr/>
                    </p:nvPicPr>
                    <p:blipFill>
                      <a:blip r:embed="rId3"/>
                      <a:stretch>
                        <a:fillRect/>
                      </a:stretch>
                    </p:blipFill>
                    <p:spPr>
                      <a:xfrm>
                        <a:off x="5029200" y="5486400"/>
                        <a:ext cx="3352800" cy="554038"/>
                      </a:xfrm>
                      <a:prstGeom prst="rect">
                        <a:avLst/>
                      </a:prstGeom>
                      <a:noFill/>
                      <a:ln w="38100">
                        <a:noFill/>
                        <a:miter/>
                      </a:ln>
                    </p:spPr>
                  </p:pic>
                </p:oleObj>
              </mc:Fallback>
            </mc:AlternateContent>
          </a:graphicData>
        </a:graphic>
      </p:graphicFrame>
      <p:sp>
        <p:nvSpPr>
          <p:cNvPr id="177168" name="Rectangle 15"/>
          <p:cNvSpPr/>
          <p:nvPr/>
        </p:nvSpPr>
        <p:spPr>
          <a:xfrm>
            <a:off x="2743200" y="5410200"/>
            <a:ext cx="2286000" cy="521970"/>
          </a:xfrm>
          <a:prstGeom prst="rect">
            <a:avLst/>
          </a:prstGeom>
          <a:noFill/>
          <a:ln w="9525">
            <a:noFill/>
          </a:ln>
        </p:spPr>
        <p:txBody>
          <a:bodyPr anchor="t" anchorCtr="0">
            <a:spAutoFit/>
          </a:bodyPr>
          <a:p>
            <a:r>
              <a:rPr lang="zh-CN" altLang="en-US" sz="2800" dirty="0">
                <a:solidFill>
                  <a:schemeClr val="accent2"/>
                </a:solidFill>
                <a:latin typeface="华文新魏" panose="02010800040101010101" pitchFamily="2" charset="-122"/>
                <a:ea typeface="华文新魏" panose="02010800040101010101" pitchFamily="2" charset="-122"/>
              </a:rPr>
              <a:t>总压力损失</a:t>
            </a:r>
            <a:endParaRPr lang="zh-CN" altLang="en-US" sz="2800" dirty="0">
              <a:solidFill>
                <a:schemeClr val="accent2"/>
              </a:solidFill>
              <a:latin typeface="华文新魏" panose="02010800040101010101" pitchFamily="2" charset="-122"/>
              <a:ea typeface="华文新魏" panose="02010800040101010101" pitchFamily="2" charset="-122"/>
            </a:endParaRPr>
          </a:p>
        </p:txBody>
      </p:sp>
      <p:pic>
        <p:nvPicPr>
          <p:cNvPr id="4" name="图片 3"/>
          <p:cNvPicPr>
            <a:picLocks noChangeAspect="1"/>
          </p:cNvPicPr>
          <p:nvPr>
            <p:custDataLst>
              <p:tags r:id="rId4"/>
            </p:custDataLst>
          </p:nvPr>
        </p:nvPicPr>
        <p:blipFill>
          <a:blip r:embed="rId5"/>
          <a:stretch>
            <a:fillRect/>
          </a:stretch>
        </p:blipFill>
        <p:spPr>
          <a:xfrm>
            <a:off x="2560955" y="2865755"/>
            <a:ext cx="2873375" cy="14008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7157"/>
                                        </p:tgtEl>
                                        <p:attrNameLst>
                                          <p:attrName>style.visibility</p:attrName>
                                        </p:attrNameLst>
                                      </p:cBhvr>
                                      <p:to>
                                        <p:strVal val="visible"/>
                                      </p:to>
                                    </p:set>
                                    <p:animEffect transition="in" filter="box(in)">
                                      <p:cBhvr>
                                        <p:cTn id="7" dur="500"/>
                                        <p:tgtEl>
                                          <p:spTgt spid="17715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77164"/>
                                        </p:tgtEl>
                                        <p:attrNameLst>
                                          <p:attrName>style.visibility</p:attrName>
                                        </p:attrNameLst>
                                      </p:cBhvr>
                                      <p:to>
                                        <p:strVal val="visible"/>
                                      </p:to>
                                    </p:set>
                                    <p:animEffect transition="in" filter="box(in)">
                                      <p:cBhvr>
                                        <p:cTn id="12" dur="500"/>
                                        <p:tgtEl>
                                          <p:spTgt spid="177164"/>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177165"/>
                                        </p:tgtEl>
                                        <p:attrNameLst>
                                          <p:attrName>style.visibility</p:attrName>
                                        </p:attrNameLst>
                                      </p:cBhvr>
                                      <p:to>
                                        <p:strVal val="visible"/>
                                      </p:to>
                                    </p:set>
                                    <p:anim calcmode="lin" valueType="num">
                                      <p:cBhvr additive="base">
                                        <p:cTn id="17" dur="5000" fill="hold"/>
                                        <p:tgtEl>
                                          <p:spTgt spid="177165"/>
                                        </p:tgtEl>
                                        <p:attrNameLst>
                                          <p:attrName>ppt_x</p:attrName>
                                        </p:attrNameLst>
                                      </p:cBhvr>
                                      <p:tavLst>
                                        <p:tav tm="0">
                                          <p:val>
                                            <p:strVal val="#ppt_x"/>
                                          </p:val>
                                        </p:tav>
                                        <p:tav tm="100000">
                                          <p:val>
                                            <p:strVal val="#ppt_x"/>
                                          </p:val>
                                        </p:tav>
                                      </p:tavLst>
                                    </p:anim>
                                    <p:anim calcmode="lin" valueType="num">
                                      <p:cBhvr additive="base">
                                        <p:cTn id="18" dur="5000" fill="hold"/>
                                        <p:tgtEl>
                                          <p:spTgt spid="177165"/>
                                        </p:tgtEl>
                                        <p:attrNameLst>
                                          <p:attrName>ppt_y</p:attrName>
                                        </p:attrNameLst>
                                      </p:cBhvr>
                                      <p:tavLst>
                                        <p:tav tm="0">
                                          <p:val>
                                            <p:strVal val="1+#ppt_h/2"/>
                                          </p:val>
                                        </p:tav>
                                        <p:tav tm="100000">
                                          <p:val>
                                            <p:strVal val="#ppt_y"/>
                                          </p:val>
                                        </p:tav>
                                      </p:tavLst>
                                    </p:anim>
                                  </p:childTnLst>
                                </p:cTn>
                              </p:par>
                              <p:par>
                                <p:cTn id="19" presetID="8" presetClass="entr" presetSubtype="16" fill="hold" nodeType="withEffect">
                                  <p:stCondLst>
                                    <p:cond delay="0"/>
                                  </p:stCondLst>
                                  <p:childTnLst>
                                    <p:set>
                                      <p:cBhvr>
                                        <p:cTn id="20" dur="1" fill="hold">
                                          <p:stCondLst>
                                            <p:cond delay="0"/>
                                          </p:stCondLst>
                                        </p:cTn>
                                        <p:tgtEl>
                                          <p:spTgt spid="177162"/>
                                        </p:tgtEl>
                                        <p:attrNameLst>
                                          <p:attrName>style.visibility</p:attrName>
                                        </p:attrNameLst>
                                      </p:cBhvr>
                                      <p:to>
                                        <p:strVal val="visible"/>
                                      </p:to>
                                    </p:set>
                                    <p:animEffect transition="in" filter="diamond(in)">
                                      <p:cBhvr>
                                        <p:cTn id="21" dur="500"/>
                                        <p:tgtEl>
                                          <p:spTgt spid="177162"/>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177166"/>
                                        </p:tgtEl>
                                        <p:attrNameLst>
                                          <p:attrName>style.visibility</p:attrName>
                                        </p:attrNameLst>
                                      </p:cBhvr>
                                      <p:to>
                                        <p:strVal val="visible"/>
                                      </p:to>
                                    </p:set>
                                    <p:animEffect transition="in" filter="box(in)">
                                      <p:cBhvr>
                                        <p:cTn id="26" dur="500"/>
                                        <p:tgtEl>
                                          <p:spTgt spid="177166"/>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177168"/>
                                        </p:tgtEl>
                                        <p:attrNameLst>
                                          <p:attrName>style.visibility</p:attrName>
                                        </p:attrNameLst>
                                      </p:cBhvr>
                                      <p:to>
                                        <p:strVal val="visible"/>
                                      </p:to>
                                    </p:set>
                                    <p:animEffect transition="in" filter="diamond(in)">
                                      <p:cBhvr>
                                        <p:cTn id="31" dur="2000"/>
                                        <p:tgtEl>
                                          <p:spTgt spid="177168"/>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177167"/>
                                        </p:tgtEl>
                                        <p:attrNameLst>
                                          <p:attrName>style.visibility</p:attrName>
                                        </p:attrNameLst>
                                      </p:cBhvr>
                                      <p:to>
                                        <p:strVal val="visible"/>
                                      </p:to>
                                    </p:set>
                                    <p:animEffect transition="in" filter="diamond(in)">
                                      <p:cBhvr>
                                        <p:cTn id="36" dur="2000"/>
                                        <p:tgtEl>
                                          <p:spTgt spid="177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7" grpId="0"/>
      <p:bldP spid="177164" grpId="0" bldLvl="0" animBg="1"/>
      <p:bldP spid="177165" grpId="0"/>
      <p:bldP spid="177166" grpId="0"/>
      <p:bldP spid="17716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3543299" y="2381249"/>
            <a:ext cx="2257425" cy="2257425"/>
          </a:xfrm>
          <a:prstGeom prst="rect">
            <a:avLst/>
          </a:prstGeom>
        </p:spPr>
      </p:pic>
      <p:pic>
        <p:nvPicPr>
          <p:cNvPr id="19458" name="图片 182"/>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5"/>
            </p:custDataLst>
          </p:nvPr>
        </p:nvSpPr>
        <p:spPr>
          <a:xfrm>
            <a:off x="4048125" y="4972050"/>
            <a:ext cx="1618615" cy="368300"/>
          </a:xfrm>
          <a:prstGeom prst="rect">
            <a:avLst/>
          </a:prstGeom>
          <a:noFill/>
        </p:spPr>
        <p:txBody>
          <a:bodyPr wrap="square" rtlCol="0">
            <a:spAutoFit/>
          </a:bodyPr>
          <a:p>
            <a:r>
              <a:rPr lang="zh-CN" altLang="en-US" dirty="0"/>
              <a:t>1.2任务实施</a:t>
            </a:r>
            <a:endParaRPr lang="zh-CN" altLang="en-US" dirty="0"/>
          </a:p>
        </p:txBody>
      </p:sp>
      <p:sp>
        <p:nvSpPr>
          <p:cNvPr id="5" name="文本框 4"/>
          <p:cNvSpPr txBox="1"/>
          <p:nvPr>
            <p:custDataLst>
              <p:tags r:id="rId6"/>
            </p:custDataLst>
          </p:nvPr>
        </p:nvSpPr>
        <p:spPr>
          <a:xfrm>
            <a:off x="8039100" y="4972050"/>
            <a:ext cx="1162050" cy="369332"/>
          </a:xfrm>
          <a:prstGeom prst="rect">
            <a:avLst/>
          </a:prstGeom>
          <a:noFill/>
        </p:spPr>
        <p:txBody>
          <a:bodyPr wrap="square" rtlCol="0">
            <a:spAutoFit/>
          </a:bodyPr>
          <a:p>
            <a:r>
              <a:rPr lang="zh-CN" altLang="en-US" dirty="0"/>
              <a:t>任务总结</a:t>
            </a:r>
            <a:endParaRPr lang="zh-CN" alt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66925" y="1455420"/>
            <a:ext cx="4982845" cy="521970"/>
          </a:xfrm>
          <a:prstGeom prst="rect">
            <a:avLst/>
          </a:prstGeom>
          <a:noFill/>
        </p:spPr>
        <p:txBody>
          <a:bodyPr wrap="square" rtlCol="0">
            <a:spAutoFit/>
          </a:bodyPr>
          <a:lstStyle/>
          <a:p>
            <a:r>
              <a:rPr lang="zh-CN" altLang="en-US" sz="2800" dirty="0">
                <a:solidFill>
                  <a:srgbClr val="FF0000"/>
                </a:solidFill>
              </a:rPr>
              <a:t>一、液压传动的工作原理</a:t>
            </a:r>
            <a:endParaRPr lang="zh-CN" altLang="en-US" sz="2800" dirty="0">
              <a:solidFill>
                <a:srgbClr val="FF0000"/>
              </a:solidFill>
            </a:endParaRPr>
          </a:p>
        </p:txBody>
      </p:sp>
      <p:pic>
        <p:nvPicPr>
          <p:cNvPr id="7" name="图片 6"/>
          <p:cNvPicPr>
            <a:picLocks noChangeAspect="1"/>
          </p:cNvPicPr>
          <p:nvPr>
            <p:custDataLst>
              <p:tags r:id="rId1"/>
            </p:custDataLst>
          </p:nvPr>
        </p:nvPicPr>
        <p:blipFill rotWithShape="1">
          <a:blip r:embed="rId2"/>
          <a:srcRect/>
          <a:stretch>
            <a:fillRect/>
          </a:stretch>
        </p:blipFill>
        <p:spPr>
          <a:xfrm>
            <a:off x="2066987" y="2291897"/>
            <a:ext cx="6234368" cy="2554666"/>
          </a:xfrm>
          <a:prstGeom prst="rect">
            <a:avLst/>
          </a:prstGeom>
        </p:spPr>
      </p:pic>
      <p:sp>
        <p:nvSpPr>
          <p:cNvPr id="9" name="文本框 8"/>
          <p:cNvSpPr txBox="1"/>
          <p:nvPr>
            <p:custDataLst>
              <p:tags r:id="rId3"/>
            </p:custDataLst>
          </p:nvPr>
        </p:nvSpPr>
        <p:spPr>
          <a:xfrm>
            <a:off x="2443376" y="5475114"/>
            <a:ext cx="9273274" cy="523220"/>
          </a:xfrm>
          <a:prstGeom prst="rect">
            <a:avLst/>
          </a:prstGeom>
          <a:noFill/>
        </p:spPr>
        <p:txBody>
          <a:bodyPr wrap="square" rtlCol="0">
            <a:spAutoFit/>
          </a:bodyPr>
          <a:p>
            <a:r>
              <a:rPr lang="zh-CN" altLang="en-US" sz="2800" dirty="0"/>
              <a:t>以</a:t>
            </a:r>
            <a:r>
              <a:rPr lang="zh-CN" altLang="en-US" sz="2800" dirty="0">
                <a:solidFill>
                  <a:srgbClr val="FF0000"/>
                </a:solidFill>
              </a:rPr>
              <a:t>液体</a:t>
            </a:r>
            <a:r>
              <a:rPr lang="zh-CN" altLang="en-US" sz="2800" dirty="0"/>
              <a:t>为工作介质，利用液体的</a:t>
            </a:r>
            <a:r>
              <a:rPr lang="zh-CN" altLang="en-US" sz="2800" dirty="0">
                <a:solidFill>
                  <a:srgbClr val="FF0000"/>
                </a:solidFill>
              </a:rPr>
              <a:t>压力能</a:t>
            </a:r>
            <a:r>
              <a:rPr lang="zh-CN" altLang="en-US" sz="2800" dirty="0"/>
              <a:t>来传递能量的方式</a:t>
            </a:r>
            <a:endParaRPr lang="zh-CN" altLang="en-US" sz="2800" dirty="0"/>
          </a:p>
        </p:txBody>
      </p:sp>
      <p:sp>
        <p:nvSpPr>
          <p:cNvPr id="3" name="文本框 2"/>
          <p:cNvSpPr txBox="1"/>
          <p:nvPr>
            <p:custDataLst>
              <p:tags r:id="rId4"/>
            </p:custDataLst>
          </p:nvPr>
        </p:nvSpPr>
        <p:spPr>
          <a:xfrm>
            <a:off x="8732520" y="2451090"/>
            <a:ext cx="3169920" cy="523220"/>
          </a:xfrm>
          <a:prstGeom prst="rect">
            <a:avLst/>
          </a:prstGeom>
          <a:noFill/>
        </p:spPr>
        <p:txBody>
          <a:bodyPr wrap="square" rtlCol="0">
            <a:spAutoFit/>
          </a:bodyPr>
          <a:p>
            <a:r>
              <a:rPr lang="zh-CN" altLang="en-US" sz="2800" dirty="0"/>
              <a:t>液体可以传递</a:t>
            </a:r>
            <a:r>
              <a:rPr lang="zh-CN" altLang="en-US" sz="2800" dirty="0">
                <a:solidFill>
                  <a:srgbClr val="FF0000"/>
                </a:solidFill>
              </a:rPr>
              <a:t>力</a:t>
            </a:r>
            <a:endParaRPr lang="zh-CN" altLang="en-US" sz="2800" dirty="0">
              <a:solidFill>
                <a:srgbClr val="FF0000"/>
              </a:solidFill>
            </a:endParaRPr>
          </a:p>
        </p:txBody>
      </p:sp>
      <p:sp>
        <p:nvSpPr>
          <p:cNvPr id="10" name="文本框 9"/>
          <p:cNvSpPr txBox="1"/>
          <p:nvPr>
            <p:custDataLst>
              <p:tags r:id="rId5"/>
            </p:custDataLst>
          </p:nvPr>
        </p:nvSpPr>
        <p:spPr>
          <a:xfrm>
            <a:off x="8732785" y="3684798"/>
            <a:ext cx="3169920" cy="523220"/>
          </a:xfrm>
          <a:prstGeom prst="rect">
            <a:avLst/>
          </a:prstGeom>
          <a:noFill/>
        </p:spPr>
        <p:txBody>
          <a:bodyPr wrap="square" rtlCol="0">
            <a:spAutoFit/>
          </a:bodyPr>
          <a:p>
            <a:r>
              <a:rPr lang="zh-CN" altLang="en-US" sz="2800" dirty="0"/>
              <a:t>液体可以传递</a:t>
            </a:r>
            <a:r>
              <a:rPr lang="zh-CN" altLang="en-US" sz="2800" dirty="0">
                <a:solidFill>
                  <a:srgbClr val="FF0000"/>
                </a:solidFill>
              </a:rPr>
              <a:t>运动</a:t>
            </a:r>
            <a:endParaRPr lang="zh-CN" altLang="en-US" sz="2800" dirty="0">
              <a:solidFill>
                <a:srgbClr val="FF0000"/>
              </a:solidFill>
            </a:endParaRPr>
          </a:p>
        </p:txBody>
      </p:sp>
      <p:sp>
        <p:nvSpPr>
          <p:cNvPr id="12" name="文本框 11"/>
          <p:cNvSpPr txBox="1"/>
          <p:nvPr userDrawn="1">
            <p:custDataLst>
              <p:tags r:id="rId6"/>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barn(outVertical)">
                                      <p:cBhvr>
                                        <p:cTn id="2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3" name="Text Box 27"/>
          <p:cNvSpPr txBox="1"/>
          <p:nvPr/>
        </p:nvSpPr>
        <p:spPr>
          <a:xfrm>
            <a:off x="1812290" y="1352550"/>
            <a:ext cx="76962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1</a:t>
            </a:r>
            <a:r>
              <a:rPr lang="zh-CN" altLang="en-US" sz="2800" dirty="0">
                <a:solidFill>
                  <a:schemeClr val="tx1"/>
                </a:solidFill>
                <a:latin typeface="楷体_GB2312" pitchFamily="1" charset="-122"/>
                <a:ea typeface="楷体_GB2312" pitchFamily="1" charset="-122"/>
              </a:rPr>
              <a:t>、液压冲击</a:t>
            </a:r>
            <a:endParaRPr lang="en-US" altLang="zh-CN" sz="2800" dirty="0">
              <a:solidFill>
                <a:schemeClr val="tx1"/>
              </a:solidFill>
              <a:latin typeface="楷体_GB2312" pitchFamily="1" charset="-122"/>
              <a:ea typeface="楷体_GB2312" pitchFamily="1" charset="-122"/>
            </a:endParaRPr>
          </a:p>
        </p:txBody>
      </p:sp>
      <p:graphicFrame>
        <p:nvGraphicFramePr>
          <p:cNvPr id="185372" name="Group 28"/>
          <p:cNvGraphicFramePr>
            <a:graphicFrameLocks noGrp="1"/>
          </p:cNvGraphicFramePr>
          <p:nvPr>
            <p:custDataLst>
              <p:tags r:id="rId1"/>
            </p:custDataLst>
          </p:nvPr>
        </p:nvGraphicFramePr>
        <p:xfrm>
          <a:off x="2133600" y="1997710"/>
          <a:ext cx="5757545" cy="4629785"/>
        </p:xfrm>
        <a:graphic>
          <a:graphicData uri="http://schemas.openxmlformats.org/drawingml/2006/table">
            <a:tbl>
              <a:tblPr/>
              <a:tblGrid>
                <a:gridCol w="768350"/>
                <a:gridCol w="4989195"/>
              </a:tblGrid>
              <a:tr h="1011555">
                <a:tc>
                  <a:txBody>
                    <a:bodyPr/>
                    <a:lstStyle>
                      <a:lvl1pPr eaLnBrk="0" hangingPunct="0">
                        <a:spcBef>
                          <a:spcPct val="20000"/>
                        </a:spcBef>
                        <a:defRPr sz="2800">
                          <a:solidFill>
                            <a:schemeClr val="tx1"/>
                          </a:solidFill>
                          <a:latin typeface="Times New Roman" panose="02020603050405020304" pitchFamily="18" charset="0"/>
                          <a:ea typeface="宋体" panose="02010600030101010101" pitchFamily="2" charset="-122"/>
                        </a:defRPr>
                      </a:lvl1pPr>
                      <a:lvl2pPr eaLnBrk="0" hangingPunct="0">
                        <a:spcBef>
                          <a:spcPct val="20000"/>
                        </a:spcBef>
                        <a:defRPr sz="2400">
                          <a:solidFill>
                            <a:schemeClr val="tx1"/>
                          </a:solidFill>
                          <a:latin typeface="Times New Roman" panose="02020603050405020304" pitchFamily="18" charset="0"/>
                          <a:ea typeface="宋体" panose="02010600030101010101" pitchFamily="2" charset="-122"/>
                        </a:defRPr>
                      </a:lvl2pPr>
                      <a:lvl3pPr eaLnBrk="0" hangingPunct="0">
                        <a:spcBef>
                          <a:spcPct val="20000"/>
                        </a:spcBef>
                        <a:defRPr sz="2000">
                          <a:solidFill>
                            <a:schemeClr val="tx1"/>
                          </a:solidFill>
                          <a:latin typeface="Times New Roman" panose="02020603050405020304" pitchFamily="18" charset="0"/>
                          <a:ea typeface="宋体" panose="02010600030101010101" pitchFamily="2" charset="-122"/>
                        </a:defRPr>
                      </a:lvl3pPr>
                      <a:lvl4pPr eaLnBrk="0" hangingPunct="0">
                        <a:spcBef>
                          <a:spcPct val="20000"/>
                        </a:spcBef>
                        <a:defRPr>
                          <a:solidFill>
                            <a:schemeClr val="tx1"/>
                          </a:solidFill>
                          <a:latin typeface="Times New Roman" panose="02020603050405020304" pitchFamily="18" charset="0"/>
                          <a:ea typeface="宋体" panose="02010600030101010101" pitchFamily="2" charset="-122"/>
                        </a:defRPr>
                      </a:lvl4pPr>
                      <a:lvl5pPr eaLnBrk="0" hangingPunct="0">
                        <a:spcBef>
                          <a:spcPct val="20000"/>
                        </a:spcBef>
                        <a:defRPr>
                          <a:solidFill>
                            <a:schemeClr val="tx1"/>
                          </a:solidFill>
                          <a:latin typeface="Times New Roman" panose="02020603050405020304" pitchFamily="18" charset="0"/>
                          <a:ea typeface="宋体" panose="02010600030101010101" pitchFamily="2" charset="-122"/>
                        </a:defRPr>
                      </a:lvl5pPr>
                      <a:lvl6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400" b="1" i="0" u="none" strike="noStrike" cap="none" normalizeH="0" baseline="0" smtClean="0">
                          <a:ln>
                            <a:noFill/>
                          </a:ln>
                          <a:solidFill>
                            <a:schemeClr val="tx2"/>
                          </a:solidFill>
                          <a:effectLst/>
                          <a:latin typeface="楷体_GB2312" pitchFamily="1" charset="-122"/>
                          <a:ea typeface="楷体_GB2312" pitchFamily="1" charset="-122"/>
                        </a:rPr>
                        <a:t>含义</a:t>
                      </a:r>
                      <a:endParaRPr kumimoji="0" lang="zh-CN" altLang="en-US" sz="2400" b="1" i="0" u="none" strike="noStrike" cap="none" normalizeH="0" baseline="0" smtClean="0">
                        <a:ln>
                          <a:noFill/>
                        </a:ln>
                        <a:solidFill>
                          <a:schemeClr val="tx2"/>
                        </a:solidFill>
                        <a:effectLst/>
                        <a:latin typeface="楷体_GB2312" pitchFamily="1" charset="-122"/>
                        <a:ea typeface="楷体_GB2312" pitchFamily="1" charset="-122"/>
                      </a:endParaRPr>
                    </a:p>
                  </a:txBody>
                  <a:tcPr horzOverflow="overflow">
                    <a:lnL w="28575"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28575"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lnTlToBr>
                      <a:noFill/>
                    </a:lnTlToBr>
                    <a:lnBlToTr>
                      <a:noFill/>
                    </a:lnBlToTr>
                    <a:solidFill>
                      <a:srgbClr val="FFFFCC"/>
                    </a:solidFill>
                  </a:tcPr>
                </a:tc>
                <a:tc>
                  <a:txBody>
                    <a:bodyPr/>
                    <a:lstStyle>
                      <a:lvl1pPr eaLnBrk="0" hangingPunct="0">
                        <a:spcBef>
                          <a:spcPct val="20000"/>
                        </a:spcBef>
                        <a:defRPr sz="2800">
                          <a:solidFill>
                            <a:schemeClr val="tx1"/>
                          </a:solidFill>
                          <a:latin typeface="Times New Roman" panose="02020603050405020304" pitchFamily="18" charset="0"/>
                          <a:ea typeface="宋体" panose="02010600030101010101" pitchFamily="2" charset="-122"/>
                        </a:defRPr>
                      </a:lvl1pPr>
                      <a:lvl2pPr eaLnBrk="0" hangingPunct="0">
                        <a:spcBef>
                          <a:spcPct val="20000"/>
                        </a:spcBef>
                        <a:defRPr sz="2400">
                          <a:solidFill>
                            <a:schemeClr val="tx1"/>
                          </a:solidFill>
                          <a:latin typeface="Times New Roman" panose="02020603050405020304" pitchFamily="18" charset="0"/>
                          <a:ea typeface="宋体" panose="02010600030101010101" pitchFamily="2" charset="-122"/>
                        </a:defRPr>
                      </a:lvl2pPr>
                      <a:lvl3pPr eaLnBrk="0" hangingPunct="0">
                        <a:spcBef>
                          <a:spcPct val="20000"/>
                        </a:spcBef>
                        <a:defRPr sz="2000">
                          <a:solidFill>
                            <a:schemeClr val="tx1"/>
                          </a:solidFill>
                          <a:latin typeface="Times New Roman" panose="02020603050405020304" pitchFamily="18" charset="0"/>
                          <a:ea typeface="宋体" panose="02010600030101010101" pitchFamily="2" charset="-122"/>
                        </a:defRPr>
                      </a:lvl3pPr>
                      <a:lvl4pPr eaLnBrk="0" hangingPunct="0">
                        <a:spcBef>
                          <a:spcPct val="20000"/>
                        </a:spcBef>
                        <a:defRPr>
                          <a:solidFill>
                            <a:schemeClr val="tx1"/>
                          </a:solidFill>
                          <a:latin typeface="Times New Roman" panose="02020603050405020304" pitchFamily="18" charset="0"/>
                          <a:ea typeface="宋体" panose="02010600030101010101" pitchFamily="2" charset="-122"/>
                        </a:defRPr>
                      </a:lvl4pPr>
                      <a:lvl5pPr eaLnBrk="0" hangingPunct="0">
                        <a:spcBef>
                          <a:spcPct val="20000"/>
                        </a:spcBef>
                        <a:defRPr>
                          <a:solidFill>
                            <a:schemeClr val="tx1"/>
                          </a:solidFill>
                          <a:latin typeface="Times New Roman" panose="02020603050405020304" pitchFamily="18" charset="0"/>
                          <a:ea typeface="宋体" panose="02010600030101010101" pitchFamily="2" charset="-122"/>
                        </a:defRPr>
                      </a:lvl5pPr>
                      <a:lvl6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rPr>
                        <a:t>由于某种原因致使压力突然升降交替变化的现象</a:t>
                      </a:r>
                      <a:endPar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endParaRPr>
                    </a:p>
                  </a:txBody>
                  <a:tcPr horzOverflow="overflow">
                    <a:lnL w="12700" cap="flat" cmpd="sng" algn="ctr">
                      <a:solidFill>
                        <a:srgbClr val="0066FF"/>
                      </a:solidFill>
                      <a:prstDash val="solid"/>
                      <a:round/>
                      <a:headEnd type="none" w="med" len="med"/>
                      <a:tailEnd type="none" w="med" len="med"/>
                    </a:lnL>
                    <a:lnR w="28575" cap="flat" cmpd="sng" algn="ctr">
                      <a:solidFill>
                        <a:srgbClr val="0066FF"/>
                      </a:solidFill>
                      <a:prstDash val="solid"/>
                      <a:round/>
                      <a:headEnd type="none" w="med" len="med"/>
                      <a:tailEnd type="none" w="med" len="med"/>
                    </a:lnR>
                    <a:lnT w="28575"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lnTlToBr>
                      <a:noFill/>
                    </a:lnTlToBr>
                    <a:lnBlToTr>
                      <a:noFill/>
                    </a:lnBlToTr>
                    <a:noFill/>
                  </a:tcPr>
                </a:tc>
              </a:tr>
              <a:tr h="1009650">
                <a:tc>
                  <a:txBody>
                    <a:bodyPr/>
                    <a:lstStyle>
                      <a:lvl1pPr eaLnBrk="0" hangingPunct="0">
                        <a:spcBef>
                          <a:spcPct val="20000"/>
                        </a:spcBef>
                        <a:defRPr sz="2800">
                          <a:solidFill>
                            <a:schemeClr val="tx1"/>
                          </a:solidFill>
                          <a:latin typeface="Times New Roman" panose="02020603050405020304" pitchFamily="18" charset="0"/>
                          <a:ea typeface="宋体" panose="02010600030101010101" pitchFamily="2" charset="-122"/>
                        </a:defRPr>
                      </a:lvl1pPr>
                      <a:lvl2pPr eaLnBrk="0" hangingPunct="0">
                        <a:spcBef>
                          <a:spcPct val="20000"/>
                        </a:spcBef>
                        <a:defRPr sz="2400">
                          <a:solidFill>
                            <a:schemeClr val="tx1"/>
                          </a:solidFill>
                          <a:latin typeface="Times New Roman" panose="02020603050405020304" pitchFamily="18" charset="0"/>
                          <a:ea typeface="宋体" panose="02010600030101010101" pitchFamily="2" charset="-122"/>
                        </a:defRPr>
                      </a:lvl2pPr>
                      <a:lvl3pPr eaLnBrk="0" hangingPunct="0">
                        <a:spcBef>
                          <a:spcPct val="20000"/>
                        </a:spcBef>
                        <a:defRPr sz="2000">
                          <a:solidFill>
                            <a:schemeClr val="tx1"/>
                          </a:solidFill>
                          <a:latin typeface="Times New Roman" panose="02020603050405020304" pitchFamily="18" charset="0"/>
                          <a:ea typeface="宋体" panose="02010600030101010101" pitchFamily="2" charset="-122"/>
                        </a:defRPr>
                      </a:lvl3pPr>
                      <a:lvl4pPr eaLnBrk="0" hangingPunct="0">
                        <a:spcBef>
                          <a:spcPct val="20000"/>
                        </a:spcBef>
                        <a:defRPr>
                          <a:solidFill>
                            <a:schemeClr val="tx1"/>
                          </a:solidFill>
                          <a:latin typeface="Times New Roman" panose="02020603050405020304" pitchFamily="18" charset="0"/>
                          <a:ea typeface="宋体" panose="02010600030101010101" pitchFamily="2" charset="-122"/>
                        </a:defRPr>
                      </a:lvl4pPr>
                      <a:lvl5pPr eaLnBrk="0" hangingPunct="0">
                        <a:spcBef>
                          <a:spcPct val="20000"/>
                        </a:spcBef>
                        <a:defRPr>
                          <a:solidFill>
                            <a:schemeClr val="tx1"/>
                          </a:solidFill>
                          <a:latin typeface="Times New Roman" panose="02020603050405020304" pitchFamily="18" charset="0"/>
                          <a:ea typeface="宋体" panose="02010600030101010101" pitchFamily="2" charset="-122"/>
                        </a:defRPr>
                      </a:lvl5pPr>
                      <a:lvl6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400" b="1" i="0" u="none" strike="noStrike" cap="none" normalizeH="0" baseline="0" smtClean="0">
                          <a:ln>
                            <a:noFill/>
                          </a:ln>
                          <a:solidFill>
                            <a:schemeClr val="tx2"/>
                          </a:solidFill>
                          <a:effectLst/>
                          <a:latin typeface="楷体_GB2312" pitchFamily="1" charset="-122"/>
                          <a:ea typeface="楷体_GB2312" pitchFamily="1" charset="-122"/>
                        </a:rPr>
                        <a:t>原因</a:t>
                      </a:r>
                      <a:endParaRPr kumimoji="0" lang="zh-CN" altLang="en-US" sz="2400" b="1" i="0" u="none" strike="noStrike" cap="none" normalizeH="0" baseline="0" smtClean="0">
                        <a:ln>
                          <a:noFill/>
                        </a:ln>
                        <a:solidFill>
                          <a:schemeClr val="tx2"/>
                        </a:solidFill>
                        <a:effectLst/>
                        <a:latin typeface="楷体_GB2312" pitchFamily="1" charset="-122"/>
                        <a:ea typeface="楷体_GB2312" pitchFamily="1" charset="-122"/>
                      </a:endParaRPr>
                    </a:p>
                  </a:txBody>
                  <a:tcPr horzOverflow="overflow">
                    <a:lnL w="28575"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lnTlToBr>
                      <a:noFill/>
                    </a:lnTlToBr>
                    <a:lnBlToTr>
                      <a:noFill/>
                    </a:lnBlToTr>
                    <a:solidFill>
                      <a:srgbClr val="FFFFCC"/>
                    </a:solidFill>
                  </a:tcPr>
                </a:tc>
                <a:tc>
                  <a:txBody>
                    <a:bodyPr/>
                    <a:lstStyle>
                      <a:lvl1pPr eaLnBrk="0" hangingPunct="0">
                        <a:spcBef>
                          <a:spcPct val="20000"/>
                        </a:spcBef>
                        <a:defRPr sz="2800">
                          <a:solidFill>
                            <a:schemeClr val="tx1"/>
                          </a:solidFill>
                          <a:latin typeface="Times New Roman" panose="02020603050405020304" pitchFamily="18" charset="0"/>
                          <a:ea typeface="宋体" panose="02010600030101010101" pitchFamily="2" charset="-122"/>
                        </a:defRPr>
                      </a:lvl1pPr>
                      <a:lvl2pPr eaLnBrk="0" hangingPunct="0">
                        <a:spcBef>
                          <a:spcPct val="20000"/>
                        </a:spcBef>
                        <a:defRPr sz="2400">
                          <a:solidFill>
                            <a:schemeClr val="tx1"/>
                          </a:solidFill>
                          <a:latin typeface="Times New Roman" panose="02020603050405020304" pitchFamily="18" charset="0"/>
                          <a:ea typeface="宋体" panose="02010600030101010101" pitchFamily="2" charset="-122"/>
                        </a:defRPr>
                      </a:lvl2pPr>
                      <a:lvl3pPr eaLnBrk="0" hangingPunct="0">
                        <a:spcBef>
                          <a:spcPct val="20000"/>
                        </a:spcBef>
                        <a:defRPr sz="2000">
                          <a:solidFill>
                            <a:schemeClr val="tx1"/>
                          </a:solidFill>
                          <a:latin typeface="Times New Roman" panose="02020603050405020304" pitchFamily="18" charset="0"/>
                          <a:ea typeface="宋体" panose="02010600030101010101" pitchFamily="2" charset="-122"/>
                        </a:defRPr>
                      </a:lvl3pPr>
                      <a:lvl4pPr eaLnBrk="0" hangingPunct="0">
                        <a:spcBef>
                          <a:spcPct val="20000"/>
                        </a:spcBef>
                        <a:defRPr>
                          <a:solidFill>
                            <a:schemeClr val="tx1"/>
                          </a:solidFill>
                          <a:latin typeface="Times New Roman" panose="02020603050405020304" pitchFamily="18" charset="0"/>
                          <a:ea typeface="宋体" panose="02010600030101010101" pitchFamily="2" charset="-122"/>
                        </a:defRPr>
                      </a:lvl4pPr>
                      <a:lvl5pPr eaLnBrk="0" hangingPunct="0">
                        <a:spcBef>
                          <a:spcPct val="20000"/>
                        </a:spcBef>
                        <a:defRPr>
                          <a:solidFill>
                            <a:schemeClr val="tx1"/>
                          </a:solidFill>
                          <a:latin typeface="Times New Roman" panose="02020603050405020304" pitchFamily="18" charset="0"/>
                          <a:ea typeface="宋体" panose="02010600030101010101" pitchFamily="2" charset="-122"/>
                        </a:defRPr>
                      </a:lvl5pPr>
                      <a:lvl6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rPr>
                        <a:t>管道阀门关闭</a:t>
                      </a:r>
                      <a:endPar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rPr>
                        <a:t>运动部件制动</a:t>
                      </a:r>
                      <a:endPar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endParaRPr>
                    </a:p>
                  </a:txBody>
                  <a:tcPr horzOverflow="overflow">
                    <a:lnL w="12700" cap="flat" cmpd="sng" algn="ctr">
                      <a:solidFill>
                        <a:srgbClr val="0066FF"/>
                      </a:solidFill>
                      <a:prstDash val="solid"/>
                      <a:round/>
                      <a:headEnd type="none" w="med" len="med"/>
                      <a:tailEnd type="none" w="med" len="med"/>
                    </a:lnL>
                    <a:lnR w="28575"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lnTlToBr>
                      <a:noFill/>
                    </a:lnTlToBr>
                    <a:lnBlToTr>
                      <a:noFill/>
                    </a:lnBlToTr>
                    <a:noFill/>
                  </a:tcPr>
                </a:tc>
              </a:tr>
              <a:tr h="1000760">
                <a:tc>
                  <a:txBody>
                    <a:bodyPr/>
                    <a:lstStyle>
                      <a:lvl1pPr eaLnBrk="0" hangingPunct="0">
                        <a:spcBef>
                          <a:spcPct val="20000"/>
                        </a:spcBef>
                        <a:defRPr sz="2800">
                          <a:solidFill>
                            <a:schemeClr val="tx1"/>
                          </a:solidFill>
                          <a:latin typeface="Times New Roman" panose="02020603050405020304" pitchFamily="18" charset="0"/>
                          <a:ea typeface="宋体" panose="02010600030101010101" pitchFamily="2" charset="-122"/>
                        </a:defRPr>
                      </a:lvl1pPr>
                      <a:lvl2pPr eaLnBrk="0" hangingPunct="0">
                        <a:spcBef>
                          <a:spcPct val="20000"/>
                        </a:spcBef>
                        <a:defRPr sz="2400">
                          <a:solidFill>
                            <a:schemeClr val="tx1"/>
                          </a:solidFill>
                          <a:latin typeface="Times New Roman" panose="02020603050405020304" pitchFamily="18" charset="0"/>
                          <a:ea typeface="宋体" panose="02010600030101010101" pitchFamily="2" charset="-122"/>
                        </a:defRPr>
                      </a:lvl2pPr>
                      <a:lvl3pPr eaLnBrk="0" hangingPunct="0">
                        <a:spcBef>
                          <a:spcPct val="20000"/>
                        </a:spcBef>
                        <a:defRPr sz="2000">
                          <a:solidFill>
                            <a:schemeClr val="tx1"/>
                          </a:solidFill>
                          <a:latin typeface="Times New Roman" panose="02020603050405020304" pitchFamily="18" charset="0"/>
                          <a:ea typeface="宋体" panose="02010600030101010101" pitchFamily="2" charset="-122"/>
                        </a:defRPr>
                      </a:lvl3pPr>
                      <a:lvl4pPr eaLnBrk="0" hangingPunct="0">
                        <a:spcBef>
                          <a:spcPct val="20000"/>
                        </a:spcBef>
                        <a:defRPr>
                          <a:solidFill>
                            <a:schemeClr val="tx1"/>
                          </a:solidFill>
                          <a:latin typeface="Times New Roman" panose="02020603050405020304" pitchFamily="18" charset="0"/>
                          <a:ea typeface="宋体" panose="02010600030101010101" pitchFamily="2" charset="-122"/>
                        </a:defRPr>
                      </a:lvl4pPr>
                      <a:lvl5pPr eaLnBrk="0" hangingPunct="0">
                        <a:spcBef>
                          <a:spcPct val="20000"/>
                        </a:spcBef>
                        <a:defRPr>
                          <a:solidFill>
                            <a:schemeClr val="tx1"/>
                          </a:solidFill>
                          <a:latin typeface="Times New Roman" panose="02020603050405020304" pitchFamily="18" charset="0"/>
                          <a:ea typeface="宋体" panose="02010600030101010101" pitchFamily="2" charset="-122"/>
                        </a:defRPr>
                      </a:lvl5pPr>
                      <a:lvl6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400" b="1" i="0" u="none" strike="noStrike" cap="none" normalizeH="0" baseline="0" smtClean="0">
                          <a:ln>
                            <a:noFill/>
                          </a:ln>
                          <a:solidFill>
                            <a:schemeClr val="tx2"/>
                          </a:solidFill>
                          <a:effectLst/>
                          <a:latin typeface="楷体_GB2312" pitchFamily="1" charset="-122"/>
                          <a:ea typeface="楷体_GB2312" pitchFamily="1" charset="-122"/>
                        </a:rPr>
                        <a:t>后果</a:t>
                      </a:r>
                      <a:endParaRPr kumimoji="0" lang="zh-CN" altLang="en-US" sz="2400" b="1" i="0" u="none" strike="noStrike" cap="none" normalizeH="0" baseline="0" smtClean="0">
                        <a:ln>
                          <a:noFill/>
                        </a:ln>
                        <a:solidFill>
                          <a:schemeClr val="tx2"/>
                        </a:solidFill>
                        <a:effectLst/>
                        <a:latin typeface="楷体_GB2312" pitchFamily="1" charset="-122"/>
                        <a:ea typeface="楷体_GB2312" pitchFamily="1" charset="-122"/>
                      </a:endParaRPr>
                    </a:p>
                  </a:txBody>
                  <a:tcPr horzOverflow="overflow">
                    <a:lnL w="28575"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lnTlToBr>
                      <a:noFill/>
                    </a:lnTlToBr>
                    <a:lnBlToTr>
                      <a:noFill/>
                    </a:lnBlToTr>
                    <a:solidFill>
                      <a:srgbClr val="FFFFCC"/>
                    </a:solidFill>
                  </a:tcPr>
                </a:tc>
                <a:tc>
                  <a:txBody>
                    <a:bodyPr/>
                    <a:lstStyle>
                      <a:lvl1pPr eaLnBrk="0" hangingPunct="0">
                        <a:spcBef>
                          <a:spcPct val="20000"/>
                        </a:spcBef>
                        <a:defRPr sz="2800">
                          <a:solidFill>
                            <a:schemeClr val="tx1"/>
                          </a:solidFill>
                          <a:latin typeface="Times New Roman" panose="02020603050405020304" pitchFamily="18" charset="0"/>
                          <a:ea typeface="宋体" panose="02010600030101010101" pitchFamily="2" charset="-122"/>
                        </a:defRPr>
                      </a:lvl1pPr>
                      <a:lvl2pPr eaLnBrk="0" hangingPunct="0">
                        <a:spcBef>
                          <a:spcPct val="20000"/>
                        </a:spcBef>
                        <a:defRPr sz="2400">
                          <a:solidFill>
                            <a:schemeClr val="tx1"/>
                          </a:solidFill>
                          <a:latin typeface="Times New Roman" panose="02020603050405020304" pitchFamily="18" charset="0"/>
                          <a:ea typeface="宋体" panose="02010600030101010101" pitchFamily="2" charset="-122"/>
                        </a:defRPr>
                      </a:lvl2pPr>
                      <a:lvl3pPr eaLnBrk="0" hangingPunct="0">
                        <a:spcBef>
                          <a:spcPct val="20000"/>
                        </a:spcBef>
                        <a:defRPr sz="2000">
                          <a:solidFill>
                            <a:schemeClr val="tx1"/>
                          </a:solidFill>
                          <a:latin typeface="Times New Roman" panose="02020603050405020304" pitchFamily="18" charset="0"/>
                          <a:ea typeface="宋体" panose="02010600030101010101" pitchFamily="2" charset="-122"/>
                        </a:defRPr>
                      </a:lvl3pPr>
                      <a:lvl4pPr eaLnBrk="0" hangingPunct="0">
                        <a:spcBef>
                          <a:spcPct val="20000"/>
                        </a:spcBef>
                        <a:defRPr>
                          <a:solidFill>
                            <a:schemeClr val="tx1"/>
                          </a:solidFill>
                          <a:latin typeface="Times New Roman" panose="02020603050405020304" pitchFamily="18" charset="0"/>
                          <a:ea typeface="宋体" panose="02010600030101010101" pitchFamily="2" charset="-122"/>
                        </a:defRPr>
                      </a:lvl4pPr>
                      <a:lvl5pPr eaLnBrk="0" hangingPunct="0">
                        <a:spcBef>
                          <a:spcPct val="20000"/>
                        </a:spcBef>
                        <a:defRPr>
                          <a:solidFill>
                            <a:schemeClr val="tx1"/>
                          </a:solidFill>
                          <a:latin typeface="Times New Roman" panose="02020603050405020304" pitchFamily="18" charset="0"/>
                          <a:ea typeface="宋体" panose="02010600030101010101" pitchFamily="2" charset="-122"/>
                        </a:defRPr>
                      </a:lvl5pPr>
                      <a:lvl6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rPr>
                        <a:t>产生噪声，影响元件和系统寿命</a:t>
                      </a:r>
                      <a:endPar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endParaRPr>
                    </a:p>
                  </a:txBody>
                  <a:tcPr horzOverflow="overflow">
                    <a:lnL w="12700" cap="flat" cmpd="sng" algn="ctr">
                      <a:solidFill>
                        <a:srgbClr val="0066FF"/>
                      </a:solidFill>
                      <a:prstDash val="solid"/>
                      <a:round/>
                      <a:headEnd type="none" w="med" len="med"/>
                      <a:tailEnd type="none" w="med" len="med"/>
                    </a:lnL>
                    <a:lnR w="28575"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12700" cap="flat" cmpd="sng" algn="ctr">
                      <a:solidFill>
                        <a:srgbClr val="0066FF"/>
                      </a:solidFill>
                      <a:prstDash val="solid"/>
                      <a:round/>
                      <a:headEnd type="none" w="med" len="med"/>
                      <a:tailEnd type="none" w="med" len="med"/>
                    </a:lnB>
                    <a:lnTlToBr>
                      <a:noFill/>
                    </a:lnTlToBr>
                    <a:lnBlToTr>
                      <a:noFill/>
                    </a:lnBlToTr>
                    <a:noFill/>
                  </a:tcPr>
                </a:tc>
              </a:tr>
              <a:tr h="1607820">
                <a:tc>
                  <a:txBody>
                    <a:bodyPr/>
                    <a:lstStyle>
                      <a:lvl1pPr eaLnBrk="0" hangingPunct="0">
                        <a:spcBef>
                          <a:spcPct val="20000"/>
                        </a:spcBef>
                        <a:defRPr sz="2800">
                          <a:solidFill>
                            <a:schemeClr val="tx1"/>
                          </a:solidFill>
                          <a:latin typeface="Times New Roman" panose="02020603050405020304" pitchFamily="18" charset="0"/>
                          <a:ea typeface="宋体" panose="02010600030101010101" pitchFamily="2" charset="-122"/>
                        </a:defRPr>
                      </a:lvl1pPr>
                      <a:lvl2pPr eaLnBrk="0" hangingPunct="0">
                        <a:spcBef>
                          <a:spcPct val="20000"/>
                        </a:spcBef>
                        <a:defRPr sz="2400">
                          <a:solidFill>
                            <a:schemeClr val="tx1"/>
                          </a:solidFill>
                          <a:latin typeface="Times New Roman" panose="02020603050405020304" pitchFamily="18" charset="0"/>
                          <a:ea typeface="宋体" panose="02010600030101010101" pitchFamily="2" charset="-122"/>
                        </a:defRPr>
                      </a:lvl2pPr>
                      <a:lvl3pPr eaLnBrk="0" hangingPunct="0">
                        <a:spcBef>
                          <a:spcPct val="20000"/>
                        </a:spcBef>
                        <a:defRPr sz="2000">
                          <a:solidFill>
                            <a:schemeClr val="tx1"/>
                          </a:solidFill>
                          <a:latin typeface="Times New Roman" panose="02020603050405020304" pitchFamily="18" charset="0"/>
                          <a:ea typeface="宋体" panose="02010600030101010101" pitchFamily="2" charset="-122"/>
                        </a:defRPr>
                      </a:lvl3pPr>
                      <a:lvl4pPr eaLnBrk="0" hangingPunct="0">
                        <a:spcBef>
                          <a:spcPct val="20000"/>
                        </a:spcBef>
                        <a:defRPr>
                          <a:solidFill>
                            <a:schemeClr val="tx1"/>
                          </a:solidFill>
                          <a:latin typeface="Times New Roman" panose="02020603050405020304" pitchFamily="18" charset="0"/>
                          <a:ea typeface="宋体" panose="02010600030101010101" pitchFamily="2" charset="-122"/>
                        </a:defRPr>
                      </a:lvl4pPr>
                      <a:lvl5pPr eaLnBrk="0" hangingPunct="0">
                        <a:spcBef>
                          <a:spcPct val="20000"/>
                        </a:spcBef>
                        <a:defRPr>
                          <a:solidFill>
                            <a:schemeClr val="tx1"/>
                          </a:solidFill>
                          <a:latin typeface="Times New Roman" panose="02020603050405020304" pitchFamily="18" charset="0"/>
                          <a:ea typeface="宋体" panose="02010600030101010101" pitchFamily="2" charset="-122"/>
                        </a:defRPr>
                      </a:lvl5pPr>
                      <a:lvl6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400" b="1" i="0" u="none" strike="noStrike" cap="none" normalizeH="0" baseline="0" smtClean="0">
                          <a:ln>
                            <a:noFill/>
                          </a:ln>
                          <a:solidFill>
                            <a:schemeClr val="tx2"/>
                          </a:solidFill>
                          <a:effectLst/>
                          <a:latin typeface="楷体_GB2312" pitchFamily="1" charset="-122"/>
                          <a:ea typeface="楷体_GB2312" pitchFamily="1" charset="-122"/>
                        </a:rPr>
                        <a:t>措施</a:t>
                      </a:r>
                      <a:endParaRPr kumimoji="0" lang="zh-CN" altLang="en-US" sz="2400" b="1" i="0" u="none" strike="noStrike" cap="none" normalizeH="0" baseline="0" smtClean="0">
                        <a:ln>
                          <a:noFill/>
                        </a:ln>
                        <a:solidFill>
                          <a:schemeClr val="tx2"/>
                        </a:solidFill>
                        <a:effectLst/>
                        <a:latin typeface="楷体_GB2312" pitchFamily="1" charset="-122"/>
                        <a:ea typeface="楷体_GB2312" pitchFamily="1" charset="-122"/>
                      </a:endParaRPr>
                    </a:p>
                  </a:txBody>
                  <a:tcPr horzOverflow="overflow">
                    <a:lnL w="28575" cap="flat" cmpd="sng" algn="ctr">
                      <a:solidFill>
                        <a:srgbClr val="0066FF"/>
                      </a:solidFill>
                      <a:prstDash val="solid"/>
                      <a:round/>
                      <a:headEnd type="none" w="med" len="med"/>
                      <a:tailEnd type="none" w="med" len="med"/>
                    </a:lnL>
                    <a:lnR w="12700"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28575" cap="flat" cmpd="sng" algn="ctr">
                      <a:solidFill>
                        <a:srgbClr val="0066FF"/>
                      </a:solidFill>
                      <a:prstDash val="solid"/>
                      <a:round/>
                      <a:headEnd type="none" w="med" len="med"/>
                      <a:tailEnd type="none" w="med" len="med"/>
                    </a:lnB>
                    <a:lnTlToBr>
                      <a:noFill/>
                    </a:lnTlToBr>
                    <a:lnBlToTr>
                      <a:noFill/>
                    </a:lnBlToTr>
                    <a:solidFill>
                      <a:srgbClr val="FFFFCC"/>
                    </a:solidFill>
                  </a:tcPr>
                </a:tc>
                <a:tc>
                  <a:txBody>
                    <a:bodyPr/>
                    <a:lstStyle>
                      <a:lvl1pPr eaLnBrk="0" hangingPunct="0">
                        <a:spcBef>
                          <a:spcPct val="20000"/>
                        </a:spcBef>
                        <a:defRPr sz="2800">
                          <a:solidFill>
                            <a:schemeClr val="tx1"/>
                          </a:solidFill>
                          <a:latin typeface="Times New Roman" panose="02020603050405020304" pitchFamily="18" charset="0"/>
                          <a:ea typeface="宋体" panose="02010600030101010101" pitchFamily="2" charset="-122"/>
                        </a:defRPr>
                      </a:lvl1pPr>
                      <a:lvl2pPr eaLnBrk="0" hangingPunct="0">
                        <a:spcBef>
                          <a:spcPct val="20000"/>
                        </a:spcBef>
                        <a:defRPr sz="2400">
                          <a:solidFill>
                            <a:schemeClr val="tx1"/>
                          </a:solidFill>
                          <a:latin typeface="Times New Roman" panose="02020603050405020304" pitchFamily="18" charset="0"/>
                          <a:ea typeface="宋体" panose="02010600030101010101" pitchFamily="2" charset="-122"/>
                        </a:defRPr>
                      </a:lvl2pPr>
                      <a:lvl3pPr eaLnBrk="0" hangingPunct="0">
                        <a:spcBef>
                          <a:spcPct val="20000"/>
                        </a:spcBef>
                        <a:defRPr sz="2000">
                          <a:solidFill>
                            <a:schemeClr val="tx1"/>
                          </a:solidFill>
                          <a:latin typeface="Times New Roman" panose="02020603050405020304" pitchFamily="18" charset="0"/>
                          <a:ea typeface="宋体" panose="02010600030101010101" pitchFamily="2" charset="-122"/>
                        </a:defRPr>
                      </a:lvl3pPr>
                      <a:lvl4pPr eaLnBrk="0" hangingPunct="0">
                        <a:spcBef>
                          <a:spcPct val="20000"/>
                        </a:spcBef>
                        <a:defRPr>
                          <a:solidFill>
                            <a:schemeClr val="tx1"/>
                          </a:solidFill>
                          <a:latin typeface="Times New Roman" panose="02020603050405020304" pitchFamily="18" charset="0"/>
                          <a:ea typeface="宋体" panose="02010600030101010101" pitchFamily="2" charset="-122"/>
                        </a:defRPr>
                      </a:lvl4pPr>
                      <a:lvl5pPr eaLnBrk="0" hangingPunct="0">
                        <a:spcBef>
                          <a:spcPct val="20000"/>
                        </a:spcBef>
                        <a:defRPr>
                          <a:solidFill>
                            <a:schemeClr val="tx1"/>
                          </a:solidFill>
                          <a:latin typeface="Times New Roman" panose="02020603050405020304" pitchFamily="18" charset="0"/>
                          <a:ea typeface="宋体" panose="02010600030101010101" pitchFamily="2" charset="-122"/>
                        </a:defRPr>
                      </a:lvl5pPr>
                      <a:lvl6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eaLnBrk="0" fontAlgn="base" hangingPunct="0">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rPr>
                        <a:t>延长制动、换向时间；缩短管长，加大管径限制管道液体流速；设置安全阀或蓄能器</a:t>
                      </a:r>
                      <a:endParaRPr kumimoji="0" lang="zh-CN" altLang="en-US" sz="2000" b="0" i="0" u="none" strike="noStrike" cap="none" normalizeH="0" baseline="0" smtClean="0">
                        <a:ln>
                          <a:noFill/>
                        </a:ln>
                        <a:solidFill>
                          <a:schemeClr val="tx1"/>
                        </a:solidFill>
                        <a:effectLst/>
                        <a:latin typeface="楷体_GB2312" pitchFamily="1" charset="-122"/>
                        <a:ea typeface="楷体_GB2312" pitchFamily="1" charset="-122"/>
                      </a:endParaRPr>
                    </a:p>
                  </a:txBody>
                  <a:tcPr horzOverflow="overflow">
                    <a:lnL w="12700" cap="flat" cmpd="sng" algn="ctr">
                      <a:solidFill>
                        <a:srgbClr val="0066FF"/>
                      </a:solidFill>
                      <a:prstDash val="solid"/>
                      <a:round/>
                      <a:headEnd type="none" w="med" len="med"/>
                      <a:tailEnd type="none" w="med" len="med"/>
                    </a:lnL>
                    <a:lnR w="28575" cap="flat" cmpd="sng" algn="ctr">
                      <a:solidFill>
                        <a:srgbClr val="0066FF"/>
                      </a:solidFill>
                      <a:prstDash val="solid"/>
                      <a:round/>
                      <a:headEnd type="none" w="med" len="med"/>
                      <a:tailEnd type="none" w="med" len="med"/>
                    </a:lnR>
                    <a:lnT w="12700" cap="flat" cmpd="sng" algn="ctr">
                      <a:solidFill>
                        <a:srgbClr val="0066FF"/>
                      </a:solidFill>
                      <a:prstDash val="solid"/>
                      <a:round/>
                      <a:headEnd type="none" w="med" len="med"/>
                      <a:tailEnd type="none" w="med" len="med"/>
                    </a:lnT>
                    <a:lnB w="28575" cap="flat" cmpd="sng" algn="ctr">
                      <a:solidFill>
                        <a:srgbClr val="0066FF"/>
                      </a:solidFill>
                      <a:prstDash val="solid"/>
                      <a:round/>
                      <a:headEnd type="none" w="med" len="med"/>
                      <a:tailEnd type="none" w="med" len="med"/>
                    </a:lnB>
                    <a:lnTlToBr>
                      <a:noFill/>
                    </a:lnTlToBr>
                    <a:lnBlToTr>
                      <a:noFill/>
                    </a:lnBlToTr>
                    <a:noFill/>
                  </a:tcPr>
                </a:tc>
              </a:tr>
            </a:tbl>
          </a:graphicData>
        </a:graphic>
      </p:graphicFrame>
    </p:spTree>
    <p:controls>
      <mc:AlternateContent xmlns:mc="http://schemas.openxmlformats.org/markup-compatibility/2006">
        <mc:Choice xmlns:v="urn:schemas-microsoft-com:vml" Requires="v">
          <p:control spid="6147" name="" r:id="rId2" imgW="4114800" imgH="2971800"/>
        </mc:Choice>
        <mc:Fallback>
          <p:control name="" r:id="rId2" imgW="4114800" imgH="2971800">
            <p:pic>
              <p:nvPicPr>
                <p:cNvPr id="0" name="Host Control  6146"/>
                <p:cNvPicPr/>
                <p:nvPr/>
              </p:nvPicPr>
              <p:blipFill>
                <a:blip r:embed="rId3"/>
                <a:stretch>
                  <a:fillRect/>
                </a:stretch>
              </p:blipFill>
              <p:spPr>
                <a:xfrm>
                  <a:off x="8077200" y="2573655"/>
                  <a:ext cx="4114800" cy="2971800"/>
                </a:xfrm>
                <a:prstGeom prst="rect">
                  <a:avLst/>
                </a:prstGeom>
                <a:noFill/>
                <a:ln w="9525">
                  <a:noFill/>
                </a:ln>
              </p:spPr>
            </p:pic>
          </p:control>
        </mc:Fallback>
      </mc:AlternateContent>
    </p:controls>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5372"/>
                                        </p:tgtEl>
                                        <p:attrNameLst>
                                          <p:attrName>style.visibility</p:attrName>
                                        </p:attrNameLst>
                                      </p:cBhvr>
                                      <p:to>
                                        <p:strVal val="visible"/>
                                      </p:to>
                                    </p:set>
                                    <p:animEffect transition="in" filter="diamond(in)">
                                      <p:cBhvr>
                                        <p:cTn id="7" dur="2000"/>
                                        <p:tgtEl>
                                          <p:spTgt spid="185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5" name="Picture 7"/>
          <p:cNvPicPr>
            <a:picLocks noChangeAspect="1"/>
          </p:cNvPicPr>
          <p:nvPr/>
        </p:nvPicPr>
        <p:blipFill>
          <a:blip r:embed="rId1"/>
          <a:stretch>
            <a:fillRect/>
          </a:stretch>
        </p:blipFill>
        <p:spPr>
          <a:xfrm>
            <a:off x="3276600" y="1492250"/>
            <a:ext cx="5257800" cy="3917950"/>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729" name="Picture 4"/>
          <p:cNvPicPr>
            <a:picLocks noChangeAspect="1"/>
          </p:cNvPicPr>
          <p:nvPr/>
        </p:nvPicPr>
        <p:blipFill>
          <a:blip r:embed="rId1"/>
          <a:stretch>
            <a:fillRect/>
          </a:stretch>
        </p:blipFill>
        <p:spPr>
          <a:xfrm>
            <a:off x="4871720" y="1143000"/>
            <a:ext cx="4191000" cy="3065463"/>
          </a:xfrm>
          <a:prstGeom prst="rect">
            <a:avLst/>
          </a:prstGeom>
          <a:noFill/>
          <a:ln w="9525">
            <a:noFill/>
          </a:ln>
        </p:spPr>
      </p:pic>
      <p:sp>
        <p:nvSpPr>
          <p:cNvPr id="73730" name="AutoShape 5"/>
          <p:cNvSpPr/>
          <p:nvPr/>
        </p:nvSpPr>
        <p:spPr>
          <a:xfrm>
            <a:off x="1652905" y="4191000"/>
            <a:ext cx="9115425" cy="2667000"/>
          </a:xfrm>
          <a:prstGeom prst="flowChartAlternateProcess">
            <a:avLst/>
          </a:prstGeom>
          <a:noFill/>
          <a:ln w="9525" cap="flat" cmpd="sng">
            <a:solidFill>
              <a:srgbClr val="990099"/>
            </a:solidFill>
            <a:prstDash val="solid"/>
            <a:miter/>
            <a:headEnd type="none" w="med" len="med"/>
            <a:tailEnd type="none" w="med" len="med"/>
          </a:ln>
        </p:spPr>
        <p:txBody>
          <a:bodyPr wrap="none" anchor="ctr" anchorCtr="0"/>
          <a:p>
            <a:pPr>
              <a:spcBef>
                <a:spcPct val="50000"/>
              </a:spcBef>
            </a:pPr>
            <a:r>
              <a:rPr lang="zh-CN" altLang="en-US" sz="2000" dirty="0">
                <a:solidFill>
                  <a:schemeClr val="accent2"/>
                </a:solidFill>
                <a:latin typeface="楷体_GB2312" pitchFamily="1" charset="-122"/>
                <a:ea typeface="楷体_GB2312" pitchFamily="1" charset="-122"/>
              </a:rPr>
              <a:t>气穴现象：</a:t>
            </a:r>
            <a:r>
              <a:rPr lang="zh-CN" altLang="en-US" sz="2000" dirty="0">
                <a:solidFill>
                  <a:schemeClr val="tx1"/>
                </a:solidFill>
                <a:latin typeface="楷体_GB2312" pitchFamily="1" charset="-122"/>
                <a:ea typeface="楷体_GB2312" pitchFamily="1" charset="-122"/>
              </a:rPr>
              <a:t>当液体压力低于某值时，空气逐渐分离出来，产生气泡的现象</a:t>
            </a:r>
            <a:endParaRPr lang="zh-CN" altLang="en-US" sz="2000" dirty="0">
              <a:solidFill>
                <a:schemeClr val="tx1"/>
              </a:solidFill>
              <a:latin typeface="楷体_GB2312" pitchFamily="1" charset="-122"/>
              <a:ea typeface="楷体_GB2312" pitchFamily="1" charset="-122"/>
            </a:endParaRPr>
          </a:p>
          <a:p>
            <a:pPr>
              <a:spcBef>
                <a:spcPct val="50000"/>
              </a:spcBef>
            </a:pPr>
            <a:r>
              <a:rPr lang="zh-CN" altLang="en-US" sz="2000" dirty="0">
                <a:solidFill>
                  <a:schemeClr val="accent2"/>
                </a:solidFill>
                <a:latin typeface="楷体_GB2312" pitchFamily="1" charset="-122"/>
                <a:ea typeface="楷体_GB2312" pitchFamily="1" charset="-122"/>
              </a:rPr>
              <a:t>原因</a:t>
            </a:r>
            <a:r>
              <a:rPr lang="en-US" altLang="zh-CN" sz="2000" dirty="0">
                <a:solidFill>
                  <a:schemeClr val="accent2"/>
                </a:solidFill>
                <a:latin typeface="楷体_GB2312" pitchFamily="1" charset="-122"/>
                <a:ea typeface="楷体_GB2312" pitchFamily="1" charset="-122"/>
              </a:rPr>
              <a:t>:</a:t>
            </a:r>
            <a:r>
              <a:rPr lang="zh-CN" altLang="en-US" sz="2000" dirty="0">
                <a:solidFill>
                  <a:schemeClr val="tx1"/>
                </a:solidFill>
                <a:latin typeface="楷体_GB2312" pitchFamily="1" charset="-122"/>
                <a:ea typeface="楷体_GB2312" pitchFamily="1" charset="-122"/>
              </a:rPr>
              <a:t>液体某点的压力过低，低于空气分离压。</a:t>
            </a:r>
            <a:endParaRPr lang="zh-CN" altLang="en-US" sz="2000" dirty="0">
              <a:solidFill>
                <a:schemeClr val="tx1"/>
              </a:solidFill>
              <a:latin typeface="楷体_GB2312" pitchFamily="1" charset="-122"/>
              <a:ea typeface="楷体_GB2312" pitchFamily="1" charset="-122"/>
            </a:endParaRPr>
          </a:p>
          <a:p>
            <a:pPr>
              <a:spcBef>
                <a:spcPct val="50000"/>
              </a:spcBef>
            </a:pPr>
            <a:r>
              <a:rPr lang="zh-CN" altLang="en-US" sz="2000" dirty="0">
                <a:solidFill>
                  <a:schemeClr val="accent2"/>
                </a:solidFill>
                <a:latin typeface="楷体_GB2312" pitchFamily="1" charset="-122"/>
                <a:ea typeface="楷体_GB2312" pitchFamily="1" charset="-122"/>
              </a:rPr>
              <a:t>后果</a:t>
            </a:r>
            <a:r>
              <a:rPr lang="en-US" altLang="zh-CN" sz="2000" dirty="0">
                <a:solidFill>
                  <a:schemeClr val="accent2"/>
                </a:solidFill>
                <a:latin typeface="楷体_GB2312" pitchFamily="1" charset="-122"/>
                <a:ea typeface="楷体_GB2312" pitchFamily="1" charset="-122"/>
              </a:rPr>
              <a:t>:</a:t>
            </a:r>
            <a:r>
              <a:rPr lang="zh-CN" altLang="en-US" sz="2000" dirty="0">
                <a:solidFill>
                  <a:schemeClr val="tx1"/>
                </a:solidFill>
                <a:latin typeface="楷体_GB2312" pitchFamily="1" charset="-122"/>
                <a:ea typeface="楷体_GB2312" pitchFamily="1" charset="-122"/>
              </a:rPr>
              <a:t>气泡压破产生噪声，元件表面产生气蚀。</a:t>
            </a:r>
            <a:endParaRPr lang="zh-CN" altLang="en-US" sz="2000" dirty="0">
              <a:solidFill>
                <a:schemeClr val="tx1"/>
              </a:solidFill>
              <a:latin typeface="楷体_GB2312" pitchFamily="1" charset="-122"/>
              <a:ea typeface="楷体_GB2312" pitchFamily="1" charset="-122"/>
            </a:endParaRPr>
          </a:p>
          <a:p>
            <a:pPr>
              <a:spcBef>
                <a:spcPct val="50000"/>
              </a:spcBef>
            </a:pPr>
            <a:r>
              <a:rPr lang="zh-CN" altLang="en-US" sz="2000" dirty="0">
                <a:solidFill>
                  <a:schemeClr val="accent2"/>
                </a:solidFill>
                <a:latin typeface="楷体_GB2312" pitchFamily="1" charset="-122"/>
                <a:ea typeface="楷体_GB2312" pitchFamily="1" charset="-122"/>
              </a:rPr>
              <a:t>措施</a:t>
            </a:r>
            <a:r>
              <a:rPr lang="en-US" altLang="zh-CN" sz="2000" dirty="0">
                <a:solidFill>
                  <a:schemeClr val="accent2"/>
                </a:solidFill>
                <a:latin typeface="楷体_GB2312" pitchFamily="1" charset="-122"/>
                <a:ea typeface="楷体_GB2312" pitchFamily="1" charset="-122"/>
              </a:rPr>
              <a:t>:</a:t>
            </a:r>
            <a:r>
              <a:rPr lang="zh-CN" altLang="en-US" sz="2000" dirty="0">
                <a:solidFill>
                  <a:schemeClr val="tx1"/>
                </a:solidFill>
                <a:latin typeface="楷体_GB2312" pitchFamily="1" charset="-122"/>
                <a:ea typeface="楷体_GB2312" pitchFamily="1" charset="-122"/>
              </a:rPr>
              <a:t>减小压力降，降低泵的吸油高度</a:t>
            </a:r>
            <a:r>
              <a:rPr lang="en-US" altLang="zh-CN" sz="2000" dirty="0">
                <a:solidFill>
                  <a:schemeClr val="tx1"/>
                </a:solidFill>
                <a:latin typeface="楷体_GB2312" pitchFamily="1" charset="-122"/>
                <a:ea typeface="楷体_GB2312" pitchFamily="1" charset="-122"/>
              </a:rPr>
              <a:t>h</a:t>
            </a:r>
            <a:r>
              <a:rPr lang="zh-CN" altLang="en-US" sz="2000" dirty="0">
                <a:solidFill>
                  <a:schemeClr val="tx1"/>
                </a:solidFill>
                <a:latin typeface="楷体_GB2312" pitchFamily="1" charset="-122"/>
                <a:ea typeface="楷体_GB2312" pitchFamily="1" charset="-122"/>
              </a:rPr>
              <a:t>，加大管径</a:t>
            </a:r>
            <a:r>
              <a:rPr lang="en-US" altLang="zh-CN" sz="2000" dirty="0">
                <a:solidFill>
                  <a:schemeClr val="tx1"/>
                </a:solidFill>
                <a:latin typeface="楷体_GB2312" pitchFamily="1" charset="-122"/>
                <a:ea typeface="楷体_GB2312" pitchFamily="1" charset="-122"/>
              </a:rPr>
              <a:t>d</a:t>
            </a:r>
            <a:r>
              <a:rPr lang="zh-CN" altLang="en-US" sz="2000" dirty="0">
                <a:solidFill>
                  <a:schemeClr val="tx1"/>
                </a:solidFill>
                <a:latin typeface="楷体_GB2312" pitchFamily="1" charset="-122"/>
                <a:ea typeface="楷体_GB2312" pitchFamily="1" charset="-122"/>
              </a:rPr>
              <a:t>，限制液体流速</a:t>
            </a:r>
            <a:r>
              <a:rPr lang="en-US" altLang="zh-CN" sz="2000" dirty="0">
                <a:solidFill>
                  <a:schemeClr val="tx1"/>
                </a:solidFill>
                <a:latin typeface="楷体_GB2312" pitchFamily="1" charset="-122"/>
                <a:ea typeface="楷体_GB2312" pitchFamily="1" charset="-122"/>
              </a:rPr>
              <a:t>v</a:t>
            </a:r>
            <a:r>
              <a:rPr lang="zh-CN" altLang="en-US" sz="2000" dirty="0">
                <a:solidFill>
                  <a:schemeClr val="tx1"/>
                </a:solidFill>
                <a:latin typeface="楷体_GB2312" pitchFamily="1" charset="-122"/>
                <a:ea typeface="楷体_GB2312" pitchFamily="1" charset="-122"/>
              </a:rPr>
              <a:t>，防止空气进入。</a:t>
            </a:r>
            <a:endParaRPr lang="zh-CN" altLang="en-US" sz="2000" dirty="0">
              <a:solidFill>
                <a:schemeClr val="tx1"/>
              </a:solidFill>
              <a:latin typeface="楷体_GB2312" pitchFamily="1" charset="-122"/>
              <a:ea typeface="楷体_GB2312" pitchFamily="1" charset="-122"/>
            </a:endParaRPr>
          </a:p>
        </p:txBody>
      </p:sp>
      <p:sp>
        <p:nvSpPr>
          <p:cNvPr id="73731" name="Text Box 4"/>
          <p:cNvSpPr txBox="1"/>
          <p:nvPr/>
        </p:nvSpPr>
        <p:spPr>
          <a:xfrm>
            <a:off x="2133600" y="1143000"/>
            <a:ext cx="3429000" cy="521970"/>
          </a:xfrm>
          <a:prstGeom prst="rect">
            <a:avLst/>
          </a:prstGeom>
          <a:noFill/>
          <a:ln w="9525">
            <a:noFill/>
          </a:ln>
        </p:spPr>
        <p:txBody>
          <a:bodyPr anchor="t" anchorCtr="0">
            <a:spAutoFit/>
          </a:bodyPr>
          <a:p>
            <a:pPr>
              <a:spcBef>
                <a:spcPct val="50000"/>
              </a:spcBef>
            </a:pPr>
            <a:r>
              <a:rPr lang="en-US" altLang="zh-CN" sz="2800" dirty="0">
                <a:solidFill>
                  <a:schemeClr val="tx1"/>
                </a:solidFill>
                <a:latin typeface="楷体_GB2312" pitchFamily="1" charset="-122"/>
                <a:ea typeface="楷体_GB2312" pitchFamily="1" charset="-122"/>
              </a:rPr>
              <a:t>2</a:t>
            </a:r>
            <a:r>
              <a:rPr lang="zh-CN" altLang="en-US" sz="2800" dirty="0">
                <a:solidFill>
                  <a:schemeClr val="tx1"/>
                </a:solidFill>
                <a:latin typeface="楷体_GB2312" pitchFamily="1" charset="-122"/>
                <a:ea typeface="楷体_GB2312" pitchFamily="1" charset="-122"/>
              </a:rPr>
              <a:t>、气穴现象</a:t>
            </a:r>
            <a:endParaRPr lang="zh-CN" altLang="en-US" sz="2800" dirty="0">
              <a:solidFill>
                <a:schemeClr val="tx1"/>
              </a:solidFill>
              <a:latin typeface="楷体_GB2312" pitchFamily="1" charset="-122"/>
              <a:ea typeface="楷体_GB2312" pitchFamily="1"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753" name="Picture 7"/>
          <p:cNvPicPr>
            <a:picLocks noChangeAspect="1"/>
          </p:cNvPicPr>
          <p:nvPr/>
        </p:nvPicPr>
        <p:blipFill>
          <a:blip r:embed="rId1"/>
          <a:stretch>
            <a:fillRect/>
          </a:stretch>
        </p:blipFill>
        <p:spPr>
          <a:xfrm>
            <a:off x="4229100" y="1438275"/>
            <a:ext cx="4448175" cy="5150485"/>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3543299" y="2381249"/>
            <a:ext cx="2257425" cy="2257425"/>
          </a:xfrm>
          <a:prstGeom prst="rect">
            <a:avLst/>
          </a:prstGeom>
        </p:spPr>
      </p:pic>
      <p:pic>
        <p:nvPicPr>
          <p:cNvPr id="19458" name="图片 182"/>
          <p:cNvPicPr>
            <a:picLocks noChangeAspect="1" noChangeArrowheads="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custDataLst>
              <p:tags r:id="rId5"/>
            </p:custDataLst>
          </p:nvPr>
        </p:nvSpPr>
        <p:spPr>
          <a:xfrm>
            <a:off x="3646170" y="4972050"/>
            <a:ext cx="1889760" cy="368300"/>
          </a:xfrm>
          <a:prstGeom prst="rect">
            <a:avLst/>
          </a:prstGeom>
          <a:noFill/>
        </p:spPr>
        <p:txBody>
          <a:bodyPr wrap="square" rtlCol="0">
            <a:spAutoFit/>
          </a:bodyPr>
          <a:p>
            <a:r>
              <a:rPr lang="zh-CN" altLang="en-US" dirty="0"/>
              <a:t>1.2拓展任务实施</a:t>
            </a:r>
            <a:endParaRPr lang="zh-CN" altLang="en-US" dirty="0"/>
          </a:p>
        </p:txBody>
      </p:sp>
      <p:sp>
        <p:nvSpPr>
          <p:cNvPr id="5" name="文本框 4"/>
          <p:cNvSpPr txBox="1"/>
          <p:nvPr>
            <p:custDataLst>
              <p:tags r:id="rId6"/>
            </p:custDataLst>
          </p:nvPr>
        </p:nvSpPr>
        <p:spPr>
          <a:xfrm>
            <a:off x="8039100" y="4972050"/>
            <a:ext cx="1162050" cy="369332"/>
          </a:xfrm>
          <a:prstGeom prst="rect">
            <a:avLst/>
          </a:prstGeom>
          <a:noFill/>
        </p:spPr>
        <p:txBody>
          <a:bodyPr wrap="square" rtlCol="0">
            <a:spAutoFit/>
          </a:bodyPr>
          <a:p>
            <a:r>
              <a:rPr lang="zh-CN" altLang="en-US" dirty="0"/>
              <a:t>任务总结</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66925" y="1455420"/>
            <a:ext cx="4982845" cy="521970"/>
          </a:xfrm>
          <a:prstGeom prst="rect">
            <a:avLst/>
          </a:prstGeom>
          <a:noFill/>
        </p:spPr>
        <p:txBody>
          <a:bodyPr wrap="square" rtlCol="0">
            <a:spAutoFit/>
          </a:bodyPr>
          <a:lstStyle/>
          <a:p>
            <a:r>
              <a:rPr lang="zh-CN" altLang="en-US" sz="2800" dirty="0">
                <a:solidFill>
                  <a:srgbClr val="FF0000"/>
                </a:solidFill>
              </a:rPr>
              <a:t>一、液压传动的工作原理</a:t>
            </a:r>
            <a:endParaRPr lang="zh-CN" altLang="en-US" sz="2800" dirty="0">
              <a:solidFill>
                <a:srgbClr val="FF0000"/>
              </a:solidFill>
            </a:endParaRPr>
          </a:p>
        </p:txBody>
      </p:sp>
      <p:pic>
        <p:nvPicPr>
          <p:cNvPr id="2" name="图片 1" descr="capture-1_clip"/>
          <p:cNvPicPr>
            <a:picLocks noChangeAspect="1"/>
          </p:cNvPicPr>
          <p:nvPr>
            <p:custDataLst>
              <p:tags r:id="rId1"/>
            </p:custDataLst>
          </p:nvPr>
        </p:nvPicPr>
        <p:blipFill>
          <a:blip r:embed="rId2"/>
          <a:stretch>
            <a:fillRect/>
          </a:stretch>
        </p:blipFill>
        <p:spPr>
          <a:xfrm>
            <a:off x="3069590" y="1977390"/>
            <a:ext cx="6283325" cy="4499610"/>
          </a:xfrm>
          <a:prstGeom prst="rect">
            <a:avLst/>
          </a:prstGeom>
        </p:spPr>
      </p:pic>
      <p:sp>
        <p:nvSpPr>
          <p:cNvPr id="4" name="矩形标注 5"/>
          <p:cNvSpPr/>
          <p:nvPr>
            <p:custDataLst>
              <p:tags r:id="rId3"/>
            </p:custDataLst>
          </p:nvPr>
        </p:nvSpPr>
        <p:spPr>
          <a:xfrm>
            <a:off x="8680450" y="3303905"/>
            <a:ext cx="1488440" cy="593090"/>
          </a:xfrm>
          <a:prstGeom prst="wedgeRectCallout">
            <a:avLst>
              <a:gd name="adj1" fmla="val -94667"/>
              <a:gd name="adj2" fmla="val 55353"/>
            </a:avLst>
          </a:prstGeom>
        </p:spPr>
        <p:style>
          <a:lnRef idx="2">
            <a:schemeClr val="accent3"/>
          </a:lnRef>
          <a:fillRef idx="1">
            <a:schemeClr val="lt1"/>
          </a:fillRef>
          <a:effectRef idx="0">
            <a:schemeClr val="accent3"/>
          </a:effectRef>
          <a:fontRef idx="minor">
            <a:schemeClr val="dk1"/>
          </a:fontRef>
        </p:style>
        <p:txBody>
          <a:bodyPr rtlCol="0" anchor="ctr"/>
          <a:p>
            <a:pPr algn="ctr"/>
            <a:r>
              <a:rPr lang="zh-CN" altLang="en-US" b="1">
                <a:solidFill>
                  <a:schemeClr val="tx1"/>
                </a:solidFill>
                <a:latin typeface="微软雅黑" panose="020B0503020204020204" charset="-122"/>
                <a:ea typeface="微软雅黑" panose="020B0503020204020204" charset="-122"/>
              </a:rPr>
              <a:t>小液压缸</a:t>
            </a:r>
            <a:endParaRPr lang="zh-CN" altLang="en-US" b="1">
              <a:solidFill>
                <a:schemeClr val="tx1"/>
              </a:solidFill>
              <a:latin typeface="微软雅黑" panose="020B0503020204020204" charset="-122"/>
              <a:ea typeface="微软雅黑" panose="020B0503020204020204" charset="-122"/>
            </a:endParaRPr>
          </a:p>
        </p:txBody>
      </p:sp>
      <p:sp>
        <p:nvSpPr>
          <p:cNvPr id="6" name="矩形标注 7"/>
          <p:cNvSpPr/>
          <p:nvPr>
            <p:custDataLst>
              <p:tags r:id="rId4"/>
            </p:custDataLst>
          </p:nvPr>
        </p:nvSpPr>
        <p:spPr>
          <a:xfrm>
            <a:off x="8846820" y="4711700"/>
            <a:ext cx="1322070" cy="593090"/>
          </a:xfrm>
          <a:prstGeom prst="wedgeRectCallout">
            <a:avLst>
              <a:gd name="adj1" fmla="val -102602"/>
              <a:gd name="adj2" fmla="val -11241"/>
            </a:avLst>
          </a:prstGeom>
        </p:spPr>
        <p:style>
          <a:lnRef idx="2">
            <a:schemeClr val="accent3"/>
          </a:lnRef>
          <a:fillRef idx="1">
            <a:schemeClr val="lt1"/>
          </a:fillRef>
          <a:effectRef idx="0">
            <a:schemeClr val="accent3"/>
          </a:effectRef>
          <a:fontRef idx="minor">
            <a:schemeClr val="dk1"/>
          </a:fontRef>
        </p:style>
        <p:txBody>
          <a:bodyPr rtlCol="0" anchor="ctr"/>
          <a:p>
            <a:pPr algn="ctr"/>
            <a:r>
              <a:rPr lang="zh-CN" altLang="en-US" b="1">
                <a:solidFill>
                  <a:schemeClr val="tx1"/>
                </a:solidFill>
                <a:latin typeface="微软雅黑" panose="020B0503020204020204" charset="-122"/>
                <a:ea typeface="微软雅黑" panose="020B0503020204020204" charset="-122"/>
              </a:rPr>
              <a:t>单向阀</a:t>
            </a:r>
            <a:r>
              <a:rPr lang="en-US" altLang="zh-CN" b="1">
                <a:solidFill>
                  <a:schemeClr val="tx1"/>
                </a:solidFill>
                <a:latin typeface="微软雅黑" panose="020B0503020204020204" charset="-122"/>
                <a:ea typeface="微软雅黑" panose="020B0503020204020204" charset="-122"/>
              </a:rPr>
              <a:t>1</a:t>
            </a:r>
            <a:endParaRPr lang="en-US" altLang="zh-CN" b="1">
              <a:solidFill>
                <a:schemeClr val="tx1"/>
              </a:solidFill>
              <a:latin typeface="微软雅黑" panose="020B0503020204020204" charset="-122"/>
              <a:ea typeface="微软雅黑" panose="020B0503020204020204" charset="-122"/>
            </a:endParaRPr>
          </a:p>
        </p:txBody>
      </p:sp>
      <p:sp>
        <p:nvSpPr>
          <p:cNvPr id="12" name="文本框 11"/>
          <p:cNvSpPr txBox="1"/>
          <p:nvPr userDrawn="1">
            <p:custDataLst>
              <p:tags r:id="rId5"/>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66925" y="1455420"/>
            <a:ext cx="4982845" cy="521970"/>
          </a:xfrm>
          <a:prstGeom prst="rect">
            <a:avLst/>
          </a:prstGeom>
          <a:noFill/>
        </p:spPr>
        <p:txBody>
          <a:bodyPr wrap="square" rtlCol="0">
            <a:spAutoFit/>
          </a:bodyPr>
          <a:lstStyle/>
          <a:p>
            <a:r>
              <a:rPr lang="zh-CN" altLang="en-US" sz="2800" dirty="0">
                <a:solidFill>
                  <a:srgbClr val="FF0000"/>
                </a:solidFill>
              </a:rPr>
              <a:t>一、液压传动的工作原理</a:t>
            </a:r>
            <a:endParaRPr lang="zh-CN" altLang="en-US" sz="2800" dirty="0">
              <a:solidFill>
                <a:srgbClr val="FF0000"/>
              </a:solidFill>
            </a:endParaRPr>
          </a:p>
        </p:txBody>
      </p:sp>
      <p:pic>
        <p:nvPicPr>
          <p:cNvPr id="2" name="图片 1" descr="capture-1_clip1"/>
          <p:cNvPicPr>
            <a:picLocks noChangeAspect="1"/>
          </p:cNvPicPr>
          <p:nvPr>
            <p:custDataLst>
              <p:tags r:id="rId1"/>
            </p:custDataLst>
          </p:nvPr>
        </p:nvPicPr>
        <p:blipFill>
          <a:blip r:embed="rId2"/>
          <a:stretch>
            <a:fillRect/>
          </a:stretch>
        </p:blipFill>
        <p:spPr>
          <a:xfrm>
            <a:off x="2442845" y="1998980"/>
            <a:ext cx="6384290" cy="4458970"/>
          </a:xfrm>
          <a:prstGeom prst="rect">
            <a:avLst/>
          </a:prstGeom>
        </p:spPr>
      </p:pic>
      <p:sp>
        <p:nvSpPr>
          <p:cNvPr id="4" name="矩形标注 14"/>
          <p:cNvSpPr/>
          <p:nvPr>
            <p:custDataLst>
              <p:tags r:id="rId3"/>
            </p:custDataLst>
          </p:nvPr>
        </p:nvSpPr>
        <p:spPr>
          <a:xfrm>
            <a:off x="5113655" y="4482465"/>
            <a:ext cx="1042670" cy="426085"/>
          </a:xfrm>
          <a:prstGeom prst="wedgeRectCallout">
            <a:avLst>
              <a:gd name="adj1" fmla="val 94624"/>
              <a:gd name="adj2" fmla="val -15738"/>
            </a:avLst>
          </a:prstGeom>
        </p:spPr>
        <p:style>
          <a:lnRef idx="2">
            <a:schemeClr val="accent3"/>
          </a:lnRef>
          <a:fillRef idx="1">
            <a:schemeClr val="lt1"/>
          </a:fillRef>
          <a:effectRef idx="0">
            <a:schemeClr val="accent3"/>
          </a:effectRef>
          <a:fontRef idx="minor">
            <a:schemeClr val="dk1"/>
          </a:fontRef>
        </p:style>
        <p:txBody>
          <a:bodyPr rtlCol="0" anchor="ctr"/>
          <a:p>
            <a:pPr algn="ctr"/>
            <a:r>
              <a:rPr lang="zh-CN" altLang="en-US" b="1">
                <a:solidFill>
                  <a:schemeClr val="tx1"/>
                </a:solidFill>
                <a:latin typeface="微软雅黑" panose="020B0503020204020204" charset="-122"/>
                <a:ea typeface="微软雅黑" panose="020B0503020204020204" charset="-122"/>
              </a:rPr>
              <a:t>单向阀</a:t>
            </a:r>
            <a:r>
              <a:rPr lang="en-US" altLang="zh-CN" b="1">
                <a:solidFill>
                  <a:schemeClr val="tx1"/>
                </a:solidFill>
                <a:latin typeface="微软雅黑" panose="020B0503020204020204" charset="-122"/>
                <a:ea typeface="微软雅黑" panose="020B0503020204020204" charset="-122"/>
              </a:rPr>
              <a:t>2</a:t>
            </a:r>
            <a:endParaRPr lang="en-US" altLang="zh-CN" b="1">
              <a:solidFill>
                <a:schemeClr val="tx1"/>
              </a:solidFill>
              <a:latin typeface="微软雅黑" panose="020B0503020204020204" charset="-122"/>
              <a:ea typeface="微软雅黑" panose="020B0503020204020204" charset="-122"/>
            </a:endParaRPr>
          </a:p>
        </p:txBody>
      </p:sp>
      <p:sp>
        <p:nvSpPr>
          <p:cNvPr id="6" name="矩形标注 15"/>
          <p:cNvSpPr/>
          <p:nvPr>
            <p:custDataLst>
              <p:tags r:id="rId4"/>
            </p:custDataLst>
          </p:nvPr>
        </p:nvSpPr>
        <p:spPr>
          <a:xfrm>
            <a:off x="1901825" y="3325495"/>
            <a:ext cx="1270000" cy="426085"/>
          </a:xfrm>
          <a:prstGeom prst="wedgeRectCallout">
            <a:avLst>
              <a:gd name="adj1" fmla="val 94624"/>
              <a:gd name="adj2" fmla="val -15738"/>
            </a:avLst>
          </a:prstGeom>
        </p:spPr>
        <p:style>
          <a:lnRef idx="2">
            <a:schemeClr val="accent3"/>
          </a:lnRef>
          <a:fillRef idx="1">
            <a:schemeClr val="lt1"/>
          </a:fillRef>
          <a:effectRef idx="0">
            <a:schemeClr val="accent3"/>
          </a:effectRef>
          <a:fontRef idx="minor">
            <a:schemeClr val="dk1"/>
          </a:fontRef>
        </p:style>
        <p:txBody>
          <a:bodyPr rtlCol="0" anchor="ctr"/>
          <a:p>
            <a:pPr algn="ctr"/>
            <a:r>
              <a:rPr lang="zh-CN" altLang="en-US" b="1">
                <a:solidFill>
                  <a:schemeClr val="tx1"/>
                </a:solidFill>
                <a:latin typeface="微软雅黑" panose="020B0503020204020204" charset="-122"/>
                <a:ea typeface="微软雅黑" panose="020B0503020204020204" charset="-122"/>
              </a:rPr>
              <a:t>大液压缸</a:t>
            </a:r>
            <a:endParaRPr lang="zh-CN" altLang="en-US" b="1">
              <a:solidFill>
                <a:schemeClr val="tx1"/>
              </a:solidFill>
              <a:latin typeface="微软雅黑" panose="020B0503020204020204" charset="-122"/>
              <a:ea typeface="微软雅黑" panose="020B0503020204020204" charset="-122"/>
            </a:endParaRPr>
          </a:p>
        </p:txBody>
      </p:sp>
      <p:sp>
        <p:nvSpPr>
          <p:cNvPr id="8" name="矩形标注 7"/>
          <p:cNvSpPr/>
          <p:nvPr>
            <p:custDataLst>
              <p:tags r:id="rId5"/>
            </p:custDataLst>
          </p:nvPr>
        </p:nvSpPr>
        <p:spPr>
          <a:xfrm>
            <a:off x="8134985" y="4908550"/>
            <a:ext cx="1127760" cy="426085"/>
          </a:xfrm>
          <a:prstGeom prst="wedgeRectCallout">
            <a:avLst>
              <a:gd name="adj1" fmla="val -102602"/>
              <a:gd name="adj2" fmla="val -11241"/>
            </a:avLst>
          </a:prstGeom>
        </p:spPr>
        <p:style>
          <a:lnRef idx="2">
            <a:schemeClr val="accent3"/>
          </a:lnRef>
          <a:fillRef idx="1">
            <a:schemeClr val="lt1"/>
          </a:fillRef>
          <a:effectRef idx="0">
            <a:schemeClr val="accent3"/>
          </a:effectRef>
          <a:fontRef idx="minor">
            <a:schemeClr val="dk1"/>
          </a:fontRef>
        </p:style>
        <p:txBody>
          <a:bodyPr rtlCol="0" anchor="ctr"/>
          <a:p>
            <a:pPr algn="ctr"/>
            <a:r>
              <a:rPr lang="zh-CN" altLang="en-US" b="1">
                <a:solidFill>
                  <a:schemeClr val="tx1"/>
                </a:solidFill>
                <a:latin typeface="微软雅黑" panose="020B0503020204020204" charset="-122"/>
                <a:ea typeface="微软雅黑" panose="020B0503020204020204" charset="-122"/>
              </a:rPr>
              <a:t>单向阀</a:t>
            </a:r>
            <a:r>
              <a:rPr lang="en-US" altLang="zh-CN" b="1">
                <a:solidFill>
                  <a:schemeClr val="tx1"/>
                </a:solidFill>
                <a:latin typeface="微软雅黑" panose="020B0503020204020204" charset="-122"/>
                <a:ea typeface="微软雅黑" panose="020B0503020204020204" charset="-122"/>
              </a:rPr>
              <a:t>1</a:t>
            </a:r>
            <a:endParaRPr lang="en-US" altLang="zh-CN" b="1">
              <a:solidFill>
                <a:schemeClr val="tx1"/>
              </a:solidFill>
              <a:latin typeface="微软雅黑" panose="020B0503020204020204" charset="-122"/>
              <a:ea typeface="微软雅黑" panose="020B0503020204020204" charset="-122"/>
            </a:endParaRPr>
          </a:p>
        </p:txBody>
      </p:sp>
      <p:sp>
        <p:nvSpPr>
          <p:cNvPr id="12" name="文本框 11"/>
          <p:cNvSpPr txBox="1"/>
          <p:nvPr userDrawn="1">
            <p:custDataLst>
              <p:tags r:id="rId6"/>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66925" y="1455420"/>
            <a:ext cx="4982845" cy="521970"/>
          </a:xfrm>
          <a:prstGeom prst="rect">
            <a:avLst/>
          </a:prstGeom>
          <a:noFill/>
        </p:spPr>
        <p:txBody>
          <a:bodyPr wrap="square" rtlCol="0">
            <a:spAutoFit/>
          </a:bodyPr>
          <a:lstStyle/>
          <a:p>
            <a:r>
              <a:rPr lang="zh-CN" altLang="en-US" sz="2800" dirty="0">
                <a:solidFill>
                  <a:srgbClr val="FF0000"/>
                </a:solidFill>
              </a:rPr>
              <a:t>一、液压传动的工作原理</a:t>
            </a:r>
            <a:endParaRPr lang="zh-CN" altLang="en-US" sz="2800" dirty="0">
              <a:solidFill>
                <a:srgbClr val="FF0000"/>
              </a:solidFill>
            </a:endParaRPr>
          </a:p>
        </p:txBody>
      </p:sp>
      <p:pic>
        <p:nvPicPr>
          <p:cNvPr id="6" name="图片 5" descr="capture-1_20181114134442"/>
          <p:cNvPicPr>
            <a:picLocks noChangeAspect="1"/>
          </p:cNvPicPr>
          <p:nvPr>
            <p:custDataLst>
              <p:tags r:id="rId1"/>
            </p:custDataLst>
          </p:nvPr>
        </p:nvPicPr>
        <p:blipFill>
          <a:blip r:embed="rId2"/>
          <a:stretch>
            <a:fillRect/>
          </a:stretch>
        </p:blipFill>
        <p:spPr>
          <a:xfrm>
            <a:off x="2277745" y="2623820"/>
            <a:ext cx="5577205" cy="3123565"/>
          </a:xfrm>
          <a:prstGeom prst="rect">
            <a:avLst/>
          </a:prstGeom>
          <a:ln w="28575">
            <a:solidFill>
              <a:schemeClr val="tx1"/>
            </a:solidFill>
          </a:ln>
        </p:spPr>
      </p:pic>
      <p:pic>
        <p:nvPicPr>
          <p:cNvPr id="4" name="图片 3" descr="i0539xhl75g_20181114133558"/>
          <p:cNvPicPr>
            <a:picLocks noChangeAspect="1"/>
          </p:cNvPicPr>
          <p:nvPr>
            <p:custDataLst>
              <p:tags r:id="rId3"/>
            </p:custDataLst>
          </p:nvPr>
        </p:nvPicPr>
        <p:blipFill>
          <a:blip r:embed="rId4"/>
          <a:stretch>
            <a:fillRect/>
          </a:stretch>
        </p:blipFill>
        <p:spPr>
          <a:xfrm>
            <a:off x="8039735" y="2863215"/>
            <a:ext cx="3637280" cy="2637155"/>
          </a:xfrm>
          <a:prstGeom prst="rect">
            <a:avLst/>
          </a:prstGeom>
        </p:spPr>
      </p:pic>
      <p:sp>
        <p:nvSpPr>
          <p:cNvPr id="2" name="矩形 1"/>
          <p:cNvSpPr/>
          <p:nvPr>
            <p:custDataLst>
              <p:tags r:id="rId5"/>
            </p:custDataLst>
          </p:nvPr>
        </p:nvSpPr>
        <p:spPr>
          <a:xfrm rot="20570896">
            <a:off x="8220710" y="2646680"/>
            <a:ext cx="3890645" cy="452755"/>
          </a:xfrm>
          <a:prstGeom prst="rect">
            <a:avLst/>
          </a:prstGeom>
          <a:noFill/>
        </p:spPr>
        <p:txBody>
          <a:bodyPr wrap="none" lIns="91440" tIns="45720" rIns="91440" bIns="45720">
            <a:noAutofit/>
            <a:scene3d>
              <a:camera prst="orthographicFront"/>
              <a:lightRig rig="harsh" dir="t"/>
            </a:scene3d>
            <a:sp3d extrusionH="57150" prstMaterial="matte">
              <a:bevelT w="63500" h="12700" prst="angle"/>
              <a:contourClr>
                <a:schemeClr val="bg1">
                  <a:lumMod val="65000"/>
                </a:schemeClr>
              </a:contourClr>
            </a:sp3d>
          </a:bodyPr>
          <a:p>
            <a:pPr algn="ctr"/>
            <a:r>
              <a:rPr lang="zh-CN" altLang="en-US" sz="4400" b="1" cap="none" spc="0" dirty="0">
                <a:ln>
                  <a:solidFill>
                    <a:srgbClr val="1B07AB"/>
                  </a:solidFill>
                </a:ln>
                <a:solidFill>
                  <a:srgbClr val="1B07AB"/>
                </a:solidFill>
                <a:effectLst/>
              </a:rPr>
              <a:t>重物会不会掉下来？</a:t>
            </a:r>
            <a:endParaRPr lang="zh-CN" altLang="en-US" sz="4400" b="1" cap="none" spc="0" dirty="0">
              <a:ln>
                <a:solidFill>
                  <a:srgbClr val="1B07AB"/>
                </a:solidFill>
              </a:ln>
              <a:solidFill>
                <a:srgbClr val="1B07AB"/>
              </a:solidFill>
              <a:effectLst/>
            </a:endParaRPr>
          </a:p>
        </p:txBody>
      </p:sp>
      <p:pic>
        <p:nvPicPr>
          <p:cNvPr id="8" name="Picture 2" descr="https://timgsa.baidu.com/timg?image&amp;quality=80&amp;size=b9999_10000&amp;sec=1531887929542&amp;di=6b2d3dcab66dc573499dcc406e976c04&amp;imgtype=0&amp;src=http%3A%2F%2Ff.hiphotos.baidu.com%2Fimage%2Fpic%2Fitem%2Fcdbf6c81800a19d8c1da956a38fa828ba71e4687.jpg"/>
          <p:cNvPicPr>
            <a:picLocks noChangeAspect="1" noChangeArrowheads="1" noCrop="1"/>
          </p:cNvPicPr>
          <p:nvPr>
            <p:custDataLst>
              <p:tags r:id="rId6"/>
            </p:custDataLst>
          </p:nvPr>
        </p:nvPicPr>
        <p:blipFill>
          <a:blip r:embed="rId7"/>
          <a:srcRect/>
          <a:stretch>
            <a:fillRect/>
          </a:stretch>
        </p:blipFill>
        <p:spPr bwMode="auto">
          <a:xfrm>
            <a:off x="10529570" y="4110990"/>
            <a:ext cx="1408430" cy="1408430"/>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p:cNvSpPr txBox="1"/>
          <p:nvPr userDrawn="1">
            <p:custDataLst>
              <p:tags r:id="rId8"/>
            </p:custDataLst>
          </p:nvPr>
        </p:nvSpPr>
        <p:spPr>
          <a:xfrm>
            <a:off x="837160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：液压系统基本认知</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par>
                                <p:cTn id="12" presetID="1" presetClass="exit" presetSubtype="0" fill="hold" nodeType="withEffect">
                                  <p:stCondLst>
                                    <p:cond delay="0"/>
                                  </p:stCondLst>
                                  <p:childTnLst>
                                    <p:set>
                                      <p:cBhvr>
                                        <p:cTn id="13" dur="1" fill="hold">
                                          <p:stCondLst>
                                            <p:cond delay="0"/>
                                          </p:stCondLst>
                                        </p:cTn>
                                        <p:tgtEl>
                                          <p:spTgt spid="4"/>
                                        </p:tgtEl>
                                        <p:attrNameLst>
                                          <p:attrName>style.visibility</p:attrName>
                                        </p:attrNameLst>
                                      </p:cBhvr>
                                      <p:to>
                                        <p:strVal val="hidden"/>
                                      </p:to>
                                    </p:set>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MEDIACOVER_FLAG" val="1"/>
  <p:tag name="KSO_WM_UNIT_MEDIACOVER_BTN_STATE" val="1"/>
  <p:tag name="KSO_WM_UNIT_MEDIACOVER_BTNRECT" val="4288*3088*1022*1022"/>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PLACING_PICTURE_USER_VIEWPORT" val="{&quot;height&quot;:4023.096062992126,&quot;width&quot;:9817.902362204724}"/>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UNIT_TABLE_BEAUTIFY" val="smartTable{ea7fd0d7-bdec-4954-baaa-bbc8c92d48d9}"/>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UNIT_TABLE_BEAUTIFY" val="smartTable{6fed4057-1da6-4f2b-b0ab-9deb2810e6c5}"/>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UNIT_TABLE_BEAUTIFY" val="smartTable{74c47029-cb17-43a1-9e9b-bda407b8b2aa}"/>
  <p:tag name="TABLE_ENDDRAG_ORIGIN_RECT" val="453*364"/>
  <p:tag name="TABLE_ENDDRAG_RECT" val="168*157*453*364"/>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9.xml><?xml version="1.0" encoding="utf-8"?>
<p:tagLst xmlns:p="http://schemas.openxmlformats.org/presentationml/2006/main">
  <p:tag name="KSO_WPP_MARK_KEY" val="6ebed421-c5a4-4767-8b66-5e92597fe378"/>
  <p:tag name="COMMONDATA" val="eyJoZGlkIjoiYmMxNjE1M2UwYzliM2VlY2EzNzFkNmRjMWY0YzA2ZGEifQ=="/>
  <p:tag name="commondata" val="eyJoZGlkIjoiZGRjZDFjNWNhNjkzZmUzMTBmYjA0MGI0OTJiODllMjAifQ=="/>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欢迎文档">
  <a:themeElements>
    <a:clrScheme name="Custom 1">
      <a:dk1>
        <a:srgbClr val="000000"/>
      </a:dk1>
      <a:lt1>
        <a:srgbClr val="FFFFFF"/>
      </a:lt1>
      <a:dk2>
        <a:srgbClr val="44546A"/>
      </a:dk2>
      <a:lt2>
        <a:srgbClr val="E7E6E6"/>
      </a:lt2>
      <a:accent1>
        <a:srgbClr val="4472C4"/>
      </a:accent1>
      <a:accent2>
        <a:srgbClr val="CF3D1C"/>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Microsoft YaHei UI Light"/>
        <a:ea typeface="Microsoft YaHei UI Light"/>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Microsoft YaHei UI Light"/>
        <a:ea typeface=""/>
        <a:cs typeface=""/>
        <a:font script="Jpan" typeface="ＭＳ Ｐゴシック"/>
        <a:font script="Hang" typeface="맑은 고딕"/>
        <a:font script="Hans" typeface="Microsoft YaHei UI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crosoft YaHei UI"/>
        <a:ea typeface=""/>
        <a:cs typeface=""/>
        <a:font script="Jpan" typeface="ＭＳ Ｐゴシック"/>
        <a:font script="Hang" typeface="맑은 고딕"/>
        <a:font script="Hans" typeface="Microsoft YaHei UI"/>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Microsoft YaHei UI Light"/>
        <a:ea typeface=""/>
        <a:cs typeface=""/>
        <a:font script="Jpan" typeface="游ゴシック Light"/>
        <a:font script="Hang" typeface="맑은 고딕"/>
        <a:font script="Hans" typeface="Microsoft YaHei UI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crosoft YaHei UI"/>
        <a:ea typeface=""/>
        <a:cs typeface=""/>
        <a:font script="Jpan" typeface="游ゴシック"/>
        <a:font script="Hang" typeface="맑은 고딕"/>
        <a:font script="Hans" typeface="Microsoft YaHei UI"/>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128.xml"/></Relationships>
</file>

<file path=customXml/item1.xml>��< ? x m l   v e r s i o n = " 1 . 0 " ? > < p : p r o p e r t i e s   x m l n s : p = " h t t p : / / s c h e m a s . m i c r o s o f t . c o m / o f f i c e / 2 0 0 6 / m e t a d a t a / p r o p e r t i e s "   x m l n s : x s i = " h t t p : / / w w w . w 3 . o r g / 2 0 0 1 / X M L S c h e m a - i n s t a n c e "   x m l n s : p c = " h t t p : / / s c h e m a s . m i c r o s o f t . c o m / o f f i c e / i n f o p a t h / 2 0 0 7 / P a r t n e r C o n t r o l s " > < d o c u m e n t M a n a g e m e n t > < _ i p _ U n i f i e d C o m p l i a n c e P o l i c y U I A c t i o n   x m l n s = " h t t p : / / s c h e m a s . m i c r o s o f t . c o m / s h a r e p o i n t / v 3 "   x s i : n i l = " t r u e " / > < I m a g e   x m l n s = " 7 1 a f 3 2 4 3 - 3 d d 4 - 4 a 8 d - 8 c 0 d - d d 7 6 d a 1 f 0 2 a 5 " > < U r l   x s i : n i l = " t r u e " > < / U r l > < D e s c r i p t i o n   x s i : n i l = " t r u e " > < / D e s c r i p t i o n > < / I m a g e > < S t a t u s   x m l n s = " 7 1 a f 3 2 4 3 - 3 d d 4 - 4 a 8 d - 8 c 0 d - d d 7 6 d a 1 f 0 2 a 5 " > N o t   s t a r t e d < / S t a t u s > < B a c k g r o u n d   x m l n s = " 7 1 a f 3 2 4 3 - 3 d d 4 - 4 a 8 d - 8 c 0 d - d d 7 6 d a 1 f 0 2 a 5 " > f a l s e < / B a c k g r o u n d > < _ i p _ U n i f i e d C o m p l i a n c e P o l i c y P r o p e r t i e s   x m l n s = " h t t p : / / s c h e m a s . m i c r o s o f t . c o m / s h a r e p o i n t / v 3 "   x s i : n i l = " t r u e " / > < I m a g e T a g s T a x H T F i e l d   x m l n s = " 7 1 a f 3 2 4 3 - 3 d d 4 - 4 a 8 d - 8 c 0 d - d d 7 6 d a 1 f 0 2 a 5 " > < T e r m s   x m l n s = " h t t p : / / s c h e m a s . m i c r o s o f t . c o m / o f f i c e / i n f o p a t h / 2 0 0 7 / P a r t n e r C o n t r o l s " > < / T e r m s > < / I m a g e T a g s T a x H T F i e l d > < T a x C a t c h A l l   x m l n s = " 2 3 0 e 9 d f 3 - b e 6 5 - 4 c 7 3 - a 9 3 b - d 1 2 3 6 e b d 6 7 7 e "   x s i : n i l = " t r u e " / > < M e d i a S e r v i c e K e y P o i n t s   x m l n s = " 7 1 a f 3 2 4 3 - 3 d d 4 - 4 a 8 d - 8 c 0 d - d d 7 6 d a 1 f 0 2 a 5 "   x s i : n i l = " t r u e " / > < / d o c u m e n t M a n a g e m e n t > < / p : p r o p e r t i e s > 
</file>

<file path=customXml/item2.xml>��< ? m s o - c o n t e n t T y p e ? > < F o r m T e m p l a t e s   x m l n s = " h t t p : / / s c h e m a s . m i c r o s o f t . c o m / s h a r e p o i n t / v 3 / c o n t e n t t y p e / f o r m s " > < D i s p l a y > D o c u m e n t L i b r a r y F o r m < / D i s p l a y > < E d i t > D o c u m e n t L i b r a r y F o r m < / E d i t > < N e w > D o c u m e n t L i b r a r y F o r m < / N e w > < / F o r m T e m p l a t e s > 
</file>

<file path=customXml/item3.xml>��< ? x m l   v e r s i o n = " 1 . 0 " ? > < c t : c o n t e n t T y p e S c h e m a   c t : _ = " "   m a : _ = " "   m a : c o n t e n t T y p e N a m e = " D o c u m e n t "   m a : c o n t e n t T y p e I D = " 0 x 0 1 0 1 0 0 7 9 F 1 1 1 E D 3 5 F 8 C C 4 7 9 4 4 9 6 0 9 E 8 A 0 9 2 3 A 6 "   m a : c o n t e n t T y p e V e r s i o n = " 2 4 "   m a : c o n t e n t T y p e D e s c r i p t i o n = " C r e a t e   a   n e w   d o c u m e n t . "   m a : c o n t e n t T y p e S c o p e = " "   m a : v e r s i o n I D = " 2 d 7 1 4 a 3 2 9 6 d f 1 4 e b a 7 a 1 0 0 b b 6 6 5 4 4 3 c a "   x m l n s : c t = " h t t p : / / s c h e m a s . m i c r o s o f t . c o m / o f f i c e / 2 0 0 6 / m e t a d a t a / c o n t e n t T y p e "   x m l n s : m a = " h t t p : / / s c h e m a s . m i c r o s o f t . c o m / o f f i c e / 2 0 0 6 / m e t a d a t a / p r o p e r t i e s / m e t a A t t r i b u t e s " >  
 < x s d : s c h e m a   t a r g e t N a m e s p a c e = " h t t p : / / s c h e m a s . m i c r o s o f t . c o m / o f f i c e / 2 0 0 6 / m e t a d a t a / p r o p e r t i e s "   m a : r o o t = " t r u e "   m a : f i e l d s I D = " 4 9 5 4 9 b f 4 5 b f b b f b 6 c f f e d 5 2 7 3 8 0 e 7 7 e 1 "   n s 1 : _ = " "   n s 2 : _ = " "   n s 3 : _ = " "   n s 4 : _ = " " 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
 < x s d : i m p o r t   n a m e s p a c e = " h t t p : / / s c h e m a s . m i c r o s o f t . c o m / s h a r e p o i n t / v 3 " / >  
 < x s d : i m p o r t   n a m e s p a c e = " 7 1 a f 3 2 4 3 - 3 d d 4 - 4 a 8 d - 8 c 0 d - d d 7 6 d a 1 f 0 2 a 5 " / >  
 < x s d : i m p o r t   n a m e s p a c e = " 1 6 c 0 5 7 2 7 - a a 7 5 - 4 e 4 a - 9 b 5 f - 8 a 8 0 a 1 1 6 5 8 9 1 " / >  
 < x s d : i m p o r t   n a m e s p a c e = " 2 3 0 e 9 d f 3 - b e 6 5 - 4 c 7 3 - a 9 3 b - d 1 2 3 6 e b d 6 7 7 e " / >  
 < x s d : e l e m e n t   n a m e = " p r o p e r t i e s " >  
 < x s d : c o m p l e x T y p e >  
 < x s d : s e q u e n c e >  
 < x s d : e l e m e n t   n a m e = " d o c u m e n t M a n a g e m e n t " >  
 < x s d : c o m p l e x T y p e >  
 < x s d : a l l >  
 < x s d : e l e m e n t   r e f = " n s 2 : S t a t u s "   m i n O c c u r s = " 0 " / >  
 < x s d : e l e m e n t   r e f = " n s 2 : I m a g e "   m i n O c c u r s = " 0 " / >  
 < x s d : e l e m e n t   r e f = " n s 2 : M e d i a S e r v i c e M e t a d a t a "   m i n O c c u r s = " 0 " / >  
 < x s d : e l e m e n t   r e f = " n s 2 : M e d i a S e r v i c e F a s t M e t a d a t a "   m i n O c c u r s = " 0 " / >  
 < x s d : e l e m e n t   r e f = " n s 2 : M e d i a S e r v i c e O C R "   m i n O c c u r s = " 0 " / >  
 < x s d : e l e m e n t   r e f = " n s 2 : M e d i a S e r v i c e A u t o T a g s "   m i n O c c u r s = " 0 " / >  
 < x s d : e l e m e n t   r e f = " n s 2 : M e d i a S e r v i c e E v e n t H a s h C o d e "   m i n O c c u r s = " 0 " / >  
 < x s d : e l e m e n t   r e f = " n s 2 : M e d i a S e r v i c e G e n e r a t i o n T i m e "   m i n O c c u r s = " 0 " / >  
 < x s d : e l e m e n t   r e f = " n s 3 : S h a r e d W i t h U s e r s "   m i n O c c u r s = " 0 " / >  
 < x s d : e l e m e n t   r e f = " n s 3 : S h a r e d W i t h D e t a i l s "   m i n O c c u r s = " 0 " / >  
 < x s d : e l e m e n t   r e f = " n s 2 : M e d i a S e r v i c e A u t o K e y P o i n t s "   m i n O c c u r s = " 0 " / >  
 < x s d : e l e m e n t   r e f = " n s 2 : M e d i a S e r v i c e K e y P o i n t s "   m i n O c c u r s = " 0 " / >  
 < x s d : e l e m e n t   r e f = " n s 2 : M e d i a S e r v i c e D a t e T a k e n "   m i n O c c u r s = " 0 " / >  
 < x s d : e l e m e n t   r e f = " n s 1 : _ i p _ U n i f i e d C o m p l i a n c e P o l i c y P r o p e r t i e s "   m i n O c c u r s = " 0 " / >  
 < x s d : e l e m e n t   r e f = " n s 1 : _ i p _ U n i f i e d C o m p l i a n c e P o l i c y U I A c t i o n "   m i n O c c u r s = " 0 " / >  
 < x s d : e l e m e n t   r e f = " n s 4 : T a x C a t c h A l l "   m i n O c c u r s = " 0 " / >  
 < x s d : e l e m e n t   r e f = " n s 2 : I m a g e T a g s T a x H T F i e l d "   m i n O c c u r s = " 0 " / >  
 < x s d : e l e m e n t   r e f = " n s 2 : M e d i a S e r v i c e L o c a t i o n "   m i n O c c u r s = " 0 " / >  
 < x s d : e l e m e n t   r e f = " n s 2 : M e d i a L e n g t h I n S e c o n d s "   m i n O c c u r s = " 0 " / >  
 < x s d : e l e m e n t   r e f = " n s 2 : B a c k g r o u n d "   m i n O c c u r s = " 0 " / >  
 < / x s d : a l l >  
 < / x s d : c o m p l e x T y p e >  
 < / x s d : e l e m e n t >  
 < / x s d : s e q u e n c e >  
 < / x s d : c o m p l e x T y p e >  
 < / x s d : e l e m e n t >  
 < / x s d : s c h e m a >  
 < x s d : s c h e m a   t a r g e t N a m e s p a c e = " h t t p : / / s c h e m a s . m i c r o s o f t . c o m / s h a r e p o i n t / v 3 " 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_ i p _ U n i f i e d C o m p l i a n c e P o l i c y P r o p e r t i e s "   m a : i n d e x = " 2 0 "   n i l l a b l e = " t r u e "   m a : d i s p l a y N a m e = " U n i f i e d   C o m p l i a n c e   P o l i c y   P r o p e r t i e s "   m a : h i d d e n = " t r u e "   m a : i n t e r n a l N a m e = " _ i p _ U n i f i e d C o m p l i a n c e P o l i c y P r o p e r t i e s "   m a : r e a d O n l y = " f a l s e " >  
 < x s d : s i m p l e T y p e >  
 < x s d : r e s t r i c t i o n   b a s e = " d m s : N o t e " / >  
 < / x s d : s i m p l e T y p e >  
 < / x s d : e l e m e n t >  
 < x s d : e l e m e n t   n a m e = " _ i p _ U n i f i e d C o m p l i a n c e P o l i c y U I A c t i o n "   m a : i n d e x = " 2 1 "   n i l l a b l e = " t r u e "   m a : d i s p l a y N a m e = " U n i f i e d   C o m p l i a n c e   P o l i c y   U I   A c t i o n "   m a : h i d d e n = " t r u e "   m a : i n t e r n a l N a m e = " _ i p _ U n i f i e d C o m p l i a n c e P o l i c y U I A c t i o n "   m a : r e a d O n l y = " f a l s e " >  
 < x s d : s i m p l e T y p e >  
 < x s d : r e s t r i c t i o n   b a s e = " d m s : T e x t " / >  
 < / x s d : s i m p l e T y p e >  
 < / x s d : e l e m e n t >  
 < / x s d : s c h e m a >  
 < x s d : s c h e m a   t a r g e t N a m e s p a c e = " 7 1 a f 3 2 4 3 - 3 d d 4 - 4 a 8 d - 8 c 0 d - d d 7 6 d a 1 f 0 2 a 5 " 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t a t u s "   m a : i n d e x = " 2 "   n i l l a b l e = " t r u e "   m a : d i s p l a y N a m e = " S t a t u s "   m a : d e f a u l t = " N o t   s t a r t e d "   m a : f o r m a t = " D r o p d o w n "   m a : i n t e r n a l N a m e = " S t a t u s "   m a : r e a d O n l y = " f a l s e " >  
 < x s d : s i m p l e T y p e >  
 < x s d : r e s t r i c t i o n   b a s e = " d m s : C h o i c e " >  
 < x s d : e n u m e r a t i o n   v a l u e = " N o t   s t a r t e d " / >  
 < x s d : e n u m e r a t i o n   v a l u e = " I n   P r o g r e s s " / >  
 < x s d : e n u m e r a t i o n   v a l u e = " C o m p l e t e d " / >  
 < / x s d : r e s t r i c t i o n >  
 < / x s d : s i m p l e T y p e >  
 < / x s d : e l e m e n t >  
 < x s d : e l e m e n t   n a m e = " I m a g e "   m a : i n d e x = " 3 "   n i l l a b l e = " t r u e "   m a : d i s p l a y N a m e = " I m a g e "   m a : f o r m a t = " I m a g e "   m a : i n t e r n a l N a m e = " I m a g e "   m a : r e a d O n l y = " f a l s e " >  
 < x s d : c o m p l e x T y p e >  
 < x s d : c o m p l e x C o n t e n t >  
 < x s d : e x t e n s i o n   b a s e = " d m s : U R L " >  
 < x s d : s e q u e n c e >  
 < x s d : e l e m e n t   n a m e = " U r l "   t y p e = " d m s : V a l i d U r l "   m i n O c c u r s = " 0 "   n i l l a b l e = " t r u e " / >  
 < x s d : e l e m e n t   n a m e = " D e s c r i p t i o n "   t y p e = " x s d : s t r i n g "   n i l l a b l e = " t r u e " / >  
 < / x s d : s e q u e n c e >  
 < / x s d : e x t e n s i o n >  
 < / x s d : c o m p l e x C o n t e n t >  
 < / x s d : c o m p l e x T y p e >  
 < / x s d : e l e m e n t >  
 < x s d : e l e m e n t   n a m e = " M e d i a S e r v i c e M e t a d a t a "   m a : i n d e x = " 8 "   n i l l a b l e = " t r u e "   m a : d i s p l a y N a m e = " M e d i a S e r v i c e M e t a d a t a "   m a : h i d d e n = " t r u e "   m a : i n t e r n a l N a m e = " M e d i a S e r v i c e M e t a d a t a "   m a : r e a d O n l y = " t r u e " >  
 < x s d : s i m p l e T y p e >  
 < x s d : r e s t r i c t i o n   b a s e = " d m s : N o t e " / >  
 < / x s d : s i m p l e T y p e >  
 < / x s d : e l e m e n t >  
 < x s d : e l e m e n t   n a m e = " M e d i a S e r v i c e F a s t M e t a d a t a "   m a : i n d e x = " 9 "   n i l l a b l e = " t r u e "   m a : d i s p l a y N a m e = " M e d i a S e r v i c e F a s t M e t a d a t a "   m a : h i d d e n = " t r u e "   m a : i n t e r n a l N a m e = " M e d i a S e r v i c e F a s t M e t a d a t a "   m a : r e a d O n l y = " t r u e " >  
 < x s d : s i m p l e T y p e >  
 < x s d : r e s t r i c t i o n   b a s e = " d m s : N o t e " / >  
 < / x s d : s i m p l e T y p e >  
 < / x s d : e l e m e n t >  
 < x s d : e l e m e n t   n a m e = " M e d i a S e r v i c e O C R "   m a : i n d e x = " 1 0 "   n i l l a b l e = " t r u e "   m a : d i s p l a y N a m e = " M e d i a S e r v i c e O C R "   m a : h i d d e n = " t r u e "   m a : i n t e r n a l N a m e = " M e d i a S e r v i c e O C R "   m a : r e a d O n l y = " t r u e " >  
 < x s d : s i m p l e T y p e >  
 < x s d : r e s t r i c t i o n   b a s e = " d m s : N o t e " / >  
 < / x s d : s i m p l e T y p e >  
 < / x s d : e l e m e n t >  
 < x s d : e l e m e n t   n a m e = " M e d i a S e r v i c e A u t o T a g s "   m a : i n d e x = " 1 1 "   n i l l a b l e = " t r u e "   m a : d i s p l a y N a m e = " M e d i a S e r v i c e A u t o T a g s "   m a : h i d d e n = " t r u e "   m a : i n t e r n a l N a m e = " M e d i a S e r v i c e A u t o T a g s "   m a : r e a d O n l y = " t r u e " >  
 < x s d : s i m p l e T y p e >  
 < x s d : r e s t r i c t i o n   b a s e = " d m s : T e x t " / >  
 < / x s d : s i m p l e T y p e >  
 < / x s d : e l e m e n t >  
 < x s d : e l e m e n t   n a m e = " M e d i a S e r v i c e E v e n t H a s h C o d e "   m a : i n d e x = " 1 2 "   n i l l a b l e = " t r u e "   m a : d i s p l a y N a m e = " M e d i a S e r v i c e E v e n t H a s h C o d e "   m a : h i d d e n = " t r u e "   m a : i n t e r n a l N a m e = " M e d i a S e r v i c e E v e n t H a s h C o d e "   m a : r e a d O n l y = " t r u e " >  
 < x s d : s i m p l e T y p e >  
 < x s d : r e s t r i c t i o n   b a s e = " d m s : T e x t " / >  
 < / x s d : s i m p l e T y p e >  
 < / x s d : e l e m e n t >  
 < x s d : e l e m e n t   n a m e = " M e d i a S e r v i c e G e n e r a t i o n T i m e "   m a : i n d e x = " 1 3 "   n i l l a b l e = " t r u e "   m a : d i s p l a y N a m e = " M e d i a S e r v i c e G e n e r a t i o n T i m e "   m a : h i d d e n = " t r u e "   m a : i n t e r n a l N a m e = " M e d i a S e r v i c e G e n e r a t i o n T i m e "   m a : r e a d O n l y = " t r u e " >  
 < x s d : s i m p l e T y p e >  
 < x s d : r e s t r i c t i o n   b a s e = " d m s : T e x t " / >  
 < / x s d : s i m p l e T y p e >  
 < / x s d : e l e m e n t >  
 < x s d : e l e m e n t   n a m e = " M e d i a S e r v i c e A u t o K e y P o i n t s "   m a : i n d e x = " 1 6 "   n i l l a b l e = " t r u e "   m a : d i s p l a y N a m e = " M e d i a S e r v i c e A u t o K e y P o i n t s "   m a : h i d d e n = " t r u e "   m a : i n t e r n a l N a m e = " M e d i a S e r v i c e A u t o K e y P o i n t s "   m a : r e a d O n l y = " t r u e " >  
 < x s d : s i m p l e T y p e >  
 < x s d : r e s t r i c t i o n   b a s e = " d m s : N o t e " / >  
 < / x s d : s i m p l e T y p e >  
 < / x s d : e l e m e n t >  
 < x s d : e l e m e n t   n a m e = " M e d i a S e r v i c e K e y P o i n t s "   m a : i n d e x = " 1 7 "   n i l l a b l e = " t r u e "   m a : d i s p l a y N a m e = " K e y P o i n t s "   m a : h i d d e n = " t r u e "   m a : i n t e r n a l N a m e = " M e d i a S e r v i c e K e y P o i n t s "   m a : r e a d O n l y = " f a l s e " >  
 < x s d : s i m p l e T y p e >  
 < x s d : r e s t r i c t i o n   b a s e = " d m s : N o t e " / >  
 < / x s d : s i m p l e T y p e >  
 < / x s d : e l e m e n t >  
 < x s d : e l e m e n t   n a m e = " M e d i a S e r v i c e D a t e T a k e n "   m a : i n d e x = " 1 8 "   n i l l a b l e = " t r u e "   m a : d i s p l a y N a m e = " M e d i a S e r v i c e D a t e T a k e n "   m a : h i d d e n = " t r u e "   m a : i n t e r n a l N a m e = " M e d i a S e r v i c e D a t e T a k e n "   m a : r e a d O n l y = " t r u e " >  
 < x s d : s i m p l e T y p e >  
 < x s d : r e s t r i c t i o n   b a s e = " d m s : T e x t " / >  
 < / x s d : s i m p l e T y p e >  
 < / x s d : e l e m e n t >  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
 < x s d : c o m p l e x T y p e >  
 < x s d : s e q u e n c e >  
 < x s d : e l e m e n t   r e f = " p c : T e r m s "   m i n O c c u r s = " 0 "   m a x O c c u r s = " 1 " > < / x s d : e l e m e n t >  
 < / x s d : s e q u e n c e >  
 < / x s d : c o m p l e x T y p e >  
 < / x s d : e l e m e n t >  
 < x s d : e l e m e n t   n a m e = " M e d i a S e r v i c e L o c a t i o n "   m a : i n d e x = " 2 6 "   n i l l a b l e = " t r u e "   m a : d i s p l a y N a m e = " L o c a t i o n "   m a : h i d d e n = " t r u e "   m a : i n t e r n a l N a m e = " M e d i a S e r v i c e L o c a t i o n "   m a : r e a d O n l y = " t r u e " >  
 < x s d : s i m p l e T y p e >  
 < x s d : r e s t r i c t i o n   b a s e = " d m s : T e x t " / >  
 < / x s d : s i m p l e T y p e >  
 < / x s d : e l e m e n t >  
 < x s d : e l e m e n t   n a m e = " M e d i a L e n g t h I n S e c o n d s "   m a : i n d e x = " 2 7 "   n i l l a b l e = " t r u e "   m a : d i s p l a y N a m e = " M e d i a L e n g t h I n S e c o n d s "   m a : h i d d e n = " t r u e "   m a : i n t e r n a l N a m e = " M e d i a L e n g t h I n S e c o n d s "   m a : r e a d O n l y = " t r u e " >  
 < x s d : s i m p l e T y p e >  
 < x s d : r e s t r i c t i o n   b a s e = " d m s : U n k n o w n " / >  
 < / x s d : s i m p l e T y p e >  
 < / x s d : e l e m e n t >  
 < x s d : e l e m e n t   n a m e = " B a c k g r o u n d "   m a : i n d e x = " 2 8 "   n i l l a b l e = " t r u e "   m a : d i s p l a y N a m e = " B a c k g r o u n d "   m a : d e f a u l t = " 0 "   m a : f o r m a t = " D r o p d o w n "   m a : i n t e r n a l N a m e = " B a c k g r o u n d " >  
 < x s d : s i m p l e T y p e >  
 < x s d : r e s t r i c t i o n   b a s e = " d m s : B o o l e a n " / >  
 < / x s d : s i m p l e T y p e >  
 < / x s d : e l e m e n t >  
 < / x s d : s c h e m a >  
 < x s d : s c h e m a   t a r g e t N a m e s p a c e = " 1 6 c 0 5 7 2 7 - a a 7 5 - 4 e 4 a - 9 b 5 f - 8 a 8 0 a 1 1 6 5 8 9 1 " 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h a r e d W i t h U s e r s "   m a : i n d e x = " 1 4 "   n i l l a b l e = " t r u e "   m a : d i s p l a y N a m e = " S h a r e d   W i t h "   m a : h i d d e n = " t r u e "   m a : i n t e r n a l N a m e = " S h a r e d W i t h U s e r s "   m a : r e a d O n l y = " t r u e " >  
 < x s d : c o m p l e x T y p e >  
 < x s d : c o m p l e x C o n t e n t >  
 < x s d : e x t e n s i o n   b a s e = " d m s : U s e r M u l t i " > 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e l e m e n t   n a m e = " S h a r e d W i t h D e t a i l s "   m a : i n d e x = " 1 5 "   n i l l a b l e = " t r u e "   m a : d i s p l a y N a m e = " S h a r e d   W i t h   D e t a i l s "   m a : h i d d e n = " t r u e "   m a : i n t e r n a l N a m e = " S h a r e d W i t h D e t a i l s "   m a : r e a d O n l y = " t r u e " >  
 < x s d : s i m p l e T y p e >  
 < x s d : r e s t r i c t i o n   b a s e = " d m s : N o t e " / >  
 < / x s d : s i m p l e T y p e >  
 < / x s d : e l e m e n t >  
 < / x s d : s c h e m a >  
 < x s d : s c h e m a   t a r g e t N a m e s p a c e = " 2 3 0 e 9 d f 3 - b e 6 5 - 4 c 7 3 - a 9 3 b - d 1 2 3 6 e b d 6 7 7 e " 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T a x C a t c h A l l "   m a : i n d e x = " 2 3 "   n i l l a b l e = " t r u e "   m a : d i s p l a y N a m e = " T a x o n o m y   C a t c h   A l l   C o l u m n "   m a : h i d d e n = " t r u e "   m a : l i s t = " { 3 f 6 b f c b c - 3 d b 3 - 4 a e 6 - b d 7 6 - 3 2 6 f 0 7 9 8 a d 2 8 } "   m a : i n t e r n a l N a m e = " T a x C a t c h A l l "   m a : r e a d O n l y = " f a l s e "   m a : s h o w F i e l d = " C a t c h A l l D a t a "   m a : w e b = " 1 6 c 0 5 7 2 7 - a a 7 5 - 4 e 4 a - 9 b 5 f - 8 a 8 0 a 1 1 6 5 8 9 1 " >  
 < x s d : c o m p l e x T y p e >  
 < x s d : c o m p l e x C o n t e n t >  
 < x s d : e x t e n s i o n   b a s e = " d m s : M u l t i C h o i c e L o o k u p " >  
 < x s d : s e q u e n c e >  
 < x s d : e l e m e n t   n a m e = " V a l u e "   t y p e = " d m s : L o o k u p "   m a x O c c u r s = " u n b o u n d e d "   m i n O c c u r s = " 0 "   n i l l a b l e = " t r u e " / >  
 < / x s d : s e q u e n c e >  
 < / x s d : e x t e n s i o n >  
 < / x s d : c o m p l e x C o n t e n t >  
 < / x s d : c o m p l e x T y p e >  
 < / x s d : e l e m e n t >  
 < / x s d : s c h e m a >  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
 < x s d : i m p o r t   n a m e s p a c e = " h t t p : / / p u r l . o r g / d c / e l e m e n t s / 1 . 1 / "   s c h e m a L o c a t i o n = " h t t p : / / d u b l i n c o r e . o r g / s c h e m a s / x m l s / q d c / 2 0 0 3 / 0 4 / 0 2 / d c . x s d " / >  
 < x s d : i m p o r t   n a m e s p a c e = " h t t p : / / p u r l . o r g / d c / t e r m s / "   s c h e m a L o c a t i o n = " h t t p : / / d u b l i n c o r e . o r g / s c h e m a s / x m l s / q d c / 2 0 0 3 / 0 4 / 0 2 / d c t e r m s . x s d " / >  
 < x s d : e l e m e n t   n a m e = " c o r e P r o p e r t i e s "   t y p e = " C T _ c o r e P r o p e r t i e s " / >  
 < x s d : c o m p l e x T y p e   n a m e = " C T _ c o r e P r o p e r t i e s " >  
 < x s d : a l l >  
 < x s d : e l e m e n t   r e f = " d c : c r e a t o r "   m i n O c c u r s = " 0 "   m a x O c c u r s = " 1 " / >  
 < x s d : e l e m e n t   r e f = " d c t e r m s : c r e a t e d "   m i n O c c u r s = " 0 "   m a x O c c u r s = " 1 " / >  
 < x s d : e l e m e n t   r e f = " d c : i d e n t i f i e r "   m i n O c c u r s = " 0 "   m a x O c c u r s = " 1 " / >  
 < x s d : e l e m e n t   n a m e = " c o n t e n t T y p e "   m i n O c c u r s = " 0 "   m a x O c c u r s = " 1 "   t y p e = " x s d : s t r i n g "   m a : d i s p l a y N a m e = " C o n t e n t   T y p e " / >  
 < x s d : e l e m e n t   r e f = " d c : t i t l e "   m i n O c c u r s = " 0 "   m a x O c c u r s = " 1 "   m a : i n d e x = " 1 "   m a : d i s p l a y N a m e = " T i t l e " / >  
 < x s d : e l e m e n t   r e f = " d c : s u b j e c t "   m i n O c c u r s = " 0 "   m a x O c c u r s = " 1 " / >  
 < x s d : e l e m e n t   r e f = " d c : d e s c r i p t i o n "   m i n O c c u r s = " 0 "   m a x O c c u r s = " 1 " / >  
 < x s d : e l e m e n t   n a m e = " k e y w o r d s "   m i n O c c u r s = " 0 "   m a x O c c u r s = " 1 "   t y p e = " x s d : s t r i n g " / >  
 < x s d : e l e m e n t   r e f = " d c : l a n g u a g e "   m i n O c c u r s = " 0 "   m a x O c c u r s = " 1 " / >  
 < x s d : e l e m e n t   n a m e = " c a t e g o r y "   m i n O c c u r s = " 0 "   m a x O c c u r s = " 1 "   t y p e = " x s d : s t r i n g " / >  
 < x s d : e l e m e n t   n a m e = " v e r s i o n "   m i n O c c u r s = " 0 "   m a x O c c u r s = " 1 "   t y p e = " x s d : s t r i n g " / >  
 < x s d : e l e m e n t   n a m e = " r e v i s i o n "   m i n O c c u r s = " 0 "   m a x O c c u r s = " 1 "   t y p e = " x s d : s t r i n g " >  
 < x s d : a n n o t a t i o n >  
 < x s d : d o c u m e n t a t i o n >  
                                                 T h i s   v a l u e   i n d i c a t e s   t h e   n u m b e r   o f   s a v e s   o r   r e v i s i o n s .   T h e   a p p l i c a t i o n   i s   r e s p o n s i b l e   f o r   u p d a t i n g   t h i s   v a l u e   a f t e r   e a c h   r e v i s i o n .  
                                         < / x s d : d o c u m e n t a t i o n >  
 < / x s d : a n n o t a t i o n >  
 < / x s d : e l e m e n t >  
 < x s d : e l e m e n t   n a m e = " l a s t M o d i f i e d B y "   m i n O c c u r s = " 0 "   m a x O c c u r s = " 1 "   t y p e = " x s d : s t r i n g " / >  
 < x s d : e l e m e n t   r e f = " d c t e r m s : m o d i f i e d "   m i n O c c u r s = " 0 "   m a x O c c u r s = " 1 " / >  
 < x s d : e l e m e n t   n a m e = " c o n t e n t S t a t u s "   m i n O c c u r s = " 0 "   m a x O c c u r s = " 1 "   t y p e = " x s d : s t r i n g " / >  
 < / x s d : a l l >  
 < / x s d : c o m p l e x T y p e >  
 < / x s d : s c h e m a >  
 < x s : s c h e m a   t a r g e t N a m e s p a c e = " h t t p : / / s c h e m a s . m i c r o s o f t . c o m / o f f i c e / i n f o p a t h / 2 0 0 7 / P a r t n e r C o n t r o l s "   e l e m e n t F o r m D e f a u l t = " q u a l i f i e d "   a t t r i b u t e F o r m D e f a u l t = " u n q u a l i f i e d "   x m l n s : p c = " h t t p : / / s c h e m a s . m i c r o s o f t . c o m / o f f i c e / i n f o p a t h / 2 0 0 7 / P a r t n e r C o n t r o l s "   x m l n s : x s = " h t t p : / / w w w . w 3 . o r g / 2 0 0 1 / X M L S c h e m a " >  
 < x s : e l e m e n t   n a m e = " P e r s o n " >  
 < x s : c o m p l e x T y p e >  
 < x s : s e q u e n c e >  
 < x s : e l e m e n t   r e f = " p c : D i s p l a y N a m e "   m i n O c c u r s = " 0 " > < / x s : e l e m e n t >  
 < x s : e l e m e n t   r e f = " p c : A c c o u n t I d "   m i n O c c u r s = " 0 " > < / x s : e l e m e n t >  
 < x s : e l e m e n t   r e f = " p c : A c c o u n t T y p e "   m i n O c c u r s = " 0 " > < / x s : e l e m e n t >  
 < / x s : s e q u e n c e >  
 < / x s : c o m p l e x T y p e >  
 < / x s : e l e m e n t >  
 < x s : e l e m e n t   n a m e = " D i s p l a y N a m e "   t y p e = " x s : s t r i n g " > < / x s : e l e m e n t >  
 < x s : e l e m e n t   n a m e = " A c c o u n t I d "   t y p e = " x s : s t r i n g " > < / x s : e l e m e n t >  
 < x s : e l e m e n t   n a m e = " A c c o u n t T y p e "   t y p e = " x s : s t r i n g " > < / x s : e l e m e n t >  
 < x s : e l e m e n t   n a m e = " B D C A s s o c i a t e d E n t i t y " >  
 < x s : c o m p l e x T y p e >  
 < x s : s e q u e n c e >  
 < x s : e l e m e n t   r e f = " p c : B D C E n t i t y "   m i n O c c u r s = " 0 "   m a x O c c u r s = " u n b o u n d e d " > < / x s : e l e m e n t >  
 < / x s : s e q u e n c e >  
 < x s : a t t r i b u t e   r e f = " p c : E n t i t y N a m e s p a c e " > < / x s : a t t r i b u t e >  
 < x s : a t t r i b u t e   r e f = " p c : E n t i t y N a m e " > < / x s : a t t r i b u t e >  
 < x s : a t t r i b u t e   r e f = " p c : S y s t e m I n s t a n c e N a m e " > < / x s : a t t r i b u t e >  
 < x s : a t t r i b u t e   r e f = " p c : A s s o c i a t i o n N a m e " > < / x s : a t t r i b u t e >  
 < / x s : c o m p l e x T y p e >  
 < / x s : e l e m e n t >  
 < x s : a t t r i b u t e   n a m e = " E n t i t y N a m e s p a c e "   t y p e = " x s : s t r i n g " > < / x s : a t t r i b u t e >  
 < x s : a t t r i b u t e   n a m e = " E n t i t y N a m e "   t y p e = " x s : s t r i n g " > < / x s : a t t r i b u t e >  
 < x s : a t t r i b u t e   n a m e = " S y s t e m I n s t a n c e N a m e "   t y p e = " x s : s t r i n g " > < / x s : a t t r i b u t e >  
 < x s : a t t r i b u t e   n a m e = " A s s o c i a t i o n N a m e "   t y p e = " x s : s t r i n g " > < / x s : a t t r i b u t e >  
 < x s : e l e m e n t   n a m e = " B D C E n t i t y " >  
 < x s : c o m p l e x T y p e >  
 < x s : s e q u e n c e >  
 < x s : e l e m e n t   r e f = " p c : E n t i t y D i s p l a y N a m e "   m i n O c c u r s = " 0 " > < / x s : e l e m e n t >  
 < x s : e l e m e n t   r e f = " p c : E n t i t y I n s t a n c e R e f e r e n c e "   m i n O c c u r s = " 0 " > < / x s : e l e m e n t >  
 < x s : e l e m e n t   r e f = " p c : E n t i t y I d 1 "   m i n O c c u r s = " 0 " > < / x s : e l e m e n t >  
 < x s : e l e m e n t   r e f = " p c : E n t i t y I d 2 "   m i n O c c u r s = " 0 " > < / x s : e l e m e n t >  
 < x s : e l e m e n t   r e f = " p c : E n t i t y I d 3 "   m i n O c c u r s = " 0 " > < / x s : e l e m e n t >  
 < x s : e l e m e n t   r e f = " p c : E n t i t y I d 4 "   m i n O c c u r s = " 0 " > < / x s : e l e m e n t >  
 < x s : e l e m e n t   r e f = " p c : E n t i t y I d 5 "   m i n O c c u r s = " 0 " > < / x s : e l e m e n t >  
 < / x s : s e q u e n c e >  
 < / x s : c o m p l e x T y p e >  
 < / x s : e l e m e n t >  
 < x s : e l e m e n t   n a m e = " E n t i t y D i s p l a y N a m e "   t y p e = " x s : s t r i n g " > < / x s : e l e m e n t >  
 < x s : e l e m e n t   n a m e = " E n t i t y I n s t a n c e R e f e r e n c e "   t y p e = " x s : s t r i n g " > < / x s : e l e m e n t >  
 < x s : e l e m e n t   n a m e = " E n t i t y I d 1 "   t y p e = " x s : s t r i n g " > < / x s : e l e m e n t >  
 < x s : e l e m e n t   n a m e = " E n t i t y I d 2 "   t y p e = " x s : s t r i n g " > < / x s : e l e m e n t >  
 < x s : e l e m e n t   n a m e = " E n t i t y I d 3 "   t y p e = " x s : s t r i n g " > < / x s : e l e m e n t >  
 < x s : e l e m e n t   n a m e = " E n t i t y I d 4 "   t y p e = " x s : s t r i n g " > < / x s : e l e m e n t >  
 < x s : e l e m e n t   n a m e = " E n t i t y I d 5 "   t y p e = " x s : s t r i n g " > < / x s : e l e m e n t >  
 < x s : e l e m e n t   n a m e = " T e r m s " >  
 < x s : c o m p l e x T y p e >  
 < x s : s e q u e n c e >  
 < x s : e l e m e n t   r e f = " p c : T e r m I n f o "   m i n O c c u r s = " 0 "   m a x O c c u r s = " u n b o u n d e d " > < / x s : e l e m e n t >  
 < / x s : s e q u e n c e >  
 < / x s : c o m p l e x T y p e >  
 < / x s : e l e m e n t >  
 < x s : e l e m e n t   n a m e = " T e r m I n f o " >  
 < x s : c o m p l e x T y p e >  
 < x s : s e q u e n c e >  
 < x s : e l e m e n t   r e f = " p c : T e r m N a m e "   m i n O c c u r s = " 0 " > < / x s : e l e m e n t >  
 < x s : e l e m e n t   r e f = " p c : T e r m I d "   m i n O c c u r s = " 0 " > < / x s : e l e m e n t >  
 < / x s : s e q u e n c e >  
 < / x s : c o m p l e x T y p e >  
 < / x s : e l e m e n t >  
 < x s : e l e m e n t   n a m e = " T e r m N a m e "   t y p e = " x s : s t r i n g " > < / x s : e l e m e n t >  
 < x s : e l e m e n t   n a m e = " T e r m I d "   t y p e = " x s : s t r i n g " > < / x s : e l e m e n t >  
 < / x s : s c h e m a >  
 < / c t : c o n t e n t T y p e S c h e m a > 
</file>

<file path=customXml/itemProps126.xml><?xml version="1.0" encoding="utf-8"?>
<ds:datastoreItem xmlns:ds="http://schemas.openxmlformats.org/officeDocument/2006/customXml" ds:itemID="{417A7A50-AAC8-434E-833F-7E27C6AD43E0}">
  <ds:schemaRefs/>
</ds:datastoreItem>
</file>

<file path=customXml/itemProps127.xml><?xml version="1.0" encoding="utf-8"?>
<ds:datastoreItem xmlns:ds="http://schemas.openxmlformats.org/officeDocument/2006/customXml" ds:itemID="{DC8AD12E-C2D9-41B2-8612-466D65B53646}">
  <ds:schemaRefs/>
</ds:datastoreItem>
</file>

<file path=customXml/itemProps128.xml><?xml version="1.0" encoding="utf-8"?>
<ds:datastoreItem xmlns:ds="http://schemas.openxmlformats.org/officeDocument/2006/customXml" ds:itemID="{182A8BBB-9391-4155-A1BE-AA1B761FAA83}">
  <ds:schemaRefs/>
</ds:datastoreItem>
</file>

<file path=docProps/app.xml><?xml version="1.0" encoding="utf-8"?>
<Properties xmlns="http://schemas.openxmlformats.org/officeDocument/2006/extended-properties" xmlns:vt="http://schemas.openxmlformats.org/officeDocument/2006/docPropsVTypes">
  <Template>PowerPoint Surface 触控笔教程</Template>
  <TotalTime>0</TotalTime>
  <Words>6209</Words>
  <Application>WPS 演示</Application>
  <PresentationFormat>宽屏</PresentationFormat>
  <Paragraphs>782</Paragraphs>
  <Slides>64</Slides>
  <Notes>5</Notes>
  <HiddenSlides>0</HiddenSlides>
  <MMClips>0</MMClips>
  <ScaleCrop>false</ScaleCrop>
  <HeadingPairs>
    <vt:vector size="8" baseType="variant">
      <vt:variant>
        <vt:lpstr>已用的字体</vt:lpstr>
      </vt:variant>
      <vt:variant>
        <vt:i4>23</vt:i4>
      </vt:variant>
      <vt:variant>
        <vt:lpstr>主题</vt:lpstr>
      </vt:variant>
      <vt:variant>
        <vt:i4>1</vt:i4>
      </vt:variant>
      <vt:variant>
        <vt:lpstr>嵌入 OLE 服务器</vt:lpstr>
      </vt:variant>
      <vt:variant>
        <vt:i4>17</vt:i4>
      </vt:variant>
      <vt:variant>
        <vt:lpstr>幻灯片标题</vt:lpstr>
      </vt:variant>
      <vt:variant>
        <vt:i4>64</vt:i4>
      </vt:variant>
    </vt:vector>
  </HeadingPairs>
  <TitlesOfParts>
    <vt:vector size="105" baseType="lpstr">
      <vt:lpstr>Arial</vt:lpstr>
      <vt:lpstr>宋体</vt:lpstr>
      <vt:lpstr>Wingdings</vt:lpstr>
      <vt:lpstr>华文隶书</vt:lpstr>
      <vt:lpstr>微软雅黑</vt:lpstr>
      <vt:lpstr>Segoe UI Semibold</vt:lpstr>
      <vt:lpstr>仿宋</vt:lpstr>
      <vt:lpstr>黑体</vt:lpstr>
      <vt:lpstr>Calibri</vt:lpstr>
      <vt:lpstr>Times New Roman</vt:lpstr>
      <vt:lpstr>Microsoft YaHei UI</vt:lpstr>
      <vt:lpstr>Arial Unicode MS</vt:lpstr>
      <vt:lpstr>Verdana</vt:lpstr>
      <vt:lpstr>楷体_GB2312</vt:lpstr>
      <vt:lpstr>新宋体</vt:lpstr>
      <vt:lpstr>方正黑体简体</vt:lpstr>
      <vt:lpstr>楷体</vt:lpstr>
      <vt:lpstr>ATC-9648594e751f*Bz-*4e665b8b59</vt:lpstr>
      <vt:lpstr>华文行楷</vt:lpstr>
      <vt:lpstr>华文新魏</vt:lpstr>
      <vt:lpstr>华文细黑</vt:lpstr>
      <vt:lpstr>仿宋_GB2312</vt:lpstr>
      <vt:lpstr>Segoe Print</vt:lpstr>
      <vt:lpstr>欢迎文档</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工作任务一：         液压传动基础知识认知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1.密度</vt:lpstr>
      <vt:lpstr>2.液体的可压缩性</vt:lpstr>
      <vt:lpstr>2.液体的可压缩性</vt:lpstr>
      <vt:lpstr>PowerPoint 演示文稿</vt:lpstr>
      <vt:lpstr>PowerPoint 演示文稿</vt:lpstr>
      <vt:lpstr>PowerPoint 演示文稿</vt:lpstr>
      <vt:lpstr>PowerPoint 演示文稿</vt:lpstr>
      <vt:lpstr>PowerPoint 演示文稿</vt:lpstr>
      <vt:lpstr>影响粘度的因素</vt:lpstr>
      <vt:lpstr>PowerPoint 演示文稿</vt:lpstr>
      <vt:lpstr>PowerPoint 演示文稿</vt:lpstr>
      <vt:lpstr>液压油的种类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（二）液体动力学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（三）压力损失</vt:lpstr>
      <vt:lpstr>沿程压力损失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液压阀及基本回路的认知与搭建</dc:title>
  <dc:creator>yyy</dc:creator>
  <cp:lastModifiedBy>yyy</cp:lastModifiedBy>
  <cp:revision>44</cp:revision>
  <dcterms:created xsi:type="dcterms:W3CDTF">2023-10-02T23:57:00Z</dcterms:created>
  <dcterms:modified xsi:type="dcterms:W3CDTF">2024-07-06T09:45:12Z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ICV">
    <vt:lpwstr>5C0BF6027DC7460BB034EE3D581BC516_12</vt:lpwstr>
  </property>
  <property fmtid="{D5CDD505-2E9C-101B-9397-08002B2CF9AE}" pid="4" name="KSOProductBuildVer">
    <vt:lpwstr>2052-12.1.0.17133</vt:lpwstr>
  </property>
</Properties>
</file>